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3" r:id="rId1"/>
    <p:sldMasterId id="2147483675" r:id="rId2"/>
    <p:sldMasterId id="2147483687" r:id="rId3"/>
    <p:sldMasterId id="2147483699" r:id="rId4"/>
    <p:sldMasterId id="2147483711" r:id="rId5"/>
    <p:sldMasterId id="2147483723" r:id="rId6"/>
  </p:sldMasterIdLst>
  <p:notesMasterIdLst>
    <p:notesMasterId r:id="rId186"/>
  </p:notesMasterIdLst>
  <p:sldIdLst>
    <p:sldId id="256" r:id="rId7"/>
    <p:sldId id="258" r:id="rId8"/>
    <p:sldId id="310" r:id="rId9"/>
    <p:sldId id="260" r:id="rId10"/>
    <p:sldId id="261" r:id="rId11"/>
    <p:sldId id="262" r:id="rId12"/>
    <p:sldId id="264" r:id="rId13"/>
    <p:sldId id="428" r:id="rId14"/>
    <p:sldId id="266" r:id="rId15"/>
    <p:sldId id="429" r:id="rId16"/>
    <p:sldId id="267" r:id="rId17"/>
    <p:sldId id="268" r:id="rId18"/>
    <p:sldId id="552" r:id="rId19"/>
    <p:sldId id="513" r:id="rId20"/>
    <p:sldId id="271" r:id="rId21"/>
    <p:sldId id="514" r:id="rId22"/>
    <p:sldId id="272" r:id="rId23"/>
    <p:sldId id="515" r:id="rId24"/>
    <p:sldId id="273" r:id="rId25"/>
    <p:sldId id="274" r:id="rId26"/>
    <p:sldId id="357" r:id="rId27"/>
    <p:sldId id="517" r:id="rId28"/>
    <p:sldId id="541" r:id="rId29"/>
    <p:sldId id="275" r:id="rId30"/>
    <p:sldId id="542" r:id="rId31"/>
    <p:sldId id="276" r:id="rId32"/>
    <p:sldId id="277" r:id="rId33"/>
    <p:sldId id="278" r:id="rId34"/>
    <p:sldId id="519" r:id="rId35"/>
    <p:sldId id="358" r:id="rId36"/>
    <p:sldId id="362" r:id="rId37"/>
    <p:sldId id="524" r:id="rId38"/>
    <p:sldId id="543" r:id="rId39"/>
    <p:sldId id="544" r:id="rId40"/>
    <p:sldId id="545" r:id="rId41"/>
    <p:sldId id="563" r:id="rId42"/>
    <p:sldId id="314" r:id="rId43"/>
    <p:sldId id="290" r:id="rId44"/>
    <p:sldId id="292" r:id="rId45"/>
    <p:sldId id="293" r:id="rId46"/>
    <p:sldId id="526" r:id="rId47"/>
    <p:sldId id="525" r:id="rId48"/>
    <p:sldId id="546" r:id="rId49"/>
    <p:sldId id="363" r:id="rId50"/>
    <p:sldId id="364" r:id="rId51"/>
    <p:sldId id="365" r:id="rId52"/>
    <p:sldId id="366" r:id="rId53"/>
    <p:sldId id="301" r:id="rId54"/>
    <p:sldId id="367" r:id="rId55"/>
    <p:sldId id="317" r:id="rId56"/>
    <p:sldId id="315" r:id="rId57"/>
    <p:sldId id="430" r:id="rId58"/>
    <p:sldId id="440" r:id="rId59"/>
    <p:sldId id="432" r:id="rId60"/>
    <p:sldId id="433" r:id="rId61"/>
    <p:sldId id="434" r:id="rId62"/>
    <p:sldId id="435" r:id="rId63"/>
    <p:sldId id="436" r:id="rId64"/>
    <p:sldId id="437" r:id="rId65"/>
    <p:sldId id="441" r:id="rId66"/>
    <p:sldId id="527" r:id="rId67"/>
    <p:sldId id="443" r:id="rId68"/>
    <p:sldId id="444" r:id="rId69"/>
    <p:sldId id="564" r:id="rId70"/>
    <p:sldId id="446" r:id="rId71"/>
    <p:sldId id="447" r:id="rId72"/>
    <p:sldId id="448" r:id="rId73"/>
    <p:sldId id="449" r:id="rId74"/>
    <p:sldId id="318" r:id="rId75"/>
    <p:sldId id="316" r:id="rId76"/>
    <p:sldId id="320" r:id="rId77"/>
    <p:sldId id="321" r:id="rId78"/>
    <p:sldId id="323" r:id="rId79"/>
    <p:sldId id="324" r:id="rId80"/>
    <p:sldId id="325" r:id="rId81"/>
    <p:sldId id="528" r:id="rId82"/>
    <p:sldId id="326" r:id="rId83"/>
    <p:sldId id="327" r:id="rId84"/>
    <p:sldId id="329" r:id="rId85"/>
    <p:sldId id="330" r:id="rId86"/>
    <p:sldId id="331" r:id="rId87"/>
    <p:sldId id="508" r:id="rId88"/>
    <p:sldId id="555" r:id="rId89"/>
    <p:sldId id="510" r:id="rId90"/>
    <p:sldId id="332" r:id="rId91"/>
    <p:sldId id="333" r:id="rId92"/>
    <p:sldId id="335" r:id="rId93"/>
    <p:sldId id="336" r:id="rId94"/>
    <p:sldId id="565" r:id="rId95"/>
    <p:sldId id="566" r:id="rId96"/>
    <p:sldId id="567" r:id="rId97"/>
    <p:sldId id="568" r:id="rId98"/>
    <p:sldId id="529" r:id="rId99"/>
    <p:sldId id="556" r:id="rId100"/>
    <p:sldId id="530" r:id="rId101"/>
    <p:sldId id="531" r:id="rId102"/>
    <p:sldId id="557" r:id="rId103"/>
    <p:sldId id="558" r:id="rId104"/>
    <p:sldId id="532" r:id="rId105"/>
    <p:sldId id="559" r:id="rId106"/>
    <p:sldId id="376" r:id="rId107"/>
    <p:sldId id="377" r:id="rId108"/>
    <p:sldId id="458" r:id="rId109"/>
    <p:sldId id="379" r:id="rId110"/>
    <p:sldId id="539" r:id="rId111"/>
    <p:sldId id="461" r:id="rId112"/>
    <p:sldId id="547" r:id="rId113"/>
    <p:sldId id="548" r:id="rId114"/>
    <p:sldId id="380" r:id="rId115"/>
    <p:sldId id="459" r:id="rId116"/>
    <p:sldId id="535" r:id="rId117"/>
    <p:sldId id="460" r:id="rId118"/>
    <p:sldId id="462" r:id="rId119"/>
    <p:sldId id="463" r:id="rId120"/>
    <p:sldId id="464" r:id="rId121"/>
    <p:sldId id="387" r:id="rId122"/>
    <p:sldId id="465" r:id="rId123"/>
    <p:sldId id="549" r:id="rId124"/>
    <p:sldId id="466" r:id="rId125"/>
    <p:sldId id="467" r:id="rId126"/>
    <p:sldId id="536" r:id="rId127"/>
    <p:sldId id="468" r:id="rId128"/>
    <p:sldId id="469" r:id="rId129"/>
    <p:sldId id="470" r:id="rId130"/>
    <p:sldId id="398" r:id="rId131"/>
    <p:sldId id="399" r:id="rId132"/>
    <p:sldId id="400" r:id="rId133"/>
    <p:sldId id="471" r:id="rId134"/>
    <p:sldId id="472" r:id="rId135"/>
    <p:sldId id="473" r:id="rId136"/>
    <p:sldId id="404" r:id="rId137"/>
    <p:sldId id="474" r:id="rId138"/>
    <p:sldId id="560" r:id="rId139"/>
    <p:sldId id="476" r:id="rId140"/>
    <p:sldId id="550" r:id="rId141"/>
    <p:sldId id="569" r:id="rId142"/>
    <p:sldId id="478" r:id="rId143"/>
    <p:sldId id="479" r:id="rId144"/>
    <p:sldId id="481" r:id="rId145"/>
    <p:sldId id="482" r:id="rId146"/>
    <p:sldId id="561" r:id="rId147"/>
    <p:sldId id="484" r:id="rId148"/>
    <p:sldId id="551" r:id="rId149"/>
    <p:sldId id="485" r:id="rId150"/>
    <p:sldId id="486" r:id="rId151"/>
    <p:sldId id="487" r:id="rId152"/>
    <p:sldId id="488" r:id="rId153"/>
    <p:sldId id="489" r:id="rId154"/>
    <p:sldId id="411" r:id="rId155"/>
    <p:sldId id="412" r:id="rId156"/>
    <p:sldId id="562" r:id="rId157"/>
    <p:sldId id="413" r:id="rId158"/>
    <p:sldId id="491" r:id="rId159"/>
    <p:sldId id="553" r:id="rId160"/>
    <p:sldId id="492" r:id="rId161"/>
    <p:sldId id="416" r:id="rId162"/>
    <p:sldId id="554" r:id="rId163"/>
    <p:sldId id="493" r:id="rId164"/>
    <p:sldId id="494" r:id="rId165"/>
    <p:sldId id="495" r:id="rId166"/>
    <p:sldId id="503" r:id="rId167"/>
    <p:sldId id="537" r:id="rId168"/>
    <p:sldId id="538" r:id="rId169"/>
    <p:sldId id="496" r:id="rId170"/>
    <p:sldId id="497" r:id="rId171"/>
    <p:sldId id="498" r:id="rId172"/>
    <p:sldId id="499" r:id="rId173"/>
    <p:sldId id="500" r:id="rId174"/>
    <p:sldId id="501" r:id="rId175"/>
    <p:sldId id="418" r:id="rId176"/>
    <p:sldId id="419" r:id="rId177"/>
    <p:sldId id="506" r:id="rId178"/>
    <p:sldId id="504" r:id="rId179"/>
    <p:sldId id="424" r:id="rId180"/>
    <p:sldId id="425" r:id="rId181"/>
    <p:sldId id="426" r:id="rId182"/>
    <p:sldId id="427" r:id="rId183"/>
    <p:sldId id="507" r:id="rId184"/>
    <p:sldId id="540" r:id="rId185"/>
  </p:sldIdLst>
  <p:sldSz cx="9144000" cy="6858000" type="screen4x3"/>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186" autoAdjust="0"/>
    <p:restoredTop sz="94424" autoAdjust="0"/>
  </p:normalViewPr>
  <p:slideViewPr>
    <p:cSldViewPr>
      <p:cViewPr varScale="1">
        <p:scale>
          <a:sx n="109" d="100"/>
          <a:sy n="109" d="100"/>
        </p:scale>
        <p:origin x="-1842" y="-78"/>
      </p:cViewPr>
      <p:guideLst>
        <p:guide orient="horz" pos="2160"/>
        <p:guide pos="2880"/>
      </p:guideLst>
    </p:cSldViewPr>
  </p:slideViewPr>
  <p:outlineViewPr>
    <p:cViewPr>
      <p:scale>
        <a:sx n="33" d="100"/>
        <a:sy n="33" d="100"/>
      </p:scale>
      <p:origin x="0" y="22716"/>
    </p:cViewPr>
  </p:outlineViewPr>
  <p:notesTextViewPr>
    <p:cViewPr>
      <p:scale>
        <a:sx n="1" d="1"/>
        <a:sy n="1" d="1"/>
      </p:scale>
      <p:origin x="0" y="0"/>
    </p:cViewPr>
  </p:notesTextViewPr>
  <p:sorterViewPr>
    <p:cViewPr>
      <p:scale>
        <a:sx n="66" d="100"/>
        <a:sy n="66" d="100"/>
      </p:scale>
      <p:origin x="0" y="864"/>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117" Type="http://schemas.openxmlformats.org/officeDocument/2006/relationships/slide" Target="slides/slide111.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slide" Target="slides/slide57.xml"/><Relationship Id="rId68" Type="http://schemas.openxmlformats.org/officeDocument/2006/relationships/slide" Target="slides/slide62.xml"/><Relationship Id="rId84" Type="http://schemas.openxmlformats.org/officeDocument/2006/relationships/slide" Target="slides/slide78.xml"/><Relationship Id="rId89" Type="http://schemas.openxmlformats.org/officeDocument/2006/relationships/slide" Target="slides/slide83.xml"/><Relationship Id="rId112" Type="http://schemas.openxmlformats.org/officeDocument/2006/relationships/slide" Target="slides/slide106.xml"/><Relationship Id="rId133" Type="http://schemas.openxmlformats.org/officeDocument/2006/relationships/slide" Target="slides/slide127.xml"/><Relationship Id="rId138" Type="http://schemas.openxmlformats.org/officeDocument/2006/relationships/slide" Target="slides/slide132.xml"/><Relationship Id="rId154" Type="http://schemas.openxmlformats.org/officeDocument/2006/relationships/slide" Target="slides/slide148.xml"/><Relationship Id="rId159" Type="http://schemas.openxmlformats.org/officeDocument/2006/relationships/slide" Target="slides/slide153.xml"/><Relationship Id="rId175" Type="http://schemas.openxmlformats.org/officeDocument/2006/relationships/slide" Target="slides/slide169.xml"/><Relationship Id="rId170" Type="http://schemas.openxmlformats.org/officeDocument/2006/relationships/slide" Target="slides/slide164.xml"/><Relationship Id="rId16" Type="http://schemas.openxmlformats.org/officeDocument/2006/relationships/slide" Target="slides/slide10.xml"/><Relationship Id="rId107" Type="http://schemas.openxmlformats.org/officeDocument/2006/relationships/slide" Target="slides/slide101.xml"/><Relationship Id="rId11" Type="http://schemas.openxmlformats.org/officeDocument/2006/relationships/slide" Target="slides/slide5.xml"/><Relationship Id="rId32" Type="http://schemas.openxmlformats.org/officeDocument/2006/relationships/slide" Target="slides/slide26.xml"/><Relationship Id="rId37" Type="http://schemas.openxmlformats.org/officeDocument/2006/relationships/slide" Target="slides/slide31.xml"/><Relationship Id="rId53" Type="http://schemas.openxmlformats.org/officeDocument/2006/relationships/slide" Target="slides/slide47.xml"/><Relationship Id="rId58" Type="http://schemas.openxmlformats.org/officeDocument/2006/relationships/slide" Target="slides/slide52.xml"/><Relationship Id="rId74" Type="http://schemas.openxmlformats.org/officeDocument/2006/relationships/slide" Target="slides/slide68.xml"/><Relationship Id="rId79" Type="http://schemas.openxmlformats.org/officeDocument/2006/relationships/slide" Target="slides/slide73.xml"/><Relationship Id="rId102" Type="http://schemas.openxmlformats.org/officeDocument/2006/relationships/slide" Target="slides/slide96.xml"/><Relationship Id="rId123" Type="http://schemas.openxmlformats.org/officeDocument/2006/relationships/slide" Target="slides/slide117.xml"/><Relationship Id="rId128" Type="http://schemas.openxmlformats.org/officeDocument/2006/relationships/slide" Target="slides/slide122.xml"/><Relationship Id="rId144" Type="http://schemas.openxmlformats.org/officeDocument/2006/relationships/slide" Target="slides/slide138.xml"/><Relationship Id="rId149" Type="http://schemas.openxmlformats.org/officeDocument/2006/relationships/slide" Target="slides/slide143.xml"/><Relationship Id="rId5" Type="http://schemas.openxmlformats.org/officeDocument/2006/relationships/slideMaster" Target="slideMasters/slideMaster5.xml"/><Relationship Id="rId90" Type="http://schemas.openxmlformats.org/officeDocument/2006/relationships/slide" Target="slides/slide84.xml"/><Relationship Id="rId95" Type="http://schemas.openxmlformats.org/officeDocument/2006/relationships/slide" Target="slides/slide89.xml"/><Relationship Id="rId160" Type="http://schemas.openxmlformats.org/officeDocument/2006/relationships/slide" Target="slides/slide154.xml"/><Relationship Id="rId165" Type="http://schemas.openxmlformats.org/officeDocument/2006/relationships/slide" Target="slides/slide159.xml"/><Relationship Id="rId181" Type="http://schemas.openxmlformats.org/officeDocument/2006/relationships/slide" Target="slides/slide175.xml"/><Relationship Id="rId186" Type="http://schemas.openxmlformats.org/officeDocument/2006/relationships/notesMaster" Target="notesMasters/notesMaster1.xml"/><Relationship Id="rId22" Type="http://schemas.openxmlformats.org/officeDocument/2006/relationships/slide" Target="slides/slide16.xml"/><Relationship Id="rId27" Type="http://schemas.openxmlformats.org/officeDocument/2006/relationships/slide" Target="slides/slide21.xml"/><Relationship Id="rId43" Type="http://schemas.openxmlformats.org/officeDocument/2006/relationships/slide" Target="slides/slide37.xml"/><Relationship Id="rId48" Type="http://schemas.openxmlformats.org/officeDocument/2006/relationships/slide" Target="slides/slide42.xml"/><Relationship Id="rId64" Type="http://schemas.openxmlformats.org/officeDocument/2006/relationships/slide" Target="slides/slide58.xml"/><Relationship Id="rId69" Type="http://schemas.openxmlformats.org/officeDocument/2006/relationships/slide" Target="slides/slide63.xml"/><Relationship Id="rId113" Type="http://schemas.openxmlformats.org/officeDocument/2006/relationships/slide" Target="slides/slide107.xml"/><Relationship Id="rId118" Type="http://schemas.openxmlformats.org/officeDocument/2006/relationships/slide" Target="slides/slide112.xml"/><Relationship Id="rId134" Type="http://schemas.openxmlformats.org/officeDocument/2006/relationships/slide" Target="slides/slide128.xml"/><Relationship Id="rId139" Type="http://schemas.openxmlformats.org/officeDocument/2006/relationships/slide" Target="slides/slide133.xml"/><Relationship Id="rId80" Type="http://schemas.openxmlformats.org/officeDocument/2006/relationships/slide" Target="slides/slide74.xml"/><Relationship Id="rId85" Type="http://schemas.openxmlformats.org/officeDocument/2006/relationships/slide" Target="slides/slide79.xml"/><Relationship Id="rId150" Type="http://schemas.openxmlformats.org/officeDocument/2006/relationships/slide" Target="slides/slide144.xml"/><Relationship Id="rId155" Type="http://schemas.openxmlformats.org/officeDocument/2006/relationships/slide" Target="slides/slide149.xml"/><Relationship Id="rId171" Type="http://schemas.openxmlformats.org/officeDocument/2006/relationships/slide" Target="slides/slide165.xml"/><Relationship Id="rId176" Type="http://schemas.openxmlformats.org/officeDocument/2006/relationships/slide" Target="slides/slide170.xml"/><Relationship Id="rId12" Type="http://schemas.openxmlformats.org/officeDocument/2006/relationships/slide" Target="slides/slide6.xml"/><Relationship Id="rId17" Type="http://schemas.openxmlformats.org/officeDocument/2006/relationships/slide" Target="slides/slide11.xml"/><Relationship Id="rId33" Type="http://schemas.openxmlformats.org/officeDocument/2006/relationships/slide" Target="slides/slide27.xml"/><Relationship Id="rId38" Type="http://schemas.openxmlformats.org/officeDocument/2006/relationships/slide" Target="slides/slide32.xml"/><Relationship Id="rId59" Type="http://schemas.openxmlformats.org/officeDocument/2006/relationships/slide" Target="slides/slide53.xml"/><Relationship Id="rId103" Type="http://schemas.openxmlformats.org/officeDocument/2006/relationships/slide" Target="slides/slide97.xml"/><Relationship Id="rId108" Type="http://schemas.openxmlformats.org/officeDocument/2006/relationships/slide" Target="slides/slide102.xml"/><Relationship Id="rId124" Type="http://schemas.openxmlformats.org/officeDocument/2006/relationships/slide" Target="slides/slide118.xml"/><Relationship Id="rId129" Type="http://schemas.openxmlformats.org/officeDocument/2006/relationships/slide" Target="slides/slide123.xml"/><Relationship Id="rId54" Type="http://schemas.openxmlformats.org/officeDocument/2006/relationships/slide" Target="slides/slide48.xml"/><Relationship Id="rId70" Type="http://schemas.openxmlformats.org/officeDocument/2006/relationships/slide" Target="slides/slide64.xml"/><Relationship Id="rId75" Type="http://schemas.openxmlformats.org/officeDocument/2006/relationships/slide" Target="slides/slide69.xml"/><Relationship Id="rId91" Type="http://schemas.openxmlformats.org/officeDocument/2006/relationships/slide" Target="slides/slide85.xml"/><Relationship Id="rId96" Type="http://schemas.openxmlformats.org/officeDocument/2006/relationships/slide" Target="slides/slide90.xml"/><Relationship Id="rId140" Type="http://schemas.openxmlformats.org/officeDocument/2006/relationships/slide" Target="slides/slide134.xml"/><Relationship Id="rId145" Type="http://schemas.openxmlformats.org/officeDocument/2006/relationships/slide" Target="slides/slide139.xml"/><Relationship Id="rId161" Type="http://schemas.openxmlformats.org/officeDocument/2006/relationships/slide" Target="slides/slide155.xml"/><Relationship Id="rId166" Type="http://schemas.openxmlformats.org/officeDocument/2006/relationships/slide" Target="slides/slide160.xml"/><Relationship Id="rId182" Type="http://schemas.openxmlformats.org/officeDocument/2006/relationships/slide" Target="slides/slide176.xml"/><Relationship Id="rId187"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23" Type="http://schemas.openxmlformats.org/officeDocument/2006/relationships/slide" Target="slides/slide17.xml"/><Relationship Id="rId28" Type="http://schemas.openxmlformats.org/officeDocument/2006/relationships/slide" Target="slides/slide22.xml"/><Relationship Id="rId49" Type="http://schemas.openxmlformats.org/officeDocument/2006/relationships/slide" Target="slides/slide43.xml"/><Relationship Id="rId114" Type="http://schemas.openxmlformats.org/officeDocument/2006/relationships/slide" Target="slides/slide108.xml"/><Relationship Id="rId119" Type="http://schemas.openxmlformats.org/officeDocument/2006/relationships/slide" Target="slides/slide113.xml"/><Relationship Id="rId44" Type="http://schemas.openxmlformats.org/officeDocument/2006/relationships/slide" Target="slides/slide38.xml"/><Relationship Id="rId60" Type="http://schemas.openxmlformats.org/officeDocument/2006/relationships/slide" Target="slides/slide54.xml"/><Relationship Id="rId65" Type="http://schemas.openxmlformats.org/officeDocument/2006/relationships/slide" Target="slides/slide59.xml"/><Relationship Id="rId81" Type="http://schemas.openxmlformats.org/officeDocument/2006/relationships/slide" Target="slides/slide75.xml"/><Relationship Id="rId86" Type="http://schemas.openxmlformats.org/officeDocument/2006/relationships/slide" Target="slides/slide80.xml"/><Relationship Id="rId130" Type="http://schemas.openxmlformats.org/officeDocument/2006/relationships/slide" Target="slides/slide124.xml"/><Relationship Id="rId135" Type="http://schemas.openxmlformats.org/officeDocument/2006/relationships/slide" Target="slides/slide129.xml"/><Relationship Id="rId151" Type="http://schemas.openxmlformats.org/officeDocument/2006/relationships/slide" Target="slides/slide145.xml"/><Relationship Id="rId156" Type="http://schemas.openxmlformats.org/officeDocument/2006/relationships/slide" Target="slides/slide150.xml"/><Relationship Id="rId177" Type="http://schemas.openxmlformats.org/officeDocument/2006/relationships/slide" Target="slides/slide171.xml"/><Relationship Id="rId172" Type="http://schemas.openxmlformats.org/officeDocument/2006/relationships/slide" Target="slides/slide166.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109" Type="http://schemas.openxmlformats.org/officeDocument/2006/relationships/slide" Target="slides/slide10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slide" Target="slides/slide70.xml"/><Relationship Id="rId97" Type="http://schemas.openxmlformats.org/officeDocument/2006/relationships/slide" Target="slides/slide91.xml"/><Relationship Id="rId104" Type="http://schemas.openxmlformats.org/officeDocument/2006/relationships/slide" Target="slides/slide98.xml"/><Relationship Id="rId120" Type="http://schemas.openxmlformats.org/officeDocument/2006/relationships/slide" Target="slides/slide114.xml"/><Relationship Id="rId125" Type="http://schemas.openxmlformats.org/officeDocument/2006/relationships/slide" Target="slides/slide119.xml"/><Relationship Id="rId141" Type="http://schemas.openxmlformats.org/officeDocument/2006/relationships/slide" Target="slides/slide135.xml"/><Relationship Id="rId146" Type="http://schemas.openxmlformats.org/officeDocument/2006/relationships/slide" Target="slides/slide140.xml"/><Relationship Id="rId167" Type="http://schemas.openxmlformats.org/officeDocument/2006/relationships/slide" Target="slides/slide161.xml"/><Relationship Id="rId188" Type="http://schemas.openxmlformats.org/officeDocument/2006/relationships/viewProps" Target="viewProps.xml"/><Relationship Id="rId7" Type="http://schemas.openxmlformats.org/officeDocument/2006/relationships/slide" Target="slides/slide1.xml"/><Relationship Id="rId71" Type="http://schemas.openxmlformats.org/officeDocument/2006/relationships/slide" Target="slides/slide65.xml"/><Relationship Id="rId92" Type="http://schemas.openxmlformats.org/officeDocument/2006/relationships/slide" Target="slides/slide86.xml"/><Relationship Id="rId162" Type="http://schemas.openxmlformats.org/officeDocument/2006/relationships/slide" Target="slides/slide156.xml"/><Relationship Id="rId183" Type="http://schemas.openxmlformats.org/officeDocument/2006/relationships/slide" Target="slides/slide177.xml"/><Relationship Id="rId2" Type="http://schemas.openxmlformats.org/officeDocument/2006/relationships/slideMaster" Target="slideMasters/slideMaster2.xml"/><Relationship Id="rId29" Type="http://schemas.openxmlformats.org/officeDocument/2006/relationships/slide" Target="slides/slide23.xml"/><Relationship Id="rId24" Type="http://schemas.openxmlformats.org/officeDocument/2006/relationships/slide" Target="slides/slide18.xml"/><Relationship Id="rId40" Type="http://schemas.openxmlformats.org/officeDocument/2006/relationships/slide" Target="slides/slide34.xml"/><Relationship Id="rId45" Type="http://schemas.openxmlformats.org/officeDocument/2006/relationships/slide" Target="slides/slide39.xml"/><Relationship Id="rId66" Type="http://schemas.openxmlformats.org/officeDocument/2006/relationships/slide" Target="slides/slide60.xml"/><Relationship Id="rId87" Type="http://schemas.openxmlformats.org/officeDocument/2006/relationships/slide" Target="slides/slide81.xml"/><Relationship Id="rId110" Type="http://schemas.openxmlformats.org/officeDocument/2006/relationships/slide" Target="slides/slide104.xml"/><Relationship Id="rId115" Type="http://schemas.openxmlformats.org/officeDocument/2006/relationships/slide" Target="slides/slide109.xml"/><Relationship Id="rId131" Type="http://schemas.openxmlformats.org/officeDocument/2006/relationships/slide" Target="slides/slide125.xml"/><Relationship Id="rId136" Type="http://schemas.openxmlformats.org/officeDocument/2006/relationships/slide" Target="slides/slide130.xml"/><Relationship Id="rId157" Type="http://schemas.openxmlformats.org/officeDocument/2006/relationships/slide" Target="slides/slide151.xml"/><Relationship Id="rId178" Type="http://schemas.openxmlformats.org/officeDocument/2006/relationships/slide" Target="slides/slide172.xml"/><Relationship Id="rId61" Type="http://schemas.openxmlformats.org/officeDocument/2006/relationships/slide" Target="slides/slide55.xml"/><Relationship Id="rId82" Type="http://schemas.openxmlformats.org/officeDocument/2006/relationships/slide" Target="slides/slide76.xml"/><Relationship Id="rId152" Type="http://schemas.openxmlformats.org/officeDocument/2006/relationships/slide" Target="slides/slide146.xml"/><Relationship Id="rId173" Type="http://schemas.openxmlformats.org/officeDocument/2006/relationships/slide" Target="slides/slide167.xml"/><Relationship Id="rId19" Type="http://schemas.openxmlformats.org/officeDocument/2006/relationships/slide" Target="slides/slide13.xml"/><Relationship Id="rId14" Type="http://schemas.openxmlformats.org/officeDocument/2006/relationships/slide" Target="slides/slide8.xml"/><Relationship Id="rId30" Type="http://schemas.openxmlformats.org/officeDocument/2006/relationships/slide" Target="slides/slide24.xml"/><Relationship Id="rId35" Type="http://schemas.openxmlformats.org/officeDocument/2006/relationships/slide" Target="slides/slide29.xml"/><Relationship Id="rId56" Type="http://schemas.openxmlformats.org/officeDocument/2006/relationships/slide" Target="slides/slide50.xml"/><Relationship Id="rId77" Type="http://schemas.openxmlformats.org/officeDocument/2006/relationships/slide" Target="slides/slide71.xml"/><Relationship Id="rId100" Type="http://schemas.openxmlformats.org/officeDocument/2006/relationships/slide" Target="slides/slide94.xml"/><Relationship Id="rId105" Type="http://schemas.openxmlformats.org/officeDocument/2006/relationships/slide" Target="slides/slide99.xml"/><Relationship Id="rId126" Type="http://schemas.openxmlformats.org/officeDocument/2006/relationships/slide" Target="slides/slide120.xml"/><Relationship Id="rId147" Type="http://schemas.openxmlformats.org/officeDocument/2006/relationships/slide" Target="slides/slide141.xml"/><Relationship Id="rId168" Type="http://schemas.openxmlformats.org/officeDocument/2006/relationships/slide" Target="slides/slide162.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93" Type="http://schemas.openxmlformats.org/officeDocument/2006/relationships/slide" Target="slides/slide87.xml"/><Relationship Id="rId98" Type="http://schemas.openxmlformats.org/officeDocument/2006/relationships/slide" Target="slides/slide92.xml"/><Relationship Id="rId121" Type="http://schemas.openxmlformats.org/officeDocument/2006/relationships/slide" Target="slides/slide115.xml"/><Relationship Id="rId142" Type="http://schemas.openxmlformats.org/officeDocument/2006/relationships/slide" Target="slides/slide136.xml"/><Relationship Id="rId163" Type="http://schemas.openxmlformats.org/officeDocument/2006/relationships/slide" Target="slides/slide157.xml"/><Relationship Id="rId184" Type="http://schemas.openxmlformats.org/officeDocument/2006/relationships/slide" Target="slides/slide178.xml"/><Relationship Id="rId189" Type="http://schemas.openxmlformats.org/officeDocument/2006/relationships/theme" Target="theme/theme1.xml"/><Relationship Id="rId3" Type="http://schemas.openxmlformats.org/officeDocument/2006/relationships/slideMaster" Target="slideMasters/slideMaster3.xml"/><Relationship Id="rId25" Type="http://schemas.openxmlformats.org/officeDocument/2006/relationships/slide" Target="slides/slide19.xml"/><Relationship Id="rId46" Type="http://schemas.openxmlformats.org/officeDocument/2006/relationships/slide" Target="slides/slide40.xml"/><Relationship Id="rId67" Type="http://schemas.openxmlformats.org/officeDocument/2006/relationships/slide" Target="slides/slide61.xml"/><Relationship Id="rId116" Type="http://schemas.openxmlformats.org/officeDocument/2006/relationships/slide" Target="slides/slide110.xml"/><Relationship Id="rId137" Type="http://schemas.openxmlformats.org/officeDocument/2006/relationships/slide" Target="slides/slide131.xml"/><Relationship Id="rId158" Type="http://schemas.openxmlformats.org/officeDocument/2006/relationships/slide" Target="slides/slide152.xml"/><Relationship Id="rId20" Type="http://schemas.openxmlformats.org/officeDocument/2006/relationships/slide" Target="slides/slide14.xml"/><Relationship Id="rId41" Type="http://schemas.openxmlformats.org/officeDocument/2006/relationships/slide" Target="slides/slide35.xml"/><Relationship Id="rId62" Type="http://schemas.openxmlformats.org/officeDocument/2006/relationships/slide" Target="slides/slide56.xml"/><Relationship Id="rId83" Type="http://schemas.openxmlformats.org/officeDocument/2006/relationships/slide" Target="slides/slide77.xml"/><Relationship Id="rId88" Type="http://schemas.openxmlformats.org/officeDocument/2006/relationships/slide" Target="slides/slide82.xml"/><Relationship Id="rId111" Type="http://schemas.openxmlformats.org/officeDocument/2006/relationships/slide" Target="slides/slide105.xml"/><Relationship Id="rId132" Type="http://schemas.openxmlformats.org/officeDocument/2006/relationships/slide" Target="slides/slide126.xml"/><Relationship Id="rId153" Type="http://schemas.openxmlformats.org/officeDocument/2006/relationships/slide" Target="slides/slide147.xml"/><Relationship Id="rId174" Type="http://schemas.openxmlformats.org/officeDocument/2006/relationships/slide" Target="slides/slide168.xml"/><Relationship Id="rId179" Type="http://schemas.openxmlformats.org/officeDocument/2006/relationships/slide" Target="slides/slide173.xml"/><Relationship Id="rId190" Type="http://schemas.openxmlformats.org/officeDocument/2006/relationships/tableStyles" Target="tableStyles.xml"/><Relationship Id="rId15" Type="http://schemas.openxmlformats.org/officeDocument/2006/relationships/slide" Target="slides/slide9.xml"/><Relationship Id="rId36" Type="http://schemas.openxmlformats.org/officeDocument/2006/relationships/slide" Target="slides/slide30.xml"/><Relationship Id="rId57" Type="http://schemas.openxmlformats.org/officeDocument/2006/relationships/slide" Target="slides/slide51.xml"/><Relationship Id="rId106" Type="http://schemas.openxmlformats.org/officeDocument/2006/relationships/slide" Target="slides/slide100.xml"/><Relationship Id="rId127" Type="http://schemas.openxmlformats.org/officeDocument/2006/relationships/slide" Target="slides/slide121.xml"/><Relationship Id="rId10" Type="http://schemas.openxmlformats.org/officeDocument/2006/relationships/slide" Target="slides/slide4.xml"/><Relationship Id="rId31" Type="http://schemas.openxmlformats.org/officeDocument/2006/relationships/slide" Target="slides/slide25.xml"/><Relationship Id="rId52" Type="http://schemas.openxmlformats.org/officeDocument/2006/relationships/slide" Target="slides/slide46.xml"/><Relationship Id="rId73" Type="http://schemas.openxmlformats.org/officeDocument/2006/relationships/slide" Target="slides/slide67.xml"/><Relationship Id="rId78" Type="http://schemas.openxmlformats.org/officeDocument/2006/relationships/slide" Target="slides/slide72.xml"/><Relationship Id="rId94" Type="http://schemas.openxmlformats.org/officeDocument/2006/relationships/slide" Target="slides/slide88.xml"/><Relationship Id="rId99" Type="http://schemas.openxmlformats.org/officeDocument/2006/relationships/slide" Target="slides/slide93.xml"/><Relationship Id="rId101" Type="http://schemas.openxmlformats.org/officeDocument/2006/relationships/slide" Target="slides/slide95.xml"/><Relationship Id="rId122" Type="http://schemas.openxmlformats.org/officeDocument/2006/relationships/slide" Target="slides/slide116.xml"/><Relationship Id="rId143" Type="http://schemas.openxmlformats.org/officeDocument/2006/relationships/slide" Target="slides/slide137.xml"/><Relationship Id="rId148" Type="http://schemas.openxmlformats.org/officeDocument/2006/relationships/slide" Target="slides/slide142.xml"/><Relationship Id="rId164" Type="http://schemas.openxmlformats.org/officeDocument/2006/relationships/slide" Target="slides/slide158.xml"/><Relationship Id="rId169" Type="http://schemas.openxmlformats.org/officeDocument/2006/relationships/slide" Target="slides/slide163.xml"/><Relationship Id="rId185" Type="http://schemas.openxmlformats.org/officeDocument/2006/relationships/slide" Target="slides/slide179.xml"/><Relationship Id="rId4" Type="http://schemas.openxmlformats.org/officeDocument/2006/relationships/slideMaster" Target="slideMasters/slideMaster4.xml"/><Relationship Id="rId9" Type="http://schemas.openxmlformats.org/officeDocument/2006/relationships/slide" Target="slides/slide3.xml"/><Relationship Id="rId180" Type="http://schemas.openxmlformats.org/officeDocument/2006/relationships/slide" Target="slides/slide17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A027BCB-BD12-406E-87BA-216B65C644B3}" type="datetimeFigureOut">
              <a:rPr lang="zh-TW" altLang="en-US" smtClean="0"/>
              <a:pPr/>
              <a:t>2023/10/3</a:t>
            </a:fld>
            <a:endParaRPr lang="zh-TW" altLang="en-US"/>
          </a:p>
        </p:txBody>
      </p:sp>
      <p:sp>
        <p:nvSpPr>
          <p:cNvPr id="4" name="投影片圖像版面配置區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D64376F-DD98-483E-A85B-7F925FDBF977}" type="slidenum">
              <a:rPr lang="zh-TW" altLang="en-US" smtClean="0"/>
              <a:pPr/>
              <a:t>‹#›</a:t>
            </a:fld>
            <a:endParaRPr lang="zh-TW" altLang="en-US"/>
          </a:p>
        </p:txBody>
      </p:sp>
    </p:spTree>
    <p:extLst>
      <p:ext uri="{BB962C8B-B14F-4D97-AF65-F5344CB8AC3E}">
        <p14:creationId xmlns:p14="http://schemas.microsoft.com/office/powerpoint/2010/main" val="35048524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8" Type="http://schemas.openxmlformats.org/officeDocument/2006/relationships/slide" Target="../slides/slide2.xml"/><Relationship Id="rId3" Type="http://schemas.openxmlformats.org/officeDocument/2006/relationships/slide" Target="../slides/slide19.xml"/><Relationship Id="rId7"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slide" Target="../slides/slide101.xml"/><Relationship Id="rId5" Type="http://schemas.openxmlformats.org/officeDocument/2006/relationships/slide" Target="../slides/slide69.xml"/><Relationship Id="rId10" Type="http://schemas.openxmlformats.org/officeDocument/2006/relationships/slide" Target="../slides/slide170.xml"/><Relationship Id="rId4" Type="http://schemas.openxmlformats.org/officeDocument/2006/relationships/image" Target="../media/image8.png"/><Relationship Id="rId9" Type="http://schemas.openxmlformats.org/officeDocument/2006/relationships/slide" Target="../slides/slide149.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8" Type="http://schemas.openxmlformats.org/officeDocument/2006/relationships/slide" Target="../slides/slide2.xml"/><Relationship Id="rId3" Type="http://schemas.openxmlformats.org/officeDocument/2006/relationships/slide" Target="../slides/slide19.xml"/><Relationship Id="rId7"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Master" Target="../slideMasters/slideMaster2.xml"/><Relationship Id="rId6" Type="http://schemas.openxmlformats.org/officeDocument/2006/relationships/slide" Target="../slides/slide13.xml"/><Relationship Id="rId5" Type="http://schemas.openxmlformats.org/officeDocument/2006/relationships/slide" Target="../slides/slide69.xml"/><Relationship Id="rId4" Type="http://schemas.openxmlformats.org/officeDocument/2006/relationships/image" Target="../media/image8.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8" Type="http://schemas.openxmlformats.org/officeDocument/2006/relationships/slide" Target="../slides/slide2.xml"/><Relationship Id="rId3" Type="http://schemas.openxmlformats.org/officeDocument/2006/relationships/slide" Target="../slides/slide19.xml"/><Relationship Id="rId7"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Master" Target="../slideMasters/slideMaster3.xml"/><Relationship Id="rId6" Type="http://schemas.openxmlformats.org/officeDocument/2006/relationships/slide" Target="../slides/slide13.xml"/><Relationship Id="rId5" Type="http://schemas.openxmlformats.org/officeDocument/2006/relationships/slide" Target="../slides/slide69.xml"/><Relationship Id="rId4" Type="http://schemas.openxmlformats.org/officeDocument/2006/relationships/image" Target="../media/image8.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8" Type="http://schemas.openxmlformats.org/officeDocument/2006/relationships/slide" Target="../slides/slide2.xml"/><Relationship Id="rId3" Type="http://schemas.openxmlformats.org/officeDocument/2006/relationships/slide" Target="../slides/slide19.xml"/><Relationship Id="rId7"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Master" Target="../slideMasters/slideMaster4.xml"/><Relationship Id="rId6" Type="http://schemas.openxmlformats.org/officeDocument/2006/relationships/slide" Target="../slides/slide13.xml"/><Relationship Id="rId5" Type="http://schemas.openxmlformats.org/officeDocument/2006/relationships/slide" Target="../slides/slide69.xml"/><Relationship Id="rId4" Type="http://schemas.openxmlformats.org/officeDocument/2006/relationships/image" Target="../media/image8.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8" Type="http://schemas.openxmlformats.org/officeDocument/2006/relationships/slide" Target="../slides/slide2.xml"/><Relationship Id="rId3" Type="http://schemas.openxmlformats.org/officeDocument/2006/relationships/slide" Target="../slides/slide19.xml"/><Relationship Id="rId7"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Master" Target="../slideMasters/slideMaster5.xml"/><Relationship Id="rId6" Type="http://schemas.openxmlformats.org/officeDocument/2006/relationships/slide" Target="../slides/slide13.xml"/><Relationship Id="rId5" Type="http://schemas.openxmlformats.org/officeDocument/2006/relationships/slide" Target="../slides/slide69.xml"/><Relationship Id="rId4" Type="http://schemas.openxmlformats.org/officeDocument/2006/relationships/image" Target="../media/image8.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8" Type="http://schemas.openxmlformats.org/officeDocument/2006/relationships/slide" Target="../slides/slide2.xml"/><Relationship Id="rId3" Type="http://schemas.openxmlformats.org/officeDocument/2006/relationships/slide" Target="../slides/slide19.xml"/><Relationship Id="rId7"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Master" Target="../slideMasters/slideMaster6.xml"/><Relationship Id="rId6" Type="http://schemas.openxmlformats.org/officeDocument/2006/relationships/slide" Target="../slides/slide13.xml"/><Relationship Id="rId5" Type="http://schemas.openxmlformats.org/officeDocument/2006/relationships/slide" Target="../slides/slide69.xml"/><Relationship Id="rId4" Type="http://schemas.openxmlformats.org/officeDocument/2006/relationships/image" Target="../media/image8.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標題投影片">
    <p:bg>
      <p:bgPr>
        <a:blipFill dpi="0" rotWithShape="0">
          <a:blip r:embed="rId2"/>
          <a:srcRect/>
          <a:stretch>
            <a:fillRect/>
          </a:stretch>
        </a:blipFill>
        <a:effectLst/>
      </p:bgPr>
    </p:bg>
    <p:spTree>
      <p:nvGrpSpPr>
        <p:cNvPr id="1" name=""/>
        <p:cNvGrpSpPr/>
        <p:nvPr/>
      </p:nvGrpSpPr>
      <p:grpSpPr>
        <a:xfrm>
          <a:off x="0" y="0"/>
          <a:ext cx="0" cy="0"/>
          <a:chOff x="0" y="0"/>
          <a:chExt cx="0" cy="0"/>
        </a:xfrm>
      </p:grpSpPr>
      <p:grpSp>
        <p:nvGrpSpPr>
          <p:cNvPr id="2" name="Group 38"/>
          <p:cNvGrpSpPr>
            <a:grpSpLocks/>
          </p:cNvGrpSpPr>
          <p:nvPr userDrawn="1"/>
        </p:nvGrpSpPr>
        <p:grpSpPr bwMode="auto">
          <a:xfrm>
            <a:off x="292100" y="3003550"/>
            <a:ext cx="3887788" cy="360363"/>
            <a:chOff x="159" y="1596"/>
            <a:chExt cx="2449" cy="227"/>
          </a:xfrm>
        </p:grpSpPr>
        <p:sp>
          <p:nvSpPr>
            <p:cNvPr id="3" name="Rectangle 3">
              <a:hlinkClick r:id="rId3" action="ppaction://hlinksldjump"/>
            </p:cNvPr>
            <p:cNvSpPr>
              <a:spLocks noChangeArrowheads="1"/>
            </p:cNvSpPr>
            <p:nvPr userDrawn="1"/>
          </p:nvSpPr>
          <p:spPr bwMode="auto">
            <a:xfrm>
              <a:off x="159" y="1596"/>
              <a:ext cx="2449" cy="227"/>
            </a:xfrm>
            <a:prstGeom prst="rect">
              <a:avLst/>
            </a:prstGeom>
            <a:solidFill>
              <a:schemeClr val="tx1"/>
            </a:solidFill>
            <a:ln w="9525">
              <a:solidFill>
                <a:schemeClr val="hlink"/>
              </a:solidFill>
              <a:miter lim="800000"/>
              <a:headEnd/>
              <a:tailEnd/>
            </a:ln>
          </p:spPr>
          <p:txBody>
            <a:bodyPr wrap="none" anchor="ctr"/>
            <a:lstStyle/>
            <a:p>
              <a:pPr marL="622300">
                <a:lnSpc>
                  <a:spcPct val="85000"/>
                </a:lnSpc>
                <a:spcBef>
                  <a:spcPct val="50000"/>
                </a:spcBef>
                <a:defRPr/>
              </a:pPr>
              <a:r>
                <a:rPr lang="zh-TW" altLang="en-US" sz="1800" b="1" kern="1200" dirty="0">
                  <a:solidFill>
                    <a:schemeClr val="bg1"/>
                  </a:solidFill>
                  <a:latin typeface="Times New Roman" pitchFamily="18" charset="0"/>
                  <a:ea typeface="標楷體" pitchFamily="65" charset="-120"/>
                  <a:cs typeface="Times New Roman" pitchFamily="18" charset="0"/>
                </a:rPr>
                <a:t>卷積神經網路</a:t>
              </a:r>
            </a:p>
          </p:txBody>
        </p:sp>
        <p:sp>
          <p:nvSpPr>
            <p:cNvPr id="4" name="Rectangle 4">
              <a:hlinkClick r:id="rId3" action="ppaction://hlinksldjump"/>
            </p:cNvPr>
            <p:cNvSpPr>
              <a:spLocks noChangeArrowheads="1"/>
            </p:cNvSpPr>
            <p:nvPr userDrawn="1"/>
          </p:nvSpPr>
          <p:spPr bwMode="auto">
            <a:xfrm>
              <a:off x="159" y="1596"/>
              <a:ext cx="387" cy="227"/>
            </a:xfrm>
            <a:prstGeom prst="rect">
              <a:avLst/>
            </a:prstGeom>
            <a:solidFill>
              <a:srgbClr val="4FA9C5"/>
            </a:solidFill>
            <a:ln w="9525">
              <a:solidFill>
                <a:srgbClr val="4FA9C5"/>
              </a:solidFill>
              <a:miter lim="800000"/>
              <a:headEnd/>
              <a:tailEnd/>
            </a:ln>
          </p:spPr>
          <p:txBody>
            <a:bodyPr wrap="none" anchor="ctr"/>
            <a:lstStyle/>
            <a:p>
              <a:pPr algn="ctr">
                <a:lnSpc>
                  <a:spcPct val="85000"/>
                </a:lnSpc>
                <a:defRPr/>
              </a:pPr>
              <a:r>
                <a:rPr lang="en-US" altLang="zh-TW" b="1" dirty="0">
                  <a:solidFill>
                    <a:schemeClr val="bg1"/>
                  </a:solidFill>
                  <a:latin typeface="Times New Roman" pitchFamily="18" charset="0"/>
                  <a:ea typeface="標楷體" pitchFamily="65" charset="-120"/>
                  <a:cs typeface="Times New Roman" pitchFamily="18" charset="0"/>
                </a:rPr>
                <a:t>4-2</a:t>
              </a:r>
            </a:p>
          </p:txBody>
        </p:sp>
      </p:grpSp>
      <p:sp>
        <p:nvSpPr>
          <p:cNvPr id="5" name="Text Box 6"/>
          <p:cNvSpPr txBox="1">
            <a:spLocks noChangeArrowheads="1"/>
          </p:cNvSpPr>
          <p:nvPr/>
        </p:nvSpPr>
        <p:spPr bwMode="auto">
          <a:xfrm>
            <a:off x="4221163" y="6486525"/>
            <a:ext cx="666750" cy="274638"/>
          </a:xfrm>
          <a:prstGeom prst="rect">
            <a:avLst/>
          </a:prstGeom>
          <a:noFill/>
          <a:ln>
            <a:noFill/>
          </a:ln>
        </p:spPr>
        <p:txBody>
          <a:bodyPr wrap="none">
            <a:spAutoFit/>
          </a:bodyP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algn="ctr" eaLnBrk="1" hangingPunct="1">
              <a:defRPr/>
            </a:pPr>
            <a:r>
              <a:rPr lang="zh-TW" altLang="en-US" sz="1200" b="1">
                <a:solidFill>
                  <a:schemeClr val="bg1"/>
                </a:solidFill>
              </a:rPr>
              <a:t>第</a:t>
            </a:r>
            <a:fld id="{4ADDDE53-46B3-45C2-9249-13B32EDE6FBB}" type="slidenum">
              <a:rPr lang="zh-TW" altLang="en-US" sz="1200" b="1" smtClean="0">
                <a:solidFill>
                  <a:schemeClr val="bg1"/>
                </a:solidFill>
              </a:rPr>
              <a:pPr algn="ctr" eaLnBrk="1" hangingPunct="1">
                <a:defRPr/>
              </a:pPr>
              <a:t>‹#›</a:t>
            </a:fld>
            <a:r>
              <a:rPr lang="zh-TW" altLang="en-US" sz="1200" b="1">
                <a:solidFill>
                  <a:schemeClr val="bg1"/>
                </a:solidFill>
              </a:rPr>
              <a:t>頁</a:t>
            </a:r>
            <a:endParaRPr lang="zh-TW" altLang="en-US" b="1">
              <a:solidFill>
                <a:schemeClr val="bg1"/>
              </a:solidFill>
              <a:latin typeface="Arial" charset="0"/>
              <a:ea typeface="新細明體" charset="-120"/>
            </a:endParaRPr>
          </a:p>
        </p:txBody>
      </p:sp>
      <p:grpSp>
        <p:nvGrpSpPr>
          <p:cNvPr id="6" name="Group 12"/>
          <p:cNvGrpSpPr>
            <a:grpSpLocks/>
          </p:cNvGrpSpPr>
          <p:nvPr userDrawn="1"/>
        </p:nvGrpSpPr>
        <p:grpSpPr bwMode="auto">
          <a:xfrm>
            <a:off x="0" y="1484314"/>
            <a:ext cx="4132263" cy="479425"/>
            <a:chOff x="0" y="935"/>
            <a:chExt cx="2603" cy="302"/>
          </a:xfrm>
        </p:grpSpPr>
        <p:pic>
          <p:nvPicPr>
            <p:cNvPr id="7" name="Picture 13" descr="MENU-Icon-01"/>
            <p:cNvPicPr>
              <a:picLocks noChangeAspect="1" noChangeArrowheads="1"/>
            </p:cNvPicPr>
            <p:nvPr userDrawn="1"/>
          </p:nvPicPr>
          <p:blipFill>
            <a:blip r:embed="rId4"/>
            <a:srcRect/>
            <a:stretch>
              <a:fillRect/>
            </a:stretch>
          </p:blipFill>
          <p:spPr bwMode="auto">
            <a:xfrm>
              <a:off x="0" y="935"/>
              <a:ext cx="2603" cy="302"/>
            </a:xfrm>
            <a:prstGeom prst="rect">
              <a:avLst/>
            </a:prstGeom>
            <a:noFill/>
            <a:ln w="9525">
              <a:noFill/>
              <a:miter lim="800000"/>
              <a:headEnd/>
              <a:tailEnd/>
            </a:ln>
          </p:spPr>
        </p:pic>
        <p:sp>
          <p:nvSpPr>
            <p:cNvPr id="8" name="Text Box 14"/>
            <p:cNvSpPr txBox="1">
              <a:spLocks noChangeArrowheads="1"/>
            </p:cNvSpPr>
            <p:nvPr userDrawn="1"/>
          </p:nvSpPr>
          <p:spPr bwMode="auto">
            <a:xfrm>
              <a:off x="45" y="980"/>
              <a:ext cx="2472" cy="213"/>
            </a:xfrm>
            <a:prstGeom prst="rect">
              <a:avLst/>
            </a:prstGeom>
            <a:noFill/>
            <a:ln w="9525">
              <a:noFill/>
              <a:miter lim="800000"/>
              <a:headEnd/>
              <a:tailEnd/>
            </a:ln>
            <a:effectLst/>
          </p:spPr>
          <p:txBody>
            <a:bodyPr>
              <a:spAutoFit/>
            </a:bodyP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eaLnBrk="1" hangingPunct="1">
                <a:spcBef>
                  <a:spcPct val="50000"/>
                </a:spcBef>
                <a:defRPr/>
              </a:pPr>
              <a:r>
                <a:rPr lang="en-US" altLang="zh-TW" sz="1600" b="1" dirty="0">
                  <a:solidFill>
                    <a:schemeClr val="bg1"/>
                  </a:solidFill>
                  <a:latin typeface="微軟正黑體" pitchFamily="34" charset="-120"/>
                  <a:ea typeface="微軟正黑體" pitchFamily="34" charset="-120"/>
                </a:rPr>
                <a:t>CH04</a:t>
              </a:r>
              <a:r>
                <a:rPr lang="zh-TW" altLang="en-US" sz="1600" b="1" dirty="0">
                  <a:solidFill>
                    <a:schemeClr val="bg1"/>
                  </a:solidFill>
                  <a:latin typeface="微軟正黑體" pitchFamily="34" charset="-120"/>
                  <a:ea typeface="微軟正黑體" pitchFamily="34" charset="-120"/>
                </a:rPr>
                <a:t>　</a:t>
              </a:r>
              <a:r>
                <a:rPr kumimoji="1" lang="zh-TW" altLang="en-US" sz="1600" b="1" kern="1200" dirty="0">
                  <a:solidFill>
                    <a:schemeClr val="bg1"/>
                  </a:solidFill>
                  <a:latin typeface="微軟正黑體" pitchFamily="34" charset="-120"/>
                  <a:ea typeface="微軟正黑體" pitchFamily="34" charset="-120"/>
                  <a:cs typeface="+mn-cs"/>
                </a:rPr>
                <a:t>深度學習篇</a:t>
              </a:r>
              <a:endParaRPr kumimoji="1" lang="en-US" altLang="zh-TW" sz="1600" b="1" kern="1200" dirty="0">
                <a:solidFill>
                  <a:schemeClr val="bg1"/>
                </a:solidFill>
                <a:latin typeface="微軟正黑體" pitchFamily="34" charset="-120"/>
                <a:ea typeface="微軟正黑體" pitchFamily="34" charset="-120"/>
                <a:cs typeface="+mn-cs"/>
              </a:endParaRPr>
            </a:p>
          </p:txBody>
        </p:sp>
      </p:grpSp>
      <p:grpSp>
        <p:nvGrpSpPr>
          <p:cNvPr id="9" name="Group 39"/>
          <p:cNvGrpSpPr>
            <a:grpSpLocks/>
          </p:cNvGrpSpPr>
          <p:nvPr userDrawn="1"/>
        </p:nvGrpSpPr>
        <p:grpSpPr bwMode="auto">
          <a:xfrm>
            <a:off x="292100" y="3541713"/>
            <a:ext cx="3887788" cy="360362"/>
            <a:chOff x="159" y="1935"/>
            <a:chExt cx="2449" cy="227"/>
          </a:xfrm>
        </p:grpSpPr>
        <p:sp>
          <p:nvSpPr>
            <p:cNvPr id="10" name="Rectangle 15">
              <a:hlinkClick r:id="rId5" action="ppaction://hlinksldjump"/>
            </p:cNvPr>
            <p:cNvSpPr>
              <a:spLocks noChangeArrowheads="1"/>
            </p:cNvSpPr>
            <p:nvPr userDrawn="1"/>
          </p:nvSpPr>
          <p:spPr bwMode="auto">
            <a:xfrm>
              <a:off x="159" y="1935"/>
              <a:ext cx="2449" cy="227"/>
            </a:xfrm>
            <a:prstGeom prst="rect">
              <a:avLst/>
            </a:prstGeom>
            <a:solidFill>
              <a:schemeClr val="tx1"/>
            </a:solidFill>
            <a:ln w="9525">
              <a:solidFill>
                <a:schemeClr val="hlink"/>
              </a:solidFill>
              <a:miter lim="800000"/>
              <a:headEnd/>
              <a:tailEnd/>
            </a:ln>
          </p:spPr>
          <p:txBody>
            <a:bodyPr wrap="none" anchor="ctr"/>
            <a:lstStyle/>
            <a:p>
              <a:pPr marL="622300" marR="0" indent="0" algn="l" defTabSz="914400" rtl="0" eaLnBrk="1" fontAlgn="auto" latinLnBrk="0" hangingPunct="1">
                <a:lnSpc>
                  <a:spcPct val="85000"/>
                </a:lnSpc>
                <a:spcBef>
                  <a:spcPct val="50000"/>
                </a:spcBef>
                <a:spcAft>
                  <a:spcPts val="0"/>
                </a:spcAft>
                <a:buClrTx/>
                <a:buSzTx/>
                <a:buFontTx/>
                <a:buNone/>
                <a:tabLst/>
                <a:defRPr/>
              </a:pPr>
              <a:r>
                <a:rPr lang="zh-TW" altLang="zh-TW" sz="1800" b="1" kern="1200" dirty="0">
                  <a:solidFill>
                    <a:schemeClr val="bg1"/>
                  </a:solidFill>
                  <a:latin typeface="Times New Roman" pitchFamily="18" charset="0"/>
                  <a:ea typeface="標楷體" pitchFamily="65" charset="-120"/>
                  <a:cs typeface="Times New Roman" pitchFamily="18" charset="0"/>
                </a:rPr>
                <a:t>類神經網路的學習方式</a:t>
              </a:r>
              <a:endParaRPr lang="en-US" altLang="zh-TW" sz="1800" b="1" kern="1200" dirty="0">
                <a:solidFill>
                  <a:schemeClr val="bg1"/>
                </a:solidFill>
                <a:latin typeface="Times New Roman" pitchFamily="18" charset="0"/>
                <a:ea typeface="標楷體" pitchFamily="65" charset="-120"/>
                <a:cs typeface="Times New Roman" pitchFamily="18" charset="0"/>
              </a:endParaRPr>
            </a:p>
          </p:txBody>
        </p:sp>
        <p:sp>
          <p:nvSpPr>
            <p:cNvPr id="11" name="Rectangle 16">
              <a:hlinkClick r:id="rId5" action="ppaction://hlinksldjump"/>
            </p:cNvPr>
            <p:cNvSpPr>
              <a:spLocks noChangeArrowheads="1"/>
            </p:cNvSpPr>
            <p:nvPr userDrawn="1"/>
          </p:nvSpPr>
          <p:spPr bwMode="auto">
            <a:xfrm>
              <a:off x="159" y="1935"/>
              <a:ext cx="387" cy="227"/>
            </a:xfrm>
            <a:prstGeom prst="rect">
              <a:avLst/>
            </a:prstGeom>
            <a:solidFill>
              <a:srgbClr val="4FA9C5"/>
            </a:solidFill>
            <a:ln w="9525">
              <a:solidFill>
                <a:srgbClr val="4FA9C5"/>
              </a:solidFill>
              <a:miter lim="800000"/>
              <a:headEnd/>
              <a:tailEnd/>
            </a:ln>
          </p:spPr>
          <p:txBody>
            <a:bodyPr wrap="none" anchor="ctr"/>
            <a:lstStyle/>
            <a:p>
              <a:pPr algn="ctr">
                <a:lnSpc>
                  <a:spcPct val="85000"/>
                </a:lnSpc>
                <a:defRPr/>
              </a:pPr>
              <a:r>
                <a:rPr lang="en-US" altLang="zh-TW" b="1" dirty="0">
                  <a:solidFill>
                    <a:schemeClr val="bg1"/>
                  </a:solidFill>
                  <a:latin typeface="Times New Roman" pitchFamily="18" charset="0"/>
                  <a:ea typeface="標楷體" pitchFamily="65" charset="-120"/>
                  <a:cs typeface="Times New Roman" pitchFamily="18" charset="0"/>
                </a:rPr>
                <a:t>4-3</a:t>
              </a:r>
            </a:p>
          </p:txBody>
        </p:sp>
      </p:grpSp>
      <p:grpSp>
        <p:nvGrpSpPr>
          <p:cNvPr id="12" name="Group 40"/>
          <p:cNvGrpSpPr>
            <a:grpSpLocks/>
          </p:cNvGrpSpPr>
          <p:nvPr userDrawn="1"/>
        </p:nvGrpSpPr>
        <p:grpSpPr bwMode="auto">
          <a:xfrm>
            <a:off x="284461" y="4113287"/>
            <a:ext cx="3887788" cy="360363"/>
            <a:chOff x="159" y="2275"/>
            <a:chExt cx="2449" cy="227"/>
          </a:xfrm>
        </p:grpSpPr>
        <p:sp>
          <p:nvSpPr>
            <p:cNvPr id="13" name="Rectangle 17">
              <a:hlinkClick r:id="rId6" action="ppaction://hlinksldjump"/>
            </p:cNvPr>
            <p:cNvSpPr>
              <a:spLocks noChangeArrowheads="1"/>
            </p:cNvSpPr>
            <p:nvPr userDrawn="1"/>
          </p:nvSpPr>
          <p:spPr bwMode="auto">
            <a:xfrm>
              <a:off x="159" y="2275"/>
              <a:ext cx="2449" cy="227"/>
            </a:xfrm>
            <a:prstGeom prst="rect">
              <a:avLst/>
            </a:prstGeom>
            <a:solidFill>
              <a:schemeClr val="tx1"/>
            </a:solidFill>
            <a:ln w="9525">
              <a:solidFill>
                <a:schemeClr val="hlink"/>
              </a:solidFill>
              <a:miter lim="800000"/>
              <a:headEnd/>
              <a:tailEnd/>
            </a:ln>
          </p:spPr>
          <p:txBody>
            <a:bodyPr wrap="none" anchor="ctr"/>
            <a:lstStyle/>
            <a:p>
              <a:pPr marL="622300">
                <a:lnSpc>
                  <a:spcPct val="85000"/>
                </a:lnSpc>
                <a:spcBef>
                  <a:spcPct val="50000"/>
                </a:spcBef>
                <a:defRPr/>
              </a:pPr>
              <a:r>
                <a:rPr lang="zh-TW" altLang="zh-TW" sz="1800" b="1" kern="1200" dirty="0">
                  <a:solidFill>
                    <a:schemeClr val="bg1"/>
                  </a:solidFill>
                  <a:latin typeface="Times New Roman" pitchFamily="18" charset="0"/>
                  <a:ea typeface="標楷體" pitchFamily="65" charset="-120"/>
                  <a:cs typeface="Times New Roman" pitchFamily="18" charset="0"/>
                </a:rPr>
                <a:t>遞歸神經網路</a:t>
              </a:r>
              <a:r>
                <a:rPr lang="en-US" altLang="zh-TW" sz="1800" b="1" kern="1200" dirty="0">
                  <a:solidFill>
                    <a:schemeClr val="bg1"/>
                  </a:solidFill>
                  <a:latin typeface="Times New Roman" pitchFamily="18" charset="0"/>
                  <a:ea typeface="標楷體" pitchFamily="65" charset="-120"/>
                  <a:cs typeface="Times New Roman" pitchFamily="18" charset="0"/>
                </a:rPr>
                <a:t> </a:t>
              </a:r>
              <a:endParaRPr lang="zh-TW" altLang="en-US" sz="1800" b="1" kern="1200" dirty="0">
                <a:solidFill>
                  <a:schemeClr val="bg1"/>
                </a:solidFill>
                <a:latin typeface="Times New Roman" pitchFamily="18" charset="0"/>
                <a:ea typeface="標楷體" pitchFamily="65" charset="-120"/>
                <a:cs typeface="Times New Roman" pitchFamily="18" charset="0"/>
              </a:endParaRPr>
            </a:p>
          </p:txBody>
        </p:sp>
        <p:sp>
          <p:nvSpPr>
            <p:cNvPr id="14" name="Rectangle 18">
              <a:hlinkClick r:id="rId6" action="ppaction://hlinksldjump"/>
            </p:cNvPr>
            <p:cNvSpPr>
              <a:spLocks noChangeArrowheads="1"/>
            </p:cNvSpPr>
            <p:nvPr userDrawn="1"/>
          </p:nvSpPr>
          <p:spPr bwMode="auto">
            <a:xfrm>
              <a:off x="159" y="2275"/>
              <a:ext cx="387" cy="227"/>
            </a:xfrm>
            <a:prstGeom prst="rect">
              <a:avLst/>
            </a:prstGeom>
            <a:solidFill>
              <a:srgbClr val="4FA9C5"/>
            </a:solidFill>
            <a:ln w="9525">
              <a:solidFill>
                <a:srgbClr val="4FA9C5"/>
              </a:solidFill>
              <a:miter lim="800000"/>
              <a:headEnd/>
              <a:tailEnd/>
            </a:ln>
          </p:spPr>
          <p:txBody>
            <a:bodyPr wrap="none" anchor="ctr"/>
            <a:lstStyle/>
            <a:p>
              <a:pPr algn="ctr">
                <a:lnSpc>
                  <a:spcPct val="85000"/>
                </a:lnSpc>
                <a:defRPr/>
              </a:pPr>
              <a:r>
                <a:rPr lang="en-US" altLang="zh-TW" b="1" dirty="0">
                  <a:solidFill>
                    <a:schemeClr val="bg1"/>
                  </a:solidFill>
                  <a:latin typeface="Times New Roman" pitchFamily="18" charset="0"/>
                  <a:ea typeface="標楷體" pitchFamily="65" charset="-120"/>
                  <a:cs typeface="Times New Roman" pitchFamily="18" charset="0"/>
                </a:rPr>
                <a:t>4-4</a:t>
              </a:r>
            </a:p>
          </p:txBody>
        </p:sp>
      </p:grpSp>
      <p:pic>
        <p:nvPicPr>
          <p:cNvPr id="21" name="Picture 37" descr="Icon-02">
            <a:hlinkClick r:id="" action="ppaction://hlinkshowjump?jump=endshow"/>
          </p:cNvPr>
          <p:cNvPicPr>
            <a:picLocks noChangeAspect="1" noChangeArrowheads="1"/>
          </p:cNvPicPr>
          <p:nvPr userDrawn="1"/>
        </p:nvPicPr>
        <p:blipFill>
          <a:blip r:embed="rId7"/>
          <a:srcRect/>
          <a:stretch>
            <a:fillRect/>
          </a:stretch>
        </p:blipFill>
        <p:spPr bwMode="auto">
          <a:xfrm>
            <a:off x="8748713" y="6524625"/>
            <a:ext cx="327025" cy="300038"/>
          </a:xfrm>
          <a:prstGeom prst="rect">
            <a:avLst/>
          </a:prstGeom>
          <a:noFill/>
          <a:ln w="9525">
            <a:noFill/>
            <a:miter lim="800000"/>
            <a:headEnd/>
            <a:tailEnd/>
          </a:ln>
        </p:spPr>
      </p:pic>
      <p:grpSp>
        <p:nvGrpSpPr>
          <p:cNvPr id="37" name="Group 38"/>
          <p:cNvGrpSpPr>
            <a:grpSpLocks/>
          </p:cNvGrpSpPr>
          <p:nvPr userDrawn="1"/>
        </p:nvGrpSpPr>
        <p:grpSpPr bwMode="auto">
          <a:xfrm>
            <a:off x="292100" y="2466975"/>
            <a:ext cx="3887791" cy="360363"/>
            <a:chOff x="159" y="1596"/>
            <a:chExt cx="2449" cy="227"/>
          </a:xfrm>
        </p:grpSpPr>
        <p:sp>
          <p:nvSpPr>
            <p:cNvPr id="38" name="Rectangle 3">
              <a:hlinkClick r:id="rId8" action="ppaction://hlinksldjump"/>
            </p:cNvPr>
            <p:cNvSpPr>
              <a:spLocks noChangeArrowheads="1"/>
            </p:cNvSpPr>
            <p:nvPr userDrawn="1"/>
          </p:nvSpPr>
          <p:spPr bwMode="auto">
            <a:xfrm>
              <a:off x="159" y="1596"/>
              <a:ext cx="2449" cy="227"/>
            </a:xfrm>
            <a:prstGeom prst="rect">
              <a:avLst/>
            </a:prstGeom>
            <a:solidFill>
              <a:schemeClr val="tx1"/>
            </a:solidFill>
            <a:ln w="9525">
              <a:solidFill>
                <a:schemeClr val="hlink"/>
              </a:solidFill>
              <a:miter lim="800000"/>
              <a:headEnd/>
              <a:tailEnd/>
            </a:ln>
          </p:spPr>
          <p:txBody>
            <a:bodyPr wrap="none" anchor="ctr"/>
            <a:lstStyle/>
            <a:p>
              <a:pPr marL="622300">
                <a:lnSpc>
                  <a:spcPct val="85000"/>
                </a:lnSpc>
                <a:spcBef>
                  <a:spcPct val="50000"/>
                </a:spcBef>
                <a:defRPr/>
              </a:pPr>
              <a:r>
                <a:rPr lang="zh-TW" altLang="en-US" sz="1800" b="1" kern="1200" dirty="0">
                  <a:solidFill>
                    <a:schemeClr val="bg1"/>
                  </a:solidFill>
                  <a:latin typeface="Times New Roman" pitchFamily="18" charset="0"/>
                  <a:ea typeface="標楷體" pitchFamily="65" charset="-120"/>
                  <a:cs typeface="Times New Roman" pitchFamily="18" charset="0"/>
                </a:rPr>
                <a:t>深度學習簡介</a:t>
              </a:r>
            </a:p>
          </p:txBody>
        </p:sp>
        <p:sp>
          <p:nvSpPr>
            <p:cNvPr id="39" name="Rectangle 4">
              <a:hlinkClick r:id="rId8" action="ppaction://hlinksldjump"/>
            </p:cNvPr>
            <p:cNvSpPr>
              <a:spLocks noChangeArrowheads="1"/>
            </p:cNvSpPr>
            <p:nvPr userDrawn="1"/>
          </p:nvSpPr>
          <p:spPr bwMode="auto">
            <a:xfrm>
              <a:off x="159" y="1596"/>
              <a:ext cx="387" cy="227"/>
            </a:xfrm>
            <a:prstGeom prst="rect">
              <a:avLst/>
            </a:prstGeom>
            <a:solidFill>
              <a:srgbClr val="4FA9C5"/>
            </a:solidFill>
            <a:ln w="9525">
              <a:solidFill>
                <a:srgbClr val="4FA9C5"/>
              </a:solidFill>
              <a:miter lim="800000"/>
              <a:headEnd/>
              <a:tailEnd/>
            </a:ln>
          </p:spPr>
          <p:txBody>
            <a:bodyPr wrap="none" anchor="ctr"/>
            <a:lstStyle/>
            <a:p>
              <a:pPr algn="ctr">
                <a:lnSpc>
                  <a:spcPct val="85000"/>
                </a:lnSpc>
                <a:defRPr/>
              </a:pPr>
              <a:r>
                <a:rPr lang="en-US" altLang="zh-TW" b="1" dirty="0">
                  <a:solidFill>
                    <a:schemeClr val="bg1"/>
                  </a:solidFill>
                  <a:latin typeface="Times New Roman" pitchFamily="18" charset="0"/>
                  <a:ea typeface="標楷體" pitchFamily="65" charset="-120"/>
                  <a:cs typeface="Times New Roman" pitchFamily="18" charset="0"/>
                </a:rPr>
                <a:t>4-1</a:t>
              </a:r>
            </a:p>
          </p:txBody>
        </p:sp>
      </p:grpSp>
      <p:grpSp>
        <p:nvGrpSpPr>
          <p:cNvPr id="19" name="Group 40"/>
          <p:cNvGrpSpPr>
            <a:grpSpLocks/>
          </p:cNvGrpSpPr>
          <p:nvPr userDrawn="1"/>
        </p:nvGrpSpPr>
        <p:grpSpPr bwMode="auto">
          <a:xfrm>
            <a:off x="4644008" y="2486025"/>
            <a:ext cx="3887788" cy="360363"/>
            <a:chOff x="159" y="2275"/>
            <a:chExt cx="2449" cy="227"/>
          </a:xfrm>
        </p:grpSpPr>
        <p:sp>
          <p:nvSpPr>
            <p:cNvPr id="20" name="Rectangle 17">
              <a:hlinkClick r:id="rId9" action="ppaction://hlinksldjump"/>
            </p:cNvPr>
            <p:cNvSpPr>
              <a:spLocks noChangeArrowheads="1"/>
            </p:cNvSpPr>
            <p:nvPr userDrawn="1"/>
          </p:nvSpPr>
          <p:spPr bwMode="auto">
            <a:xfrm>
              <a:off x="159" y="2275"/>
              <a:ext cx="2449" cy="227"/>
            </a:xfrm>
            <a:prstGeom prst="rect">
              <a:avLst/>
            </a:prstGeom>
            <a:solidFill>
              <a:schemeClr val="tx1"/>
            </a:solidFill>
            <a:ln w="9525">
              <a:solidFill>
                <a:schemeClr val="hlink"/>
              </a:solidFill>
              <a:miter lim="800000"/>
              <a:headEnd/>
              <a:tailEnd/>
            </a:ln>
          </p:spPr>
          <p:txBody>
            <a:bodyPr wrap="none" anchor="ctr"/>
            <a:lstStyle/>
            <a:p>
              <a:pPr marL="622300">
                <a:lnSpc>
                  <a:spcPct val="85000"/>
                </a:lnSpc>
                <a:spcBef>
                  <a:spcPct val="50000"/>
                </a:spcBef>
                <a:defRPr/>
              </a:pPr>
              <a:r>
                <a:rPr lang="zh-TW" altLang="zh-TW" sz="1800" b="1" kern="1200" dirty="0">
                  <a:solidFill>
                    <a:schemeClr val="bg1"/>
                  </a:solidFill>
                  <a:latin typeface="Times New Roman" pitchFamily="18" charset="0"/>
                  <a:ea typeface="標楷體" pitchFamily="65" charset="-120"/>
                  <a:cs typeface="Times New Roman" pitchFamily="18" charset="0"/>
                </a:rPr>
                <a:t>自編碼網路</a:t>
              </a:r>
              <a:r>
                <a:rPr lang="en-US" altLang="zh-TW" sz="1800" b="1" kern="1200" dirty="0">
                  <a:solidFill>
                    <a:schemeClr val="bg1"/>
                  </a:solidFill>
                  <a:latin typeface="Times New Roman" pitchFamily="18" charset="0"/>
                  <a:ea typeface="標楷體" pitchFamily="65" charset="-120"/>
                  <a:cs typeface="Times New Roman" pitchFamily="18" charset="0"/>
                </a:rPr>
                <a:t> </a:t>
              </a:r>
              <a:endParaRPr lang="zh-TW" altLang="en-US" sz="1800" b="1" kern="1200" dirty="0">
                <a:solidFill>
                  <a:schemeClr val="bg1"/>
                </a:solidFill>
                <a:latin typeface="Times New Roman" pitchFamily="18" charset="0"/>
                <a:ea typeface="標楷體" pitchFamily="65" charset="-120"/>
                <a:cs typeface="Times New Roman" pitchFamily="18" charset="0"/>
              </a:endParaRPr>
            </a:p>
          </p:txBody>
        </p:sp>
        <p:sp>
          <p:nvSpPr>
            <p:cNvPr id="22" name="Rectangle 18">
              <a:hlinkClick r:id="rId9" action="ppaction://hlinksldjump"/>
            </p:cNvPr>
            <p:cNvSpPr>
              <a:spLocks noChangeArrowheads="1"/>
            </p:cNvSpPr>
            <p:nvPr userDrawn="1"/>
          </p:nvSpPr>
          <p:spPr bwMode="auto">
            <a:xfrm>
              <a:off x="159" y="2275"/>
              <a:ext cx="387" cy="227"/>
            </a:xfrm>
            <a:prstGeom prst="rect">
              <a:avLst/>
            </a:prstGeom>
            <a:solidFill>
              <a:srgbClr val="4FA9C5"/>
            </a:solidFill>
            <a:ln w="9525">
              <a:solidFill>
                <a:srgbClr val="4FA9C5"/>
              </a:solidFill>
              <a:miter lim="800000"/>
              <a:headEnd/>
              <a:tailEnd/>
            </a:ln>
          </p:spPr>
          <p:txBody>
            <a:bodyPr wrap="none" anchor="ctr"/>
            <a:lstStyle/>
            <a:p>
              <a:pPr algn="ctr">
                <a:lnSpc>
                  <a:spcPct val="85000"/>
                </a:lnSpc>
                <a:defRPr/>
              </a:pPr>
              <a:r>
                <a:rPr lang="en-US" altLang="zh-TW" b="1" dirty="0">
                  <a:solidFill>
                    <a:schemeClr val="bg1"/>
                  </a:solidFill>
                  <a:latin typeface="Times New Roman" pitchFamily="18" charset="0"/>
                  <a:ea typeface="標楷體" pitchFamily="65" charset="-120"/>
                  <a:cs typeface="Times New Roman" pitchFamily="18" charset="0"/>
                </a:rPr>
                <a:t>4-5</a:t>
              </a:r>
            </a:p>
          </p:txBody>
        </p:sp>
      </p:grpSp>
      <p:grpSp>
        <p:nvGrpSpPr>
          <p:cNvPr id="23" name="Group 40"/>
          <p:cNvGrpSpPr>
            <a:grpSpLocks/>
          </p:cNvGrpSpPr>
          <p:nvPr userDrawn="1"/>
        </p:nvGrpSpPr>
        <p:grpSpPr bwMode="auto">
          <a:xfrm>
            <a:off x="4644008" y="3019426"/>
            <a:ext cx="3887788" cy="360363"/>
            <a:chOff x="159" y="2275"/>
            <a:chExt cx="2449" cy="227"/>
          </a:xfrm>
        </p:grpSpPr>
        <p:sp>
          <p:nvSpPr>
            <p:cNvPr id="24" name="Rectangle 17">
              <a:hlinkClick r:id="rId10" action="ppaction://hlinksldjump"/>
            </p:cNvPr>
            <p:cNvSpPr>
              <a:spLocks noChangeArrowheads="1"/>
            </p:cNvSpPr>
            <p:nvPr userDrawn="1"/>
          </p:nvSpPr>
          <p:spPr bwMode="auto">
            <a:xfrm>
              <a:off x="159" y="2275"/>
              <a:ext cx="2449" cy="227"/>
            </a:xfrm>
            <a:prstGeom prst="rect">
              <a:avLst/>
            </a:prstGeom>
            <a:solidFill>
              <a:schemeClr val="tx1"/>
            </a:solidFill>
            <a:ln w="9525">
              <a:solidFill>
                <a:schemeClr val="hlink"/>
              </a:solidFill>
              <a:miter lim="800000"/>
              <a:headEnd/>
              <a:tailEnd/>
            </a:ln>
          </p:spPr>
          <p:txBody>
            <a:bodyPr wrap="none" anchor="ctr"/>
            <a:lstStyle/>
            <a:p>
              <a:pPr marL="622300">
                <a:lnSpc>
                  <a:spcPct val="85000"/>
                </a:lnSpc>
                <a:spcBef>
                  <a:spcPct val="50000"/>
                </a:spcBef>
                <a:defRPr/>
              </a:pPr>
              <a:r>
                <a:rPr lang="zh-TW" altLang="zh-TW" sz="1800" b="1" kern="1200" dirty="0">
                  <a:solidFill>
                    <a:schemeClr val="bg1"/>
                  </a:solidFill>
                  <a:latin typeface="Times New Roman" pitchFamily="18" charset="0"/>
                  <a:ea typeface="標楷體" pitchFamily="65" charset="-120"/>
                  <a:cs typeface="Times New Roman" pitchFamily="18" charset="0"/>
                </a:rPr>
                <a:t>生成對抗網路</a:t>
              </a:r>
              <a:endParaRPr lang="zh-TW" altLang="en-US" sz="1800" b="1" kern="1200" dirty="0">
                <a:solidFill>
                  <a:schemeClr val="bg1"/>
                </a:solidFill>
                <a:latin typeface="Times New Roman" pitchFamily="18" charset="0"/>
                <a:ea typeface="標楷體" pitchFamily="65" charset="-120"/>
                <a:cs typeface="Times New Roman" pitchFamily="18" charset="0"/>
              </a:endParaRPr>
            </a:p>
          </p:txBody>
        </p:sp>
        <p:sp>
          <p:nvSpPr>
            <p:cNvPr id="25" name="Rectangle 18">
              <a:hlinkClick r:id="rId10" action="ppaction://hlinksldjump"/>
            </p:cNvPr>
            <p:cNvSpPr>
              <a:spLocks noChangeArrowheads="1"/>
            </p:cNvSpPr>
            <p:nvPr userDrawn="1"/>
          </p:nvSpPr>
          <p:spPr bwMode="auto">
            <a:xfrm>
              <a:off x="159" y="2275"/>
              <a:ext cx="387" cy="227"/>
            </a:xfrm>
            <a:prstGeom prst="rect">
              <a:avLst/>
            </a:prstGeom>
            <a:solidFill>
              <a:srgbClr val="4FA9C5"/>
            </a:solidFill>
            <a:ln w="9525">
              <a:solidFill>
                <a:srgbClr val="4FA9C5"/>
              </a:solidFill>
              <a:miter lim="800000"/>
              <a:headEnd/>
              <a:tailEnd/>
            </a:ln>
          </p:spPr>
          <p:txBody>
            <a:bodyPr wrap="none" anchor="ctr"/>
            <a:lstStyle/>
            <a:p>
              <a:pPr algn="ctr">
                <a:lnSpc>
                  <a:spcPct val="85000"/>
                </a:lnSpc>
                <a:defRPr/>
              </a:pPr>
              <a:r>
                <a:rPr lang="en-US" altLang="zh-TW" b="1" dirty="0">
                  <a:solidFill>
                    <a:schemeClr val="bg1"/>
                  </a:solidFill>
                  <a:latin typeface="Times New Roman" pitchFamily="18" charset="0"/>
                  <a:ea typeface="標楷體" pitchFamily="65" charset="-120"/>
                  <a:cs typeface="Times New Roman" pitchFamily="18" charset="0"/>
                </a:rPr>
                <a:t>4-6</a:t>
              </a:r>
            </a:p>
          </p:txBody>
        </p:sp>
      </p:grpSp>
    </p:spTree>
    <p:extLst>
      <p:ext uri="{BB962C8B-B14F-4D97-AF65-F5344CB8AC3E}">
        <p14:creationId xmlns:p14="http://schemas.microsoft.com/office/powerpoint/2010/main" val="3417046687"/>
      </p:ext>
    </p:extLst>
  </p:cSld>
  <p:clrMapOvr>
    <a:masterClrMapping/>
  </p:clrMapOvr>
  <p:transition advClick="0">
    <p:split dir="in"/>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直排文字版面配置區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3351303193"/>
      </p:ext>
    </p:extLst>
  </p:cSld>
  <p:clrMapOvr>
    <a:masterClrMapping/>
  </p:clrMapOvr>
  <p:transition advClick="0">
    <p:wip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378575" y="549275"/>
            <a:ext cx="2065338" cy="5832475"/>
          </a:xfrm>
        </p:spPr>
        <p:txBody>
          <a:bodyPr vert="eaVert"/>
          <a:lstStyle/>
          <a:p>
            <a:r>
              <a:rPr lang="zh-TW" altLang="en-US"/>
              <a:t>按一下以編輯母片標題樣式</a:t>
            </a:r>
          </a:p>
        </p:txBody>
      </p:sp>
      <p:sp>
        <p:nvSpPr>
          <p:cNvPr id="3" name="直排文字版面配置區 2"/>
          <p:cNvSpPr>
            <a:spLocks noGrp="1"/>
          </p:cNvSpPr>
          <p:nvPr>
            <p:ph type="body" orient="vert" idx="1"/>
          </p:nvPr>
        </p:nvSpPr>
        <p:spPr>
          <a:xfrm>
            <a:off x="179388" y="549275"/>
            <a:ext cx="6046787" cy="5832475"/>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1001827384"/>
      </p:ext>
    </p:extLst>
  </p:cSld>
  <p:clrMapOvr>
    <a:masterClrMapping/>
  </p:clrMapOvr>
  <p:transition advClick="0">
    <p:wip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標題投影片">
    <p:bg>
      <p:bgPr>
        <a:blipFill dpi="0" rotWithShape="0">
          <a:blip r:embed="rId2"/>
          <a:srcRect/>
          <a:stretch>
            <a:fillRect/>
          </a:stretch>
        </a:blipFill>
        <a:effectLst/>
      </p:bgPr>
    </p:bg>
    <p:spTree>
      <p:nvGrpSpPr>
        <p:cNvPr id="1" name=""/>
        <p:cNvGrpSpPr/>
        <p:nvPr/>
      </p:nvGrpSpPr>
      <p:grpSpPr>
        <a:xfrm>
          <a:off x="0" y="0"/>
          <a:ext cx="0" cy="0"/>
          <a:chOff x="0" y="0"/>
          <a:chExt cx="0" cy="0"/>
        </a:xfrm>
      </p:grpSpPr>
      <p:grpSp>
        <p:nvGrpSpPr>
          <p:cNvPr id="2" name="Group 38"/>
          <p:cNvGrpSpPr>
            <a:grpSpLocks/>
          </p:cNvGrpSpPr>
          <p:nvPr userDrawn="1"/>
        </p:nvGrpSpPr>
        <p:grpSpPr bwMode="auto">
          <a:xfrm>
            <a:off x="292100" y="3003550"/>
            <a:ext cx="3887788" cy="360363"/>
            <a:chOff x="159" y="1596"/>
            <a:chExt cx="2449" cy="227"/>
          </a:xfrm>
        </p:grpSpPr>
        <p:sp>
          <p:nvSpPr>
            <p:cNvPr id="3" name="Rectangle 3">
              <a:hlinkClick r:id="rId3" action="ppaction://hlinksldjump"/>
            </p:cNvPr>
            <p:cNvSpPr>
              <a:spLocks noChangeArrowheads="1"/>
            </p:cNvSpPr>
            <p:nvPr userDrawn="1"/>
          </p:nvSpPr>
          <p:spPr bwMode="auto">
            <a:xfrm>
              <a:off x="159" y="1596"/>
              <a:ext cx="2449" cy="227"/>
            </a:xfrm>
            <a:prstGeom prst="rect">
              <a:avLst/>
            </a:prstGeom>
            <a:solidFill>
              <a:schemeClr val="tx1"/>
            </a:solidFill>
            <a:ln w="9525">
              <a:solidFill>
                <a:schemeClr val="hlink"/>
              </a:solidFill>
              <a:miter lim="800000"/>
              <a:headEnd/>
              <a:tailEnd/>
            </a:ln>
          </p:spPr>
          <p:txBody>
            <a:bodyPr wrap="none" anchor="ctr"/>
            <a:lstStyle/>
            <a:p>
              <a:pPr marL="622300">
                <a:lnSpc>
                  <a:spcPct val="85000"/>
                </a:lnSpc>
                <a:spcBef>
                  <a:spcPct val="50000"/>
                </a:spcBef>
                <a:defRPr/>
              </a:pPr>
              <a:r>
                <a:rPr lang="zh-TW" altLang="en-US" sz="1800" b="1" kern="1200" dirty="0">
                  <a:solidFill>
                    <a:schemeClr val="bg1"/>
                  </a:solidFill>
                  <a:latin typeface="Times New Roman" pitchFamily="18" charset="0"/>
                  <a:ea typeface="標楷體" pitchFamily="65" charset="-120"/>
                  <a:cs typeface="Times New Roman" pitchFamily="18" charset="0"/>
                </a:rPr>
                <a:t>卷積神經網路</a:t>
              </a:r>
            </a:p>
          </p:txBody>
        </p:sp>
        <p:sp>
          <p:nvSpPr>
            <p:cNvPr id="4" name="Rectangle 4">
              <a:hlinkClick r:id="" action="ppaction://noaction"/>
            </p:cNvPr>
            <p:cNvSpPr>
              <a:spLocks noChangeArrowheads="1"/>
            </p:cNvSpPr>
            <p:nvPr userDrawn="1"/>
          </p:nvSpPr>
          <p:spPr bwMode="auto">
            <a:xfrm>
              <a:off x="159" y="1596"/>
              <a:ext cx="387" cy="227"/>
            </a:xfrm>
            <a:prstGeom prst="rect">
              <a:avLst/>
            </a:prstGeom>
            <a:solidFill>
              <a:srgbClr val="4FA9C5"/>
            </a:solidFill>
            <a:ln w="9525">
              <a:solidFill>
                <a:srgbClr val="4FA9C5"/>
              </a:solidFill>
              <a:miter lim="800000"/>
              <a:headEnd/>
              <a:tailEnd/>
            </a:ln>
          </p:spPr>
          <p:txBody>
            <a:bodyPr wrap="none" anchor="ctr"/>
            <a:lstStyle/>
            <a:p>
              <a:pPr algn="ctr">
                <a:lnSpc>
                  <a:spcPct val="85000"/>
                </a:lnSpc>
                <a:defRPr/>
              </a:pPr>
              <a:r>
                <a:rPr lang="en-US" altLang="zh-TW" b="1" dirty="0">
                  <a:solidFill>
                    <a:schemeClr val="bg1"/>
                  </a:solidFill>
                  <a:latin typeface="Times New Roman" pitchFamily="18" charset="0"/>
                  <a:ea typeface="標楷體" pitchFamily="65" charset="-120"/>
                  <a:cs typeface="Times New Roman" pitchFamily="18" charset="0"/>
                </a:rPr>
                <a:t>4-2</a:t>
              </a:r>
            </a:p>
          </p:txBody>
        </p:sp>
      </p:grpSp>
      <p:sp>
        <p:nvSpPr>
          <p:cNvPr id="5" name="Text Box 6"/>
          <p:cNvSpPr txBox="1">
            <a:spLocks noChangeArrowheads="1"/>
          </p:cNvSpPr>
          <p:nvPr/>
        </p:nvSpPr>
        <p:spPr bwMode="auto">
          <a:xfrm>
            <a:off x="4221163" y="6486525"/>
            <a:ext cx="666750" cy="274638"/>
          </a:xfrm>
          <a:prstGeom prst="rect">
            <a:avLst/>
          </a:prstGeom>
          <a:noFill/>
          <a:ln>
            <a:noFill/>
          </a:ln>
        </p:spPr>
        <p:txBody>
          <a:bodyPr wrap="none">
            <a:spAutoFit/>
          </a:bodyP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algn="ctr" eaLnBrk="1" hangingPunct="1">
              <a:defRPr/>
            </a:pPr>
            <a:r>
              <a:rPr lang="zh-TW" altLang="en-US" sz="1200" b="1">
                <a:solidFill>
                  <a:schemeClr val="bg1"/>
                </a:solidFill>
              </a:rPr>
              <a:t>第</a:t>
            </a:r>
            <a:fld id="{4ADDDE53-46B3-45C2-9249-13B32EDE6FBB}" type="slidenum">
              <a:rPr lang="zh-TW" altLang="en-US" sz="1200" b="1" smtClean="0">
                <a:solidFill>
                  <a:schemeClr val="bg1"/>
                </a:solidFill>
              </a:rPr>
              <a:pPr algn="ctr" eaLnBrk="1" hangingPunct="1">
                <a:defRPr/>
              </a:pPr>
              <a:t>‹#›</a:t>
            </a:fld>
            <a:r>
              <a:rPr lang="zh-TW" altLang="en-US" sz="1200" b="1">
                <a:solidFill>
                  <a:schemeClr val="bg1"/>
                </a:solidFill>
              </a:rPr>
              <a:t>頁</a:t>
            </a:r>
            <a:endParaRPr lang="zh-TW" altLang="en-US" b="1">
              <a:solidFill>
                <a:schemeClr val="bg1"/>
              </a:solidFill>
              <a:latin typeface="Arial" charset="0"/>
              <a:ea typeface="新細明體" charset="-120"/>
            </a:endParaRPr>
          </a:p>
        </p:txBody>
      </p:sp>
      <p:grpSp>
        <p:nvGrpSpPr>
          <p:cNvPr id="6" name="Group 12"/>
          <p:cNvGrpSpPr>
            <a:grpSpLocks/>
          </p:cNvGrpSpPr>
          <p:nvPr userDrawn="1"/>
        </p:nvGrpSpPr>
        <p:grpSpPr bwMode="auto">
          <a:xfrm>
            <a:off x="0" y="1484314"/>
            <a:ext cx="4132263" cy="479425"/>
            <a:chOff x="0" y="935"/>
            <a:chExt cx="2603" cy="302"/>
          </a:xfrm>
        </p:grpSpPr>
        <p:pic>
          <p:nvPicPr>
            <p:cNvPr id="7" name="Picture 13" descr="MENU-Icon-01"/>
            <p:cNvPicPr>
              <a:picLocks noChangeAspect="1" noChangeArrowheads="1"/>
            </p:cNvPicPr>
            <p:nvPr userDrawn="1"/>
          </p:nvPicPr>
          <p:blipFill>
            <a:blip r:embed="rId4"/>
            <a:srcRect/>
            <a:stretch>
              <a:fillRect/>
            </a:stretch>
          </p:blipFill>
          <p:spPr bwMode="auto">
            <a:xfrm>
              <a:off x="0" y="935"/>
              <a:ext cx="2603" cy="302"/>
            </a:xfrm>
            <a:prstGeom prst="rect">
              <a:avLst/>
            </a:prstGeom>
            <a:noFill/>
            <a:ln w="9525">
              <a:noFill/>
              <a:miter lim="800000"/>
              <a:headEnd/>
              <a:tailEnd/>
            </a:ln>
          </p:spPr>
        </p:pic>
        <p:sp>
          <p:nvSpPr>
            <p:cNvPr id="8" name="Text Box 14"/>
            <p:cNvSpPr txBox="1">
              <a:spLocks noChangeArrowheads="1"/>
            </p:cNvSpPr>
            <p:nvPr userDrawn="1"/>
          </p:nvSpPr>
          <p:spPr bwMode="auto">
            <a:xfrm>
              <a:off x="45" y="980"/>
              <a:ext cx="2472" cy="213"/>
            </a:xfrm>
            <a:prstGeom prst="rect">
              <a:avLst/>
            </a:prstGeom>
            <a:noFill/>
            <a:ln w="9525">
              <a:noFill/>
              <a:miter lim="800000"/>
              <a:headEnd/>
              <a:tailEnd/>
            </a:ln>
            <a:effectLst/>
          </p:spPr>
          <p:txBody>
            <a:bodyPr>
              <a:spAutoFit/>
            </a:bodyP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eaLnBrk="1" hangingPunct="1">
                <a:spcBef>
                  <a:spcPct val="50000"/>
                </a:spcBef>
                <a:defRPr/>
              </a:pPr>
              <a:r>
                <a:rPr lang="en-US" altLang="zh-TW" sz="1600" b="1" dirty="0">
                  <a:solidFill>
                    <a:schemeClr val="bg1"/>
                  </a:solidFill>
                  <a:latin typeface="微軟正黑體" pitchFamily="34" charset="-120"/>
                  <a:ea typeface="微軟正黑體" pitchFamily="34" charset="-120"/>
                </a:rPr>
                <a:t>CH04</a:t>
              </a:r>
              <a:r>
                <a:rPr lang="zh-TW" altLang="en-US" sz="1600" b="1" dirty="0">
                  <a:solidFill>
                    <a:schemeClr val="bg1"/>
                  </a:solidFill>
                  <a:latin typeface="微軟正黑體" pitchFamily="34" charset="-120"/>
                  <a:ea typeface="微軟正黑體" pitchFamily="34" charset="-120"/>
                </a:rPr>
                <a:t>　</a:t>
              </a:r>
              <a:r>
                <a:rPr kumimoji="1" lang="zh-TW" altLang="en-US" sz="1600" b="1" kern="1200" dirty="0">
                  <a:solidFill>
                    <a:schemeClr val="bg1"/>
                  </a:solidFill>
                  <a:latin typeface="微軟正黑體" pitchFamily="34" charset="-120"/>
                  <a:ea typeface="微軟正黑體" pitchFamily="34" charset="-120"/>
                  <a:cs typeface="+mn-cs"/>
                </a:rPr>
                <a:t>深度學習篇</a:t>
              </a:r>
              <a:endParaRPr kumimoji="1" lang="en-US" altLang="zh-TW" sz="1600" b="1" kern="1200" dirty="0">
                <a:solidFill>
                  <a:schemeClr val="bg1"/>
                </a:solidFill>
                <a:latin typeface="微軟正黑體" pitchFamily="34" charset="-120"/>
                <a:ea typeface="微軟正黑體" pitchFamily="34" charset="-120"/>
                <a:cs typeface="+mn-cs"/>
              </a:endParaRPr>
            </a:p>
          </p:txBody>
        </p:sp>
      </p:grpSp>
      <p:grpSp>
        <p:nvGrpSpPr>
          <p:cNvPr id="9" name="Group 39"/>
          <p:cNvGrpSpPr>
            <a:grpSpLocks/>
          </p:cNvGrpSpPr>
          <p:nvPr userDrawn="1"/>
        </p:nvGrpSpPr>
        <p:grpSpPr bwMode="auto">
          <a:xfrm>
            <a:off x="292100" y="3541713"/>
            <a:ext cx="3887788" cy="360362"/>
            <a:chOff x="159" y="1935"/>
            <a:chExt cx="2449" cy="227"/>
          </a:xfrm>
        </p:grpSpPr>
        <p:sp>
          <p:nvSpPr>
            <p:cNvPr id="10" name="Rectangle 15">
              <a:hlinkClick r:id="rId5" action="ppaction://hlinksldjump"/>
            </p:cNvPr>
            <p:cNvSpPr>
              <a:spLocks noChangeArrowheads="1"/>
            </p:cNvSpPr>
            <p:nvPr userDrawn="1"/>
          </p:nvSpPr>
          <p:spPr bwMode="auto">
            <a:xfrm>
              <a:off x="159" y="1935"/>
              <a:ext cx="2449" cy="227"/>
            </a:xfrm>
            <a:prstGeom prst="rect">
              <a:avLst/>
            </a:prstGeom>
            <a:solidFill>
              <a:schemeClr val="tx1"/>
            </a:solidFill>
            <a:ln w="9525">
              <a:solidFill>
                <a:schemeClr val="hlink"/>
              </a:solidFill>
              <a:miter lim="800000"/>
              <a:headEnd/>
              <a:tailEnd/>
            </a:ln>
          </p:spPr>
          <p:txBody>
            <a:bodyPr wrap="none" anchor="ctr"/>
            <a:lstStyle/>
            <a:p>
              <a:pPr marL="622300" marR="0" indent="0" algn="l" defTabSz="914400" rtl="0" eaLnBrk="1" fontAlgn="auto" latinLnBrk="0" hangingPunct="1">
                <a:lnSpc>
                  <a:spcPct val="85000"/>
                </a:lnSpc>
                <a:spcBef>
                  <a:spcPct val="50000"/>
                </a:spcBef>
                <a:spcAft>
                  <a:spcPts val="0"/>
                </a:spcAft>
                <a:buClrTx/>
                <a:buSzTx/>
                <a:buFontTx/>
                <a:buNone/>
                <a:tabLst/>
                <a:defRPr/>
              </a:pPr>
              <a:r>
                <a:rPr lang="zh-TW" altLang="zh-TW" sz="1800" b="1" kern="1200" dirty="0">
                  <a:solidFill>
                    <a:schemeClr val="bg1"/>
                  </a:solidFill>
                  <a:latin typeface="Times New Roman" pitchFamily="18" charset="0"/>
                  <a:ea typeface="標楷體" pitchFamily="65" charset="-120"/>
                  <a:cs typeface="Times New Roman" pitchFamily="18" charset="0"/>
                </a:rPr>
                <a:t>類神經網路的學習方式</a:t>
              </a:r>
              <a:endParaRPr lang="en-US" altLang="zh-TW" sz="1800" b="1" kern="1200" dirty="0">
                <a:solidFill>
                  <a:schemeClr val="bg1"/>
                </a:solidFill>
                <a:latin typeface="Times New Roman" pitchFamily="18" charset="0"/>
                <a:ea typeface="標楷體" pitchFamily="65" charset="-120"/>
                <a:cs typeface="Times New Roman" pitchFamily="18" charset="0"/>
              </a:endParaRPr>
            </a:p>
          </p:txBody>
        </p:sp>
        <p:sp>
          <p:nvSpPr>
            <p:cNvPr id="11" name="Rectangle 16">
              <a:hlinkClick r:id="rId6" action="ppaction://hlinksldjump"/>
            </p:cNvPr>
            <p:cNvSpPr>
              <a:spLocks noChangeArrowheads="1"/>
            </p:cNvSpPr>
            <p:nvPr userDrawn="1"/>
          </p:nvSpPr>
          <p:spPr bwMode="auto">
            <a:xfrm>
              <a:off x="159" y="1935"/>
              <a:ext cx="387" cy="227"/>
            </a:xfrm>
            <a:prstGeom prst="rect">
              <a:avLst/>
            </a:prstGeom>
            <a:solidFill>
              <a:srgbClr val="4FA9C5"/>
            </a:solidFill>
            <a:ln w="9525">
              <a:solidFill>
                <a:srgbClr val="4FA9C5"/>
              </a:solidFill>
              <a:miter lim="800000"/>
              <a:headEnd/>
              <a:tailEnd/>
            </a:ln>
          </p:spPr>
          <p:txBody>
            <a:bodyPr wrap="none" anchor="ctr"/>
            <a:lstStyle/>
            <a:p>
              <a:pPr algn="ctr">
                <a:lnSpc>
                  <a:spcPct val="85000"/>
                </a:lnSpc>
                <a:defRPr/>
              </a:pPr>
              <a:r>
                <a:rPr lang="en-US" altLang="zh-TW" b="1" dirty="0">
                  <a:solidFill>
                    <a:schemeClr val="bg1"/>
                  </a:solidFill>
                  <a:latin typeface="Times New Roman" pitchFamily="18" charset="0"/>
                  <a:ea typeface="標楷體" pitchFamily="65" charset="-120"/>
                  <a:cs typeface="Times New Roman" pitchFamily="18" charset="0"/>
                </a:rPr>
                <a:t>4-3</a:t>
              </a:r>
            </a:p>
          </p:txBody>
        </p:sp>
      </p:grpSp>
      <p:grpSp>
        <p:nvGrpSpPr>
          <p:cNvPr id="12" name="Group 40"/>
          <p:cNvGrpSpPr>
            <a:grpSpLocks/>
          </p:cNvGrpSpPr>
          <p:nvPr userDrawn="1"/>
        </p:nvGrpSpPr>
        <p:grpSpPr bwMode="auto">
          <a:xfrm>
            <a:off x="284461" y="4113287"/>
            <a:ext cx="3887788" cy="360363"/>
            <a:chOff x="159" y="2275"/>
            <a:chExt cx="2449" cy="227"/>
          </a:xfrm>
        </p:grpSpPr>
        <p:sp>
          <p:nvSpPr>
            <p:cNvPr id="13" name="Rectangle 17">
              <a:hlinkClick r:id="" action="ppaction://noaction"/>
            </p:cNvPr>
            <p:cNvSpPr>
              <a:spLocks noChangeArrowheads="1"/>
            </p:cNvSpPr>
            <p:nvPr userDrawn="1"/>
          </p:nvSpPr>
          <p:spPr bwMode="auto">
            <a:xfrm>
              <a:off x="159" y="2275"/>
              <a:ext cx="2449" cy="227"/>
            </a:xfrm>
            <a:prstGeom prst="rect">
              <a:avLst/>
            </a:prstGeom>
            <a:solidFill>
              <a:schemeClr val="tx1"/>
            </a:solidFill>
            <a:ln w="9525">
              <a:solidFill>
                <a:schemeClr val="hlink"/>
              </a:solidFill>
              <a:miter lim="800000"/>
              <a:headEnd/>
              <a:tailEnd/>
            </a:ln>
          </p:spPr>
          <p:txBody>
            <a:bodyPr wrap="none" anchor="ctr"/>
            <a:lstStyle/>
            <a:p>
              <a:pPr marL="622300">
                <a:lnSpc>
                  <a:spcPct val="85000"/>
                </a:lnSpc>
                <a:spcBef>
                  <a:spcPct val="50000"/>
                </a:spcBef>
                <a:defRPr/>
              </a:pPr>
              <a:r>
                <a:rPr lang="zh-TW" altLang="zh-TW" sz="1800" b="1" kern="1200" dirty="0">
                  <a:solidFill>
                    <a:schemeClr val="bg1"/>
                  </a:solidFill>
                  <a:latin typeface="Times New Roman" pitchFamily="18" charset="0"/>
                  <a:ea typeface="標楷體" pitchFamily="65" charset="-120"/>
                  <a:cs typeface="Times New Roman" pitchFamily="18" charset="0"/>
                </a:rPr>
                <a:t>遞歸神經網路</a:t>
              </a:r>
              <a:r>
                <a:rPr lang="en-US" altLang="zh-TW" sz="1800" b="1" kern="1200" dirty="0">
                  <a:solidFill>
                    <a:schemeClr val="bg1"/>
                  </a:solidFill>
                  <a:latin typeface="Times New Roman" pitchFamily="18" charset="0"/>
                  <a:ea typeface="標楷體" pitchFamily="65" charset="-120"/>
                  <a:cs typeface="Times New Roman" pitchFamily="18" charset="0"/>
                </a:rPr>
                <a:t> </a:t>
              </a:r>
              <a:endParaRPr lang="zh-TW" altLang="en-US" sz="1800" b="1" kern="1200" dirty="0">
                <a:solidFill>
                  <a:schemeClr val="bg1"/>
                </a:solidFill>
                <a:latin typeface="Times New Roman" pitchFamily="18" charset="0"/>
                <a:ea typeface="標楷體" pitchFamily="65" charset="-120"/>
                <a:cs typeface="Times New Roman" pitchFamily="18" charset="0"/>
              </a:endParaRPr>
            </a:p>
          </p:txBody>
        </p:sp>
        <p:sp>
          <p:nvSpPr>
            <p:cNvPr id="14" name="Rectangle 18">
              <a:hlinkClick r:id="" action="ppaction://noaction"/>
            </p:cNvPr>
            <p:cNvSpPr>
              <a:spLocks noChangeArrowheads="1"/>
            </p:cNvSpPr>
            <p:nvPr userDrawn="1"/>
          </p:nvSpPr>
          <p:spPr bwMode="auto">
            <a:xfrm>
              <a:off x="159" y="2275"/>
              <a:ext cx="387" cy="227"/>
            </a:xfrm>
            <a:prstGeom prst="rect">
              <a:avLst/>
            </a:prstGeom>
            <a:solidFill>
              <a:srgbClr val="4FA9C5"/>
            </a:solidFill>
            <a:ln w="9525">
              <a:solidFill>
                <a:srgbClr val="4FA9C5"/>
              </a:solidFill>
              <a:miter lim="800000"/>
              <a:headEnd/>
              <a:tailEnd/>
            </a:ln>
          </p:spPr>
          <p:txBody>
            <a:bodyPr wrap="none" anchor="ctr"/>
            <a:lstStyle/>
            <a:p>
              <a:pPr algn="ctr">
                <a:lnSpc>
                  <a:spcPct val="85000"/>
                </a:lnSpc>
                <a:defRPr/>
              </a:pPr>
              <a:r>
                <a:rPr lang="en-US" altLang="zh-TW" b="1" dirty="0">
                  <a:solidFill>
                    <a:schemeClr val="bg1"/>
                  </a:solidFill>
                  <a:latin typeface="Times New Roman" pitchFamily="18" charset="0"/>
                  <a:ea typeface="標楷體" pitchFamily="65" charset="-120"/>
                  <a:cs typeface="Times New Roman" pitchFamily="18" charset="0"/>
                </a:rPr>
                <a:t>4-4</a:t>
              </a:r>
            </a:p>
          </p:txBody>
        </p:sp>
      </p:grpSp>
      <p:pic>
        <p:nvPicPr>
          <p:cNvPr id="21" name="Picture 37" descr="Icon-02">
            <a:hlinkClick r:id="" action="ppaction://hlinkshowjump?jump=endshow"/>
          </p:cNvPr>
          <p:cNvPicPr>
            <a:picLocks noChangeAspect="1" noChangeArrowheads="1"/>
          </p:cNvPicPr>
          <p:nvPr userDrawn="1"/>
        </p:nvPicPr>
        <p:blipFill>
          <a:blip r:embed="rId7"/>
          <a:srcRect/>
          <a:stretch>
            <a:fillRect/>
          </a:stretch>
        </p:blipFill>
        <p:spPr bwMode="auto">
          <a:xfrm>
            <a:off x="8748713" y="6524625"/>
            <a:ext cx="327025" cy="300038"/>
          </a:xfrm>
          <a:prstGeom prst="rect">
            <a:avLst/>
          </a:prstGeom>
          <a:noFill/>
          <a:ln w="9525">
            <a:noFill/>
            <a:miter lim="800000"/>
            <a:headEnd/>
            <a:tailEnd/>
          </a:ln>
        </p:spPr>
      </p:pic>
      <p:grpSp>
        <p:nvGrpSpPr>
          <p:cNvPr id="37" name="Group 38"/>
          <p:cNvGrpSpPr>
            <a:grpSpLocks/>
          </p:cNvGrpSpPr>
          <p:nvPr userDrawn="1"/>
        </p:nvGrpSpPr>
        <p:grpSpPr bwMode="auto">
          <a:xfrm>
            <a:off x="292100" y="2466975"/>
            <a:ext cx="3887791" cy="360363"/>
            <a:chOff x="159" y="1596"/>
            <a:chExt cx="2449" cy="227"/>
          </a:xfrm>
        </p:grpSpPr>
        <p:sp>
          <p:nvSpPr>
            <p:cNvPr id="38" name="Rectangle 3">
              <a:hlinkClick r:id="rId8" action="ppaction://hlinksldjump"/>
            </p:cNvPr>
            <p:cNvSpPr>
              <a:spLocks noChangeArrowheads="1"/>
            </p:cNvSpPr>
            <p:nvPr userDrawn="1"/>
          </p:nvSpPr>
          <p:spPr bwMode="auto">
            <a:xfrm>
              <a:off x="159" y="1596"/>
              <a:ext cx="2449" cy="227"/>
            </a:xfrm>
            <a:prstGeom prst="rect">
              <a:avLst/>
            </a:prstGeom>
            <a:solidFill>
              <a:schemeClr val="tx1"/>
            </a:solidFill>
            <a:ln w="9525">
              <a:solidFill>
                <a:schemeClr val="hlink"/>
              </a:solidFill>
              <a:miter lim="800000"/>
              <a:headEnd/>
              <a:tailEnd/>
            </a:ln>
          </p:spPr>
          <p:txBody>
            <a:bodyPr wrap="none" anchor="ctr"/>
            <a:lstStyle/>
            <a:p>
              <a:pPr marL="622300">
                <a:lnSpc>
                  <a:spcPct val="85000"/>
                </a:lnSpc>
                <a:spcBef>
                  <a:spcPct val="50000"/>
                </a:spcBef>
                <a:defRPr/>
              </a:pPr>
              <a:r>
                <a:rPr lang="zh-TW" altLang="en-US" sz="1800" b="1" kern="1200" dirty="0">
                  <a:solidFill>
                    <a:schemeClr val="bg1"/>
                  </a:solidFill>
                  <a:latin typeface="Times New Roman" pitchFamily="18" charset="0"/>
                  <a:ea typeface="標楷體" pitchFamily="65" charset="-120"/>
                  <a:cs typeface="Times New Roman" pitchFamily="18" charset="0"/>
                </a:rPr>
                <a:t>深度學習簡介</a:t>
              </a:r>
            </a:p>
          </p:txBody>
        </p:sp>
        <p:sp>
          <p:nvSpPr>
            <p:cNvPr id="39" name="Rectangle 4">
              <a:hlinkClick r:id="" action="ppaction://noaction"/>
            </p:cNvPr>
            <p:cNvSpPr>
              <a:spLocks noChangeArrowheads="1"/>
            </p:cNvSpPr>
            <p:nvPr userDrawn="1"/>
          </p:nvSpPr>
          <p:spPr bwMode="auto">
            <a:xfrm>
              <a:off x="159" y="1596"/>
              <a:ext cx="387" cy="227"/>
            </a:xfrm>
            <a:prstGeom prst="rect">
              <a:avLst/>
            </a:prstGeom>
            <a:solidFill>
              <a:srgbClr val="4FA9C5"/>
            </a:solidFill>
            <a:ln w="9525">
              <a:solidFill>
                <a:srgbClr val="4FA9C5"/>
              </a:solidFill>
              <a:miter lim="800000"/>
              <a:headEnd/>
              <a:tailEnd/>
            </a:ln>
          </p:spPr>
          <p:txBody>
            <a:bodyPr wrap="none" anchor="ctr"/>
            <a:lstStyle/>
            <a:p>
              <a:pPr algn="ctr">
                <a:lnSpc>
                  <a:spcPct val="85000"/>
                </a:lnSpc>
                <a:defRPr/>
              </a:pPr>
              <a:r>
                <a:rPr lang="en-US" altLang="zh-TW" b="1" dirty="0">
                  <a:solidFill>
                    <a:schemeClr val="bg1"/>
                  </a:solidFill>
                  <a:latin typeface="Times New Roman" pitchFamily="18" charset="0"/>
                  <a:ea typeface="標楷體" pitchFamily="65" charset="-120"/>
                  <a:cs typeface="Times New Roman" pitchFamily="18" charset="0"/>
                </a:rPr>
                <a:t>4-1</a:t>
              </a:r>
            </a:p>
          </p:txBody>
        </p:sp>
      </p:grpSp>
      <p:grpSp>
        <p:nvGrpSpPr>
          <p:cNvPr id="19" name="Group 40"/>
          <p:cNvGrpSpPr>
            <a:grpSpLocks/>
          </p:cNvGrpSpPr>
          <p:nvPr userDrawn="1"/>
        </p:nvGrpSpPr>
        <p:grpSpPr bwMode="auto">
          <a:xfrm>
            <a:off x="4644008" y="2486025"/>
            <a:ext cx="3887788" cy="360363"/>
            <a:chOff x="159" y="2275"/>
            <a:chExt cx="2449" cy="227"/>
          </a:xfrm>
        </p:grpSpPr>
        <p:sp>
          <p:nvSpPr>
            <p:cNvPr id="20" name="Rectangle 17">
              <a:hlinkClick r:id="" action="ppaction://noaction"/>
            </p:cNvPr>
            <p:cNvSpPr>
              <a:spLocks noChangeArrowheads="1"/>
            </p:cNvSpPr>
            <p:nvPr userDrawn="1"/>
          </p:nvSpPr>
          <p:spPr bwMode="auto">
            <a:xfrm>
              <a:off x="159" y="2275"/>
              <a:ext cx="2449" cy="227"/>
            </a:xfrm>
            <a:prstGeom prst="rect">
              <a:avLst/>
            </a:prstGeom>
            <a:solidFill>
              <a:schemeClr val="tx1"/>
            </a:solidFill>
            <a:ln w="9525">
              <a:solidFill>
                <a:schemeClr val="hlink"/>
              </a:solidFill>
              <a:miter lim="800000"/>
              <a:headEnd/>
              <a:tailEnd/>
            </a:ln>
          </p:spPr>
          <p:txBody>
            <a:bodyPr wrap="none" anchor="ctr"/>
            <a:lstStyle/>
            <a:p>
              <a:pPr marL="622300">
                <a:lnSpc>
                  <a:spcPct val="85000"/>
                </a:lnSpc>
                <a:spcBef>
                  <a:spcPct val="50000"/>
                </a:spcBef>
                <a:defRPr/>
              </a:pPr>
              <a:r>
                <a:rPr lang="zh-TW" altLang="zh-TW" sz="1800" b="1" kern="1200" dirty="0">
                  <a:solidFill>
                    <a:schemeClr val="bg1"/>
                  </a:solidFill>
                  <a:latin typeface="Times New Roman" pitchFamily="18" charset="0"/>
                  <a:ea typeface="標楷體" pitchFamily="65" charset="-120"/>
                  <a:cs typeface="Times New Roman" pitchFamily="18" charset="0"/>
                </a:rPr>
                <a:t>自編碼網路</a:t>
              </a:r>
              <a:r>
                <a:rPr lang="en-US" altLang="zh-TW" sz="1800" b="1" kern="1200" dirty="0">
                  <a:solidFill>
                    <a:schemeClr val="bg1"/>
                  </a:solidFill>
                  <a:latin typeface="Times New Roman" pitchFamily="18" charset="0"/>
                  <a:ea typeface="標楷體" pitchFamily="65" charset="-120"/>
                  <a:cs typeface="Times New Roman" pitchFamily="18" charset="0"/>
                </a:rPr>
                <a:t> </a:t>
              </a:r>
              <a:endParaRPr lang="zh-TW" altLang="en-US" sz="1800" b="1" kern="1200" dirty="0">
                <a:solidFill>
                  <a:schemeClr val="bg1"/>
                </a:solidFill>
                <a:latin typeface="Times New Roman" pitchFamily="18" charset="0"/>
                <a:ea typeface="標楷體" pitchFamily="65" charset="-120"/>
                <a:cs typeface="Times New Roman" pitchFamily="18" charset="0"/>
              </a:endParaRPr>
            </a:p>
          </p:txBody>
        </p:sp>
        <p:sp>
          <p:nvSpPr>
            <p:cNvPr id="22" name="Rectangle 18">
              <a:hlinkClick r:id="" action="ppaction://noaction"/>
            </p:cNvPr>
            <p:cNvSpPr>
              <a:spLocks noChangeArrowheads="1"/>
            </p:cNvSpPr>
            <p:nvPr userDrawn="1"/>
          </p:nvSpPr>
          <p:spPr bwMode="auto">
            <a:xfrm>
              <a:off x="159" y="2275"/>
              <a:ext cx="387" cy="227"/>
            </a:xfrm>
            <a:prstGeom prst="rect">
              <a:avLst/>
            </a:prstGeom>
            <a:solidFill>
              <a:srgbClr val="4FA9C5"/>
            </a:solidFill>
            <a:ln w="9525">
              <a:solidFill>
                <a:srgbClr val="4FA9C5"/>
              </a:solidFill>
              <a:miter lim="800000"/>
              <a:headEnd/>
              <a:tailEnd/>
            </a:ln>
          </p:spPr>
          <p:txBody>
            <a:bodyPr wrap="none" anchor="ctr"/>
            <a:lstStyle/>
            <a:p>
              <a:pPr algn="ctr">
                <a:lnSpc>
                  <a:spcPct val="85000"/>
                </a:lnSpc>
                <a:defRPr/>
              </a:pPr>
              <a:r>
                <a:rPr lang="en-US" altLang="zh-TW" b="1" dirty="0">
                  <a:solidFill>
                    <a:schemeClr val="bg1"/>
                  </a:solidFill>
                  <a:latin typeface="Times New Roman" pitchFamily="18" charset="0"/>
                  <a:ea typeface="標楷體" pitchFamily="65" charset="-120"/>
                  <a:cs typeface="Times New Roman" pitchFamily="18" charset="0"/>
                </a:rPr>
                <a:t>4-5</a:t>
              </a:r>
            </a:p>
          </p:txBody>
        </p:sp>
      </p:grpSp>
      <p:grpSp>
        <p:nvGrpSpPr>
          <p:cNvPr id="23" name="Group 40"/>
          <p:cNvGrpSpPr>
            <a:grpSpLocks/>
          </p:cNvGrpSpPr>
          <p:nvPr userDrawn="1"/>
        </p:nvGrpSpPr>
        <p:grpSpPr bwMode="auto">
          <a:xfrm>
            <a:off x="4644008" y="3019426"/>
            <a:ext cx="3887788" cy="360363"/>
            <a:chOff x="159" y="2275"/>
            <a:chExt cx="2449" cy="227"/>
          </a:xfrm>
        </p:grpSpPr>
        <p:sp>
          <p:nvSpPr>
            <p:cNvPr id="24" name="Rectangle 17">
              <a:hlinkClick r:id="" action="ppaction://noaction"/>
            </p:cNvPr>
            <p:cNvSpPr>
              <a:spLocks noChangeArrowheads="1"/>
            </p:cNvSpPr>
            <p:nvPr userDrawn="1"/>
          </p:nvSpPr>
          <p:spPr bwMode="auto">
            <a:xfrm>
              <a:off x="159" y="2275"/>
              <a:ext cx="2449" cy="227"/>
            </a:xfrm>
            <a:prstGeom prst="rect">
              <a:avLst/>
            </a:prstGeom>
            <a:solidFill>
              <a:schemeClr val="tx1"/>
            </a:solidFill>
            <a:ln w="9525">
              <a:solidFill>
                <a:schemeClr val="hlink"/>
              </a:solidFill>
              <a:miter lim="800000"/>
              <a:headEnd/>
              <a:tailEnd/>
            </a:ln>
          </p:spPr>
          <p:txBody>
            <a:bodyPr wrap="none" anchor="ctr"/>
            <a:lstStyle/>
            <a:p>
              <a:pPr marL="622300">
                <a:lnSpc>
                  <a:spcPct val="85000"/>
                </a:lnSpc>
                <a:spcBef>
                  <a:spcPct val="50000"/>
                </a:spcBef>
                <a:defRPr/>
              </a:pPr>
              <a:r>
                <a:rPr lang="zh-TW" altLang="zh-TW" sz="1800" b="1" kern="1200" dirty="0">
                  <a:solidFill>
                    <a:schemeClr val="bg1"/>
                  </a:solidFill>
                  <a:latin typeface="Times New Roman" pitchFamily="18" charset="0"/>
                  <a:ea typeface="標楷體" pitchFamily="65" charset="-120"/>
                  <a:cs typeface="Times New Roman" pitchFamily="18" charset="0"/>
                </a:rPr>
                <a:t>生成對抗網路</a:t>
              </a:r>
              <a:endParaRPr lang="zh-TW" altLang="en-US" sz="1800" b="1" kern="1200" dirty="0">
                <a:solidFill>
                  <a:schemeClr val="bg1"/>
                </a:solidFill>
                <a:latin typeface="Times New Roman" pitchFamily="18" charset="0"/>
                <a:ea typeface="標楷體" pitchFamily="65" charset="-120"/>
                <a:cs typeface="Times New Roman" pitchFamily="18" charset="0"/>
              </a:endParaRPr>
            </a:p>
          </p:txBody>
        </p:sp>
        <p:sp>
          <p:nvSpPr>
            <p:cNvPr id="25" name="Rectangle 18">
              <a:hlinkClick r:id="" action="ppaction://noaction"/>
            </p:cNvPr>
            <p:cNvSpPr>
              <a:spLocks noChangeArrowheads="1"/>
            </p:cNvSpPr>
            <p:nvPr userDrawn="1"/>
          </p:nvSpPr>
          <p:spPr bwMode="auto">
            <a:xfrm>
              <a:off x="159" y="2275"/>
              <a:ext cx="387" cy="227"/>
            </a:xfrm>
            <a:prstGeom prst="rect">
              <a:avLst/>
            </a:prstGeom>
            <a:solidFill>
              <a:srgbClr val="4FA9C5"/>
            </a:solidFill>
            <a:ln w="9525">
              <a:solidFill>
                <a:srgbClr val="4FA9C5"/>
              </a:solidFill>
              <a:miter lim="800000"/>
              <a:headEnd/>
              <a:tailEnd/>
            </a:ln>
          </p:spPr>
          <p:txBody>
            <a:bodyPr wrap="none" anchor="ctr"/>
            <a:lstStyle/>
            <a:p>
              <a:pPr algn="ctr">
                <a:lnSpc>
                  <a:spcPct val="85000"/>
                </a:lnSpc>
                <a:defRPr/>
              </a:pPr>
              <a:r>
                <a:rPr lang="en-US" altLang="zh-TW" b="1" dirty="0">
                  <a:solidFill>
                    <a:schemeClr val="bg1"/>
                  </a:solidFill>
                  <a:latin typeface="Times New Roman" pitchFamily="18" charset="0"/>
                  <a:ea typeface="標楷體" pitchFamily="65" charset="-120"/>
                  <a:cs typeface="Times New Roman" pitchFamily="18" charset="0"/>
                </a:rPr>
                <a:t>4-6</a:t>
              </a:r>
            </a:p>
          </p:txBody>
        </p:sp>
      </p:grpSp>
    </p:spTree>
    <p:extLst>
      <p:ext uri="{BB962C8B-B14F-4D97-AF65-F5344CB8AC3E}">
        <p14:creationId xmlns:p14="http://schemas.microsoft.com/office/powerpoint/2010/main" val="1278855826"/>
      </p:ext>
    </p:extLst>
  </p:cSld>
  <p:clrMapOvr>
    <a:masterClrMapping/>
  </p:clrMapOvr>
  <p:transition advClick="0">
    <p:split dir="in"/>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idx="1"/>
          </p:nvPr>
        </p:nvSpPr>
        <p:spPr/>
        <p:txBody>
          <a:bodyPr/>
          <a:lstStyle>
            <a:lvl1pPr>
              <a:spcBef>
                <a:spcPts val="80"/>
              </a:spcBef>
              <a:defRPr/>
            </a:lvl1p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Tree>
    <p:extLst>
      <p:ext uri="{BB962C8B-B14F-4D97-AF65-F5344CB8AC3E}">
        <p14:creationId xmlns:p14="http://schemas.microsoft.com/office/powerpoint/2010/main" val="2134270848"/>
      </p:ext>
    </p:extLst>
  </p:cSld>
  <p:clrMapOvr>
    <a:masterClrMapping/>
  </p:clrMapOvr>
  <p:transition advClick="0">
    <p:wip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4406900"/>
            <a:ext cx="7772400" cy="1362075"/>
          </a:xfrm>
        </p:spPr>
        <p:txBody>
          <a:bodyPr anchor="t"/>
          <a:lstStyle>
            <a:lvl1pPr algn="l">
              <a:defRPr sz="4000" b="1" cap="all"/>
            </a:lvl1pPr>
          </a:lstStyle>
          <a:p>
            <a:r>
              <a:rPr lang="zh-TW" altLang="en-US"/>
              <a:t>按一下以編輯母片標題樣式</a:t>
            </a:r>
          </a:p>
        </p:txBody>
      </p:sp>
      <p:sp>
        <p:nvSpPr>
          <p:cNvPr id="3" name="文字版面配置區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TW" altLang="en-US"/>
              <a:t>按一下以編輯母片文字樣式</a:t>
            </a:r>
          </a:p>
        </p:txBody>
      </p:sp>
    </p:spTree>
    <p:extLst>
      <p:ext uri="{BB962C8B-B14F-4D97-AF65-F5344CB8AC3E}">
        <p14:creationId xmlns:p14="http://schemas.microsoft.com/office/powerpoint/2010/main" val="448286010"/>
      </p:ext>
    </p:extLst>
  </p:cSld>
  <p:clrMapOvr>
    <a:masterClrMapping/>
  </p:clrMapOvr>
  <p:transition advClick="0">
    <p:wip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sz="half" idx="1"/>
          </p:nvPr>
        </p:nvSpPr>
        <p:spPr>
          <a:xfrm>
            <a:off x="179388" y="1341438"/>
            <a:ext cx="4056062" cy="50403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4387850" y="1341438"/>
            <a:ext cx="4056063" cy="50403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1869717371"/>
      </p:ext>
    </p:extLst>
  </p:cSld>
  <p:clrMapOvr>
    <a:masterClrMapping/>
  </p:clrMapOvr>
  <p:transition advClick="0">
    <p:wip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1143000"/>
          </a:xfrm>
        </p:spPr>
        <p:txBody>
          <a:bodyPr/>
          <a:lstStyle>
            <a:lvl1pPr>
              <a:defRPr/>
            </a:lvl1pPr>
          </a:lstStyle>
          <a:p>
            <a:r>
              <a:rPr lang="zh-TW" altLang="en-US"/>
              <a:t>按一下以編輯母片標題樣式</a:t>
            </a:r>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2926468844"/>
      </p:ext>
    </p:extLst>
  </p:cSld>
  <p:clrMapOvr>
    <a:masterClrMapping/>
  </p:clrMapOvr>
  <p:transition advClick="0">
    <p:wip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Tree>
    <p:extLst>
      <p:ext uri="{BB962C8B-B14F-4D97-AF65-F5344CB8AC3E}">
        <p14:creationId xmlns:p14="http://schemas.microsoft.com/office/powerpoint/2010/main" val="2469377357"/>
      </p:ext>
    </p:extLst>
  </p:cSld>
  <p:clrMapOvr>
    <a:masterClrMapping/>
  </p:clrMapOvr>
  <p:transition advClick="0">
    <p:wip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398464"/>
      </p:ext>
    </p:extLst>
  </p:cSld>
  <p:clrMapOvr>
    <a:masterClrMapping/>
  </p:clrMapOvr>
  <p:transition advClick="0">
    <p:wip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0" y="273050"/>
            <a:ext cx="3008313" cy="1162050"/>
          </a:xfrm>
        </p:spPr>
        <p:txBody>
          <a:bodyPr anchor="b"/>
          <a:lstStyle>
            <a:lvl1pPr algn="l">
              <a:defRPr sz="2000" b="1"/>
            </a:lvl1pPr>
          </a:lstStyle>
          <a:p>
            <a:r>
              <a:rPr lang="zh-TW" altLang="en-US"/>
              <a:t>按一下以編輯母片標題樣式</a:t>
            </a:r>
          </a:p>
        </p:txBody>
      </p:sp>
      <p:sp>
        <p:nvSpPr>
          <p:cNvPr id="3" name="內容版面配置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Tree>
    <p:extLst>
      <p:ext uri="{BB962C8B-B14F-4D97-AF65-F5344CB8AC3E}">
        <p14:creationId xmlns:p14="http://schemas.microsoft.com/office/powerpoint/2010/main" val="3495294532"/>
      </p:ext>
    </p:extLst>
  </p:cSld>
  <p:clrMapOvr>
    <a:masterClrMapping/>
  </p:clrMapOvr>
  <p:transition advClick="0">
    <p:wip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idx="1"/>
          </p:nvPr>
        </p:nvSpPr>
        <p:spPr/>
        <p:txBody>
          <a:bodyPr/>
          <a:lstStyle>
            <a:lvl1pPr>
              <a:spcBef>
                <a:spcPts val="80"/>
              </a:spcBef>
              <a:defRPr baseline="0">
                <a:latin typeface="Times New Roman" panose="02020603050405020304" pitchFamily="18" charset="0"/>
              </a:defRPr>
            </a:lvl1pPr>
            <a:lvl2pPr>
              <a:defRPr>
                <a:latin typeface="Times New Roman" panose="02020603050405020304" pitchFamily="18" charset="0"/>
                <a:cs typeface="Times New Roman" panose="02020603050405020304" pitchFamily="18" charset="0"/>
              </a:defRPr>
            </a:lvl2p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Tree>
    <p:extLst>
      <p:ext uri="{BB962C8B-B14F-4D97-AF65-F5344CB8AC3E}">
        <p14:creationId xmlns:p14="http://schemas.microsoft.com/office/powerpoint/2010/main" val="280112797"/>
      </p:ext>
    </p:extLst>
  </p:cSld>
  <p:clrMapOvr>
    <a:masterClrMapping/>
  </p:clrMapOvr>
  <p:transition advClick="0">
    <p:wip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8"/>
          </a:xfrm>
        </p:spPr>
        <p:txBody>
          <a:bodyPr anchor="b"/>
          <a:lstStyle>
            <a:lvl1pPr algn="l">
              <a:defRPr sz="2000" b="1"/>
            </a:lvl1pPr>
          </a:lstStyle>
          <a:p>
            <a:r>
              <a:rPr lang="zh-TW" altLang="en-US"/>
              <a:t>按一下以編輯母片標題樣式</a:t>
            </a:r>
          </a:p>
        </p:txBody>
      </p:sp>
      <p:sp>
        <p:nvSpPr>
          <p:cNvPr id="3" name="圖片版面配置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TW" altLang="en-US" noProof="0"/>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Tree>
    <p:extLst>
      <p:ext uri="{BB962C8B-B14F-4D97-AF65-F5344CB8AC3E}">
        <p14:creationId xmlns:p14="http://schemas.microsoft.com/office/powerpoint/2010/main" val="2553457731"/>
      </p:ext>
    </p:extLst>
  </p:cSld>
  <p:clrMapOvr>
    <a:masterClrMapping/>
  </p:clrMapOvr>
  <p:transition advClick="0">
    <p:wip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直排文字版面配置區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3237655642"/>
      </p:ext>
    </p:extLst>
  </p:cSld>
  <p:clrMapOvr>
    <a:masterClrMapping/>
  </p:clrMapOvr>
  <p:transition advClick="0">
    <p:wip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378575" y="549275"/>
            <a:ext cx="2065338" cy="5832475"/>
          </a:xfrm>
        </p:spPr>
        <p:txBody>
          <a:bodyPr vert="eaVert"/>
          <a:lstStyle/>
          <a:p>
            <a:r>
              <a:rPr lang="zh-TW" altLang="en-US"/>
              <a:t>按一下以編輯母片標題樣式</a:t>
            </a:r>
          </a:p>
        </p:txBody>
      </p:sp>
      <p:sp>
        <p:nvSpPr>
          <p:cNvPr id="3" name="直排文字版面配置區 2"/>
          <p:cNvSpPr>
            <a:spLocks noGrp="1"/>
          </p:cNvSpPr>
          <p:nvPr>
            <p:ph type="body" orient="vert" idx="1"/>
          </p:nvPr>
        </p:nvSpPr>
        <p:spPr>
          <a:xfrm>
            <a:off x="179388" y="549275"/>
            <a:ext cx="6046787" cy="5832475"/>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4203970276"/>
      </p:ext>
    </p:extLst>
  </p:cSld>
  <p:clrMapOvr>
    <a:masterClrMapping/>
  </p:clrMapOvr>
  <p:transition advClick="0">
    <p:wip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itle" preserve="1">
  <p:cSld name="標題投影片">
    <p:bg>
      <p:bgPr>
        <a:blipFill dpi="0" rotWithShape="0">
          <a:blip r:embed="rId2"/>
          <a:srcRect/>
          <a:stretch>
            <a:fillRect/>
          </a:stretch>
        </a:blipFill>
        <a:effectLst/>
      </p:bgPr>
    </p:bg>
    <p:spTree>
      <p:nvGrpSpPr>
        <p:cNvPr id="1" name=""/>
        <p:cNvGrpSpPr/>
        <p:nvPr/>
      </p:nvGrpSpPr>
      <p:grpSpPr>
        <a:xfrm>
          <a:off x="0" y="0"/>
          <a:ext cx="0" cy="0"/>
          <a:chOff x="0" y="0"/>
          <a:chExt cx="0" cy="0"/>
        </a:xfrm>
      </p:grpSpPr>
      <p:grpSp>
        <p:nvGrpSpPr>
          <p:cNvPr id="2" name="Group 38"/>
          <p:cNvGrpSpPr>
            <a:grpSpLocks/>
          </p:cNvGrpSpPr>
          <p:nvPr userDrawn="1"/>
        </p:nvGrpSpPr>
        <p:grpSpPr bwMode="auto">
          <a:xfrm>
            <a:off x="292100" y="3003550"/>
            <a:ext cx="3887788" cy="360363"/>
            <a:chOff x="159" y="1596"/>
            <a:chExt cx="2449" cy="227"/>
          </a:xfrm>
        </p:grpSpPr>
        <p:sp>
          <p:nvSpPr>
            <p:cNvPr id="3" name="Rectangle 3">
              <a:hlinkClick r:id="rId3" action="ppaction://hlinksldjump"/>
            </p:cNvPr>
            <p:cNvSpPr>
              <a:spLocks noChangeArrowheads="1"/>
            </p:cNvSpPr>
            <p:nvPr userDrawn="1"/>
          </p:nvSpPr>
          <p:spPr bwMode="auto">
            <a:xfrm>
              <a:off x="159" y="1596"/>
              <a:ext cx="2449" cy="227"/>
            </a:xfrm>
            <a:prstGeom prst="rect">
              <a:avLst/>
            </a:prstGeom>
            <a:solidFill>
              <a:schemeClr val="tx1"/>
            </a:solidFill>
            <a:ln w="9525">
              <a:solidFill>
                <a:schemeClr val="hlink"/>
              </a:solidFill>
              <a:miter lim="800000"/>
              <a:headEnd/>
              <a:tailEnd/>
            </a:ln>
          </p:spPr>
          <p:txBody>
            <a:bodyPr wrap="none" anchor="ctr"/>
            <a:lstStyle/>
            <a:p>
              <a:pPr marL="622300">
                <a:lnSpc>
                  <a:spcPct val="85000"/>
                </a:lnSpc>
                <a:spcBef>
                  <a:spcPct val="50000"/>
                </a:spcBef>
                <a:defRPr/>
              </a:pPr>
              <a:r>
                <a:rPr lang="zh-TW" altLang="en-US" sz="1800" b="1" kern="1200" dirty="0">
                  <a:solidFill>
                    <a:schemeClr val="bg1"/>
                  </a:solidFill>
                  <a:latin typeface="Times New Roman" pitchFamily="18" charset="0"/>
                  <a:ea typeface="標楷體" pitchFamily="65" charset="-120"/>
                  <a:cs typeface="Times New Roman" pitchFamily="18" charset="0"/>
                </a:rPr>
                <a:t>卷積神經網路</a:t>
              </a:r>
            </a:p>
          </p:txBody>
        </p:sp>
        <p:sp>
          <p:nvSpPr>
            <p:cNvPr id="4" name="Rectangle 4">
              <a:hlinkClick r:id="" action="ppaction://noaction"/>
            </p:cNvPr>
            <p:cNvSpPr>
              <a:spLocks noChangeArrowheads="1"/>
            </p:cNvSpPr>
            <p:nvPr userDrawn="1"/>
          </p:nvSpPr>
          <p:spPr bwMode="auto">
            <a:xfrm>
              <a:off x="159" y="1596"/>
              <a:ext cx="387" cy="227"/>
            </a:xfrm>
            <a:prstGeom prst="rect">
              <a:avLst/>
            </a:prstGeom>
            <a:solidFill>
              <a:srgbClr val="4FA9C5"/>
            </a:solidFill>
            <a:ln w="9525">
              <a:solidFill>
                <a:srgbClr val="4FA9C5"/>
              </a:solidFill>
              <a:miter lim="800000"/>
              <a:headEnd/>
              <a:tailEnd/>
            </a:ln>
          </p:spPr>
          <p:txBody>
            <a:bodyPr wrap="none" anchor="ctr"/>
            <a:lstStyle/>
            <a:p>
              <a:pPr algn="ctr">
                <a:lnSpc>
                  <a:spcPct val="85000"/>
                </a:lnSpc>
                <a:defRPr/>
              </a:pPr>
              <a:r>
                <a:rPr lang="en-US" altLang="zh-TW" b="1" dirty="0">
                  <a:solidFill>
                    <a:schemeClr val="bg1"/>
                  </a:solidFill>
                  <a:latin typeface="Times New Roman" pitchFamily="18" charset="0"/>
                  <a:ea typeface="標楷體" pitchFamily="65" charset="-120"/>
                  <a:cs typeface="Times New Roman" pitchFamily="18" charset="0"/>
                </a:rPr>
                <a:t>4-2</a:t>
              </a:r>
            </a:p>
          </p:txBody>
        </p:sp>
      </p:grpSp>
      <p:sp>
        <p:nvSpPr>
          <p:cNvPr id="5" name="Text Box 6"/>
          <p:cNvSpPr txBox="1">
            <a:spLocks noChangeArrowheads="1"/>
          </p:cNvSpPr>
          <p:nvPr/>
        </p:nvSpPr>
        <p:spPr bwMode="auto">
          <a:xfrm>
            <a:off x="4221163" y="6486525"/>
            <a:ext cx="666750" cy="274638"/>
          </a:xfrm>
          <a:prstGeom prst="rect">
            <a:avLst/>
          </a:prstGeom>
          <a:noFill/>
          <a:ln>
            <a:noFill/>
          </a:ln>
        </p:spPr>
        <p:txBody>
          <a:bodyPr wrap="none">
            <a:spAutoFit/>
          </a:bodyP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algn="ctr" eaLnBrk="1" hangingPunct="1">
              <a:defRPr/>
            </a:pPr>
            <a:r>
              <a:rPr lang="zh-TW" altLang="en-US" sz="1200" b="1">
                <a:solidFill>
                  <a:schemeClr val="bg1"/>
                </a:solidFill>
              </a:rPr>
              <a:t>第</a:t>
            </a:r>
            <a:fld id="{4ADDDE53-46B3-45C2-9249-13B32EDE6FBB}" type="slidenum">
              <a:rPr lang="zh-TW" altLang="en-US" sz="1200" b="1" smtClean="0">
                <a:solidFill>
                  <a:schemeClr val="bg1"/>
                </a:solidFill>
              </a:rPr>
              <a:pPr algn="ctr" eaLnBrk="1" hangingPunct="1">
                <a:defRPr/>
              </a:pPr>
              <a:t>‹#›</a:t>
            </a:fld>
            <a:r>
              <a:rPr lang="zh-TW" altLang="en-US" sz="1200" b="1">
                <a:solidFill>
                  <a:schemeClr val="bg1"/>
                </a:solidFill>
              </a:rPr>
              <a:t>頁</a:t>
            </a:r>
            <a:endParaRPr lang="zh-TW" altLang="en-US" b="1">
              <a:solidFill>
                <a:schemeClr val="bg1"/>
              </a:solidFill>
              <a:latin typeface="Arial" charset="0"/>
              <a:ea typeface="新細明體" charset="-120"/>
            </a:endParaRPr>
          </a:p>
        </p:txBody>
      </p:sp>
      <p:grpSp>
        <p:nvGrpSpPr>
          <p:cNvPr id="6" name="Group 12"/>
          <p:cNvGrpSpPr>
            <a:grpSpLocks/>
          </p:cNvGrpSpPr>
          <p:nvPr userDrawn="1"/>
        </p:nvGrpSpPr>
        <p:grpSpPr bwMode="auto">
          <a:xfrm>
            <a:off x="0" y="1484314"/>
            <a:ext cx="4132263" cy="479425"/>
            <a:chOff x="0" y="935"/>
            <a:chExt cx="2603" cy="302"/>
          </a:xfrm>
        </p:grpSpPr>
        <p:pic>
          <p:nvPicPr>
            <p:cNvPr id="7" name="Picture 13" descr="MENU-Icon-01"/>
            <p:cNvPicPr>
              <a:picLocks noChangeAspect="1" noChangeArrowheads="1"/>
            </p:cNvPicPr>
            <p:nvPr userDrawn="1"/>
          </p:nvPicPr>
          <p:blipFill>
            <a:blip r:embed="rId4"/>
            <a:srcRect/>
            <a:stretch>
              <a:fillRect/>
            </a:stretch>
          </p:blipFill>
          <p:spPr bwMode="auto">
            <a:xfrm>
              <a:off x="0" y="935"/>
              <a:ext cx="2603" cy="302"/>
            </a:xfrm>
            <a:prstGeom prst="rect">
              <a:avLst/>
            </a:prstGeom>
            <a:noFill/>
            <a:ln w="9525">
              <a:noFill/>
              <a:miter lim="800000"/>
              <a:headEnd/>
              <a:tailEnd/>
            </a:ln>
          </p:spPr>
        </p:pic>
        <p:sp>
          <p:nvSpPr>
            <p:cNvPr id="8" name="Text Box 14"/>
            <p:cNvSpPr txBox="1">
              <a:spLocks noChangeArrowheads="1"/>
            </p:cNvSpPr>
            <p:nvPr userDrawn="1"/>
          </p:nvSpPr>
          <p:spPr bwMode="auto">
            <a:xfrm>
              <a:off x="45" y="980"/>
              <a:ext cx="2472" cy="213"/>
            </a:xfrm>
            <a:prstGeom prst="rect">
              <a:avLst/>
            </a:prstGeom>
            <a:noFill/>
            <a:ln w="9525">
              <a:noFill/>
              <a:miter lim="800000"/>
              <a:headEnd/>
              <a:tailEnd/>
            </a:ln>
            <a:effectLst/>
          </p:spPr>
          <p:txBody>
            <a:bodyPr>
              <a:spAutoFit/>
            </a:bodyP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eaLnBrk="1" hangingPunct="1">
                <a:spcBef>
                  <a:spcPct val="50000"/>
                </a:spcBef>
                <a:defRPr/>
              </a:pPr>
              <a:r>
                <a:rPr lang="en-US" altLang="zh-TW" sz="1600" b="1" dirty="0">
                  <a:solidFill>
                    <a:schemeClr val="bg1"/>
                  </a:solidFill>
                  <a:latin typeface="微軟正黑體" pitchFamily="34" charset="-120"/>
                  <a:ea typeface="微軟正黑體" pitchFamily="34" charset="-120"/>
                </a:rPr>
                <a:t>CH04</a:t>
              </a:r>
              <a:r>
                <a:rPr lang="zh-TW" altLang="en-US" sz="1600" b="1" dirty="0">
                  <a:solidFill>
                    <a:schemeClr val="bg1"/>
                  </a:solidFill>
                  <a:latin typeface="微軟正黑體" pitchFamily="34" charset="-120"/>
                  <a:ea typeface="微軟正黑體" pitchFamily="34" charset="-120"/>
                </a:rPr>
                <a:t>　</a:t>
              </a:r>
              <a:r>
                <a:rPr kumimoji="1" lang="zh-TW" altLang="en-US" sz="1600" b="1" kern="1200" dirty="0">
                  <a:solidFill>
                    <a:schemeClr val="bg1"/>
                  </a:solidFill>
                  <a:latin typeface="微軟正黑體" pitchFamily="34" charset="-120"/>
                  <a:ea typeface="微軟正黑體" pitchFamily="34" charset="-120"/>
                  <a:cs typeface="+mn-cs"/>
                </a:rPr>
                <a:t>深度學習篇</a:t>
              </a:r>
              <a:endParaRPr kumimoji="1" lang="en-US" altLang="zh-TW" sz="1600" b="1" kern="1200" dirty="0">
                <a:solidFill>
                  <a:schemeClr val="bg1"/>
                </a:solidFill>
                <a:latin typeface="微軟正黑體" pitchFamily="34" charset="-120"/>
                <a:ea typeface="微軟正黑體" pitchFamily="34" charset="-120"/>
                <a:cs typeface="+mn-cs"/>
              </a:endParaRPr>
            </a:p>
          </p:txBody>
        </p:sp>
      </p:grpSp>
      <p:grpSp>
        <p:nvGrpSpPr>
          <p:cNvPr id="9" name="Group 39"/>
          <p:cNvGrpSpPr>
            <a:grpSpLocks/>
          </p:cNvGrpSpPr>
          <p:nvPr userDrawn="1"/>
        </p:nvGrpSpPr>
        <p:grpSpPr bwMode="auto">
          <a:xfrm>
            <a:off x="292100" y="3541713"/>
            <a:ext cx="3887788" cy="360362"/>
            <a:chOff x="159" y="1935"/>
            <a:chExt cx="2449" cy="227"/>
          </a:xfrm>
        </p:grpSpPr>
        <p:sp>
          <p:nvSpPr>
            <p:cNvPr id="10" name="Rectangle 15">
              <a:hlinkClick r:id="rId5" action="ppaction://hlinksldjump"/>
            </p:cNvPr>
            <p:cNvSpPr>
              <a:spLocks noChangeArrowheads="1"/>
            </p:cNvSpPr>
            <p:nvPr userDrawn="1"/>
          </p:nvSpPr>
          <p:spPr bwMode="auto">
            <a:xfrm>
              <a:off x="159" y="1935"/>
              <a:ext cx="2449" cy="227"/>
            </a:xfrm>
            <a:prstGeom prst="rect">
              <a:avLst/>
            </a:prstGeom>
            <a:solidFill>
              <a:schemeClr val="tx1"/>
            </a:solidFill>
            <a:ln w="9525">
              <a:solidFill>
                <a:schemeClr val="hlink"/>
              </a:solidFill>
              <a:miter lim="800000"/>
              <a:headEnd/>
              <a:tailEnd/>
            </a:ln>
          </p:spPr>
          <p:txBody>
            <a:bodyPr wrap="none" anchor="ctr"/>
            <a:lstStyle/>
            <a:p>
              <a:pPr marL="622300" marR="0" indent="0" algn="l" defTabSz="914400" rtl="0" eaLnBrk="1" fontAlgn="auto" latinLnBrk="0" hangingPunct="1">
                <a:lnSpc>
                  <a:spcPct val="85000"/>
                </a:lnSpc>
                <a:spcBef>
                  <a:spcPct val="50000"/>
                </a:spcBef>
                <a:spcAft>
                  <a:spcPts val="0"/>
                </a:spcAft>
                <a:buClrTx/>
                <a:buSzTx/>
                <a:buFontTx/>
                <a:buNone/>
                <a:tabLst/>
                <a:defRPr/>
              </a:pPr>
              <a:r>
                <a:rPr lang="zh-TW" altLang="zh-TW" sz="1800" b="1" kern="1200" dirty="0">
                  <a:solidFill>
                    <a:schemeClr val="bg1"/>
                  </a:solidFill>
                  <a:latin typeface="Times New Roman" pitchFamily="18" charset="0"/>
                  <a:ea typeface="標楷體" pitchFamily="65" charset="-120"/>
                  <a:cs typeface="Times New Roman" pitchFamily="18" charset="0"/>
                </a:rPr>
                <a:t>類神經網路的學習方式</a:t>
              </a:r>
              <a:endParaRPr lang="en-US" altLang="zh-TW" sz="1800" b="1" kern="1200" dirty="0">
                <a:solidFill>
                  <a:schemeClr val="bg1"/>
                </a:solidFill>
                <a:latin typeface="Times New Roman" pitchFamily="18" charset="0"/>
                <a:ea typeface="標楷體" pitchFamily="65" charset="-120"/>
                <a:cs typeface="Times New Roman" pitchFamily="18" charset="0"/>
              </a:endParaRPr>
            </a:p>
          </p:txBody>
        </p:sp>
        <p:sp>
          <p:nvSpPr>
            <p:cNvPr id="11" name="Rectangle 16">
              <a:hlinkClick r:id="rId6" action="ppaction://hlinksldjump"/>
            </p:cNvPr>
            <p:cNvSpPr>
              <a:spLocks noChangeArrowheads="1"/>
            </p:cNvSpPr>
            <p:nvPr userDrawn="1"/>
          </p:nvSpPr>
          <p:spPr bwMode="auto">
            <a:xfrm>
              <a:off x="159" y="1935"/>
              <a:ext cx="387" cy="227"/>
            </a:xfrm>
            <a:prstGeom prst="rect">
              <a:avLst/>
            </a:prstGeom>
            <a:solidFill>
              <a:srgbClr val="4FA9C5"/>
            </a:solidFill>
            <a:ln w="9525">
              <a:solidFill>
                <a:srgbClr val="4FA9C5"/>
              </a:solidFill>
              <a:miter lim="800000"/>
              <a:headEnd/>
              <a:tailEnd/>
            </a:ln>
          </p:spPr>
          <p:txBody>
            <a:bodyPr wrap="none" anchor="ctr"/>
            <a:lstStyle/>
            <a:p>
              <a:pPr algn="ctr">
                <a:lnSpc>
                  <a:spcPct val="85000"/>
                </a:lnSpc>
                <a:defRPr/>
              </a:pPr>
              <a:r>
                <a:rPr lang="en-US" altLang="zh-TW" b="1" dirty="0">
                  <a:solidFill>
                    <a:schemeClr val="bg1"/>
                  </a:solidFill>
                  <a:latin typeface="Times New Roman" pitchFamily="18" charset="0"/>
                  <a:ea typeface="標楷體" pitchFamily="65" charset="-120"/>
                  <a:cs typeface="Times New Roman" pitchFamily="18" charset="0"/>
                </a:rPr>
                <a:t>4-3</a:t>
              </a:r>
            </a:p>
          </p:txBody>
        </p:sp>
      </p:grpSp>
      <p:grpSp>
        <p:nvGrpSpPr>
          <p:cNvPr id="12" name="Group 40"/>
          <p:cNvGrpSpPr>
            <a:grpSpLocks/>
          </p:cNvGrpSpPr>
          <p:nvPr userDrawn="1"/>
        </p:nvGrpSpPr>
        <p:grpSpPr bwMode="auto">
          <a:xfrm>
            <a:off x="284461" y="4113287"/>
            <a:ext cx="3887788" cy="360363"/>
            <a:chOff x="159" y="2275"/>
            <a:chExt cx="2449" cy="227"/>
          </a:xfrm>
        </p:grpSpPr>
        <p:sp>
          <p:nvSpPr>
            <p:cNvPr id="13" name="Rectangle 17">
              <a:hlinkClick r:id="" action="ppaction://noaction"/>
            </p:cNvPr>
            <p:cNvSpPr>
              <a:spLocks noChangeArrowheads="1"/>
            </p:cNvSpPr>
            <p:nvPr userDrawn="1"/>
          </p:nvSpPr>
          <p:spPr bwMode="auto">
            <a:xfrm>
              <a:off x="159" y="2275"/>
              <a:ext cx="2449" cy="227"/>
            </a:xfrm>
            <a:prstGeom prst="rect">
              <a:avLst/>
            </a:prstGeom>
            <a:solidFill>
              <a:schemeClr val="tx1"/>
            </a:solidFill>
            <a:ln w="9525">
              <a:solidFill>
                <a:schemeClr val="hlink"/>
              </a:solidFill>
              <a:miter lim="800000"/>
              <a:headEnd/>
              <a:tailEnd/>
            </a:ln>
          </p:spPr>
          <p:txBody>
            <a:bodyPr wrap="none" anchor="ctr"/>
            <a:lstStyle/>
            <a:p>
              <a:pPr marL="622300">
                <a:lnSpc>
                  <a:spcPct val="85000"/>
                </a:lnSpc>
                <a:spcBef>
                  <a:spcPct val="50000"/>
                </a:spcBef>
                <a:defRPr/>
              </a:pPr>
              <a:r>
                <a:rPr lang="zh-TW" altLang="zh-TW" sz="1800" b="1" kern="1200" dirty="0">
                  <a:solidFill>
                    <a:schemeClr val="bg1"/>
                  </a:solidFill>
                  <a:latin typeface="Times New Roman" pitchFamily="18" charset="0"/>
                  <a:ea typeface="標楷體" pitchFamily="65" charset="-120"/>
                  <a:cs typeface="Times New Roman" pitchFamily="18" charset="0"/>
                </a:rPr>
                <a:t>遞歸神經網路</a:t>
              </a:r>
              <a:r>
                <a:rPr lang="en-US" altLang="zh-TW" sz="1800" b="1" kern="1200" dirty="0">
                  <a:solidFill>
                    <a:schemeClr val="bg1"/>
                  </a:solidFill>
                  <a:latin typeface="Times New Roman" pitchFamily="18" charset="0"/>
                  <a:ea typeface="標楷體" pitchFamily="65" charset="-120"/>
                  <a:cs typeface="Times New Roman" pitchFamily="18" charset="0"/>
                </a:rPr>
                <a:t> </a:t>
              </a:r>
              <a:endParaRPr lang="zh-TW" altLang="en-US" sz="1800" b="1" kern="1200" dirty="0">
                <a:solidFill>
                  <a:schemeClr val="bg1"/>
                </a:solidFill>
                <a:latin typeface="Times New Roman" pitchFamily="18" charset="0"/>
                <a:ea typeface="標楷體" pitchFamily="65" charset="-120"/>
                <a:cs typeface="Times New Roman" pitchFamily="18" charset="0"/>
              </a:endParaRPr>
            </a:p>
          </p:txBody>
        </p:sp>
        <p:sp>
          <p:nvSpPr>
            <p:cNvPr id="14" name="Rectangle 18">
              <a:hlinkClick r:id="" action="ppaction://noaction"/>
            </p:cNvPr>
            <p:cNvSpPr>
              <a:spLocks noChangeArrowheads="1"/>
            </p:cNvSpPr>
            <p:nvPr userDrawn="1"/>
          </p:nvSpPr>
          <p:spPr bwMode="auto">
            <a:xfrm>
              <a:off x="159" y="2275"/>
              <a:ext cx="387" cy="227"/>
            </a:xfrm>
            <a:prstGeom prst="rect">
              <a:avLst/>
            </a:prstGeom>
            <a:solidFill>
              <a:srgbClr val="4FA9C5"/>
            </a:solidFill>
            <a:ln w="9525">
              <a:solidFill>
                <a:srgbClr val="4FA9C5"/>
              </a:solidFill>
              <a:miter lim="800000"/>
              <a:headEnd/>
              <a:tailEnd/>
            </a:ln>
          </p:spPr>
          <p:txBody>
            <a:bodyPr wrap="none" anchor="ctr"/>
            <a:lstStyle/>
            <a:p>
              <a:pPr algn="ctr">
                <a:lnSpc>
                  <a:spcPct val="85000"/>
                </a:lnSpc>
                <a:defRPr/>
              </a:pPr>
              <a:r>
                <a:rPr lang="en-US" altLang="zh-TW" b="1" dirty="0">
                  <a:solidFill>
                    <a:schemeClr val="bg1"/>
                  </a:solidFill>
                  <a:latin typeface="Times New Roman" pitchFamily="18" charset="0"/>
                  <a:ea typeface="標楷體" pitchFamily="65" charset="-120"/>
                  <a:cs typeface="Times New Roman" pitchFamily="18" charset="0"/>
                </a:rPr>
                <a:t>4-4</a:t>
              </a:r>
            </a:p>
          </p:txBody>
        </p:sp>
      </p:grpSp>
      <p:pic>
        <p:nvPicPr>
          <p:cNvPr id="21" name="Picture 37" descr="Icon-02">
            <a:hlinkClick r:id="" action="ppaction://hlinkshowjump?jump=endshow"/>
          </p:cNvPr>
          <p:cNvPicPr>
            <a:picLocks noChangeAspect="1" noChangeArrowheads="1"/>
          </p:cNvPicPr>
          <p:nvPr userDrawn="1"/>
        </p:nvPicPr>
        <p:blipFill>
          <a:blip r:embed="rId7"/>
          <a:srcRect/>
          <a:stretch>
            <a:fillRect/>
          </a:stretch>
        </p:blipFill>
        <p:spPr bwMode="auto">
          <a:xfrm>
            <a:off x="8748713" y="6524625"/>
            <a:ext cx="327025" cy="300038"/>
          </a:xfrm>
          <a:prstGeom prst="rect">
            <a:avLst/>
          </a:prstGeom>
          <a:noFill/>
          <a:ln w="9525">
            <a:noFill/>
            <a:miter lim="800000"/>
            <a:headEnd/>
            <a:tailEnd/>
          </a:ln>
        </p:spPr>
      </p:pic>
      <p:grpSp>
        <p:nvGrpSpPr>
          <p:cNvPr id="37" name="Group 38"/>
          <p:cNvGrpSpPr>
            <a:grpSpLocks/>
          </p:cNvGrpSpPr>
          <p:nvPr userDrawn="1"/>
        </p:nvGrpSpPr>
        <p:grpSpPr bwMode="auto">
          <a:xfrm>
            <a:off x="292100" y="2466975"/>
            <a:ext cx="3887791" cy="360363"/>
            <a:chOff x="159" y="1596"/>
            <a:chExt cx="2449" cy="227"/>
          </a:xfrm>
        </p:grpSpPr>
        <p:sp>
          <p:nvSpPr>
            <p:cNvPr id="38" name="Rectangle 3">
              <a:hlinkClick r:id="rId8" action="ppaction://hlinksldjump"/>
            </p:cNvPr>
            <p:cNvSpPr>
              <a:spLocks noChangeArrowheads="1"/>
            </p:cNvSpPr>
            <p:nvPr userDrawn="1"/>
          </p:nvSpPr>
          <p:spPr bwMode="auto">
            <a:xfrm>
              <a:off x="159" y="1596"/>
              <a:ext cx="2449" cy="227"/>
            </a:xfrm>
            <a:prstGeom prst="rect">
              <a:avLst/>
            </a:prstGeom>
            <a:solidFill>
              <a:schemeClr val="tx1"/>
            </a:solidFill>
            <a:ln w="9525">
              <a:solidFill>
                <a:schemeClr val="hlink"/>
              </a:solidFill>
              <a:miter lim="800000"/>
              <a:headEnd/>
              <a:tailEnd/>
            </a:ln>
          </p:spPr>
          <p:txBody>
            <a:bodyPr wrap="none" anchor="ctr"/>
            <a:lstStyle/>
            <a:p>
              <a:pPr marL="622300">
                <a:lnSpc>
                  <a:spcPct val="85000"/>
                </a:lnSpc>
                <a:spcBef>
                  <a:spcPct val="50000"/>
                </a:spcBef>
                <a:defRPr/>
              </a:pPr>
              <a:r>
                <a:rPr lang="zh-TW" altLang="en-US" sz="1800" b="1" kern="1200" dirty="0">
                  <a:solidFill>
                    <a:schemeClr val="bg1"/>
                  </a:solidFill>
                  <a:latin typeface="Times New Roman" pitchFamily="18" charset="0"/>
                  <a:ea typeface="標楷體" pitchFamily="65" charset="-120"/>
                  <a:cs typeface="Times New Roman" pitchFamily="18" charset="0"/>
                </a:rPr>
                <a:t>深度學習簡介</a:t>
              </a:r>
            </a:p>
          </p:txBody>
        </p:sp>
        <p:sp>
          <p:nvSpPr>
            <p:cNvPr id="39" name="Rectangle 4">
              <a:hlinkClick r:id="" action="ppaction://noaction"/>
            </p:cNvPr>
            <p:cNvSpPr>
              <a:spLocks noChangeArrowheads="1"/>
            </p:cNvSpPr>
            <p:nvPr userDrawn="1"/>
          </p:nvSpPr>
          <p:spPr bwMode="auto">
            <a:xfrm>
              <a:off x="159" y="1596"/>
              <a:ext cx="387" cy="227"/>
            </a:xfrm>
            <a:prstGeom prst="rect">
              <a:avLst/>
            </a:prstGeom>
            <a:solidFill>
              <a:srgbClr val="4FA9C5"/>
            </a:solidFill>
            <a:ln w="9525">
              <a:solidFill>
                <a:srgbClr val="4FA9C5"/>
              </a:solidFill>
              <a:miter lim="800000"/>
              <a:headEnd/>
              <a:tailEnd/>
            </a:ln>
          </p:spPr>
          <p:txBody>
            <a:bodyPr wrap="none" anchor="ctr"/>
            <a:lstStyle/>
            <a:p>
              <a:pPr algn="ctr">
                <a:lnSpc>
                  <a:spcPct val="85000"/>
                </a:lnSpc>
                <a:defRPr/>
              </a:pPr>
              <a:r>
                <a:rPr lang="en-US" altLang="zh-TW" b="1" dirty="0">
                  <a:solidFill>
                    <a:schemeClr val="bg1"/>
                  </a:solidFill>
                  <a:latin typeface="Times New Roman" pitchFamily="18" charset="0"/>
                  <a:ea typeface="標楷體" pitchFamily="65" charset="-120"/>
                  <a:cs typeface="Times New Roman" pitchFamily="18" charset="0"/>
                </a:rPr>
                <a:t>4-1</a:t>
              </a:r>
            </a:p>
          </p:txBody>
        </p:sp>
      </p:grpSp>
      <p:grpSp>
        <p:nvGrpSpPr>
          <p:cNvPr id="19" name="Group 40"/>
          <p:cNvGrpSpPr>
            <a:grpSpLocks/>
          </p:cNvGrpSpPr>
          <p:nvPr userDrawn="1"/>
        </p:nvGrpSpPr>
        <p:grpSpPr bwMode="auto">
          <a:xfrm>
            <a:off x="4644008" y="2486025"/>
            <a:ext cx="3887788" cy="360363"/>
            <a:chOff x="159" y="2275"/>
            <a:chExt cx="2449" cy="227"/>
          </a:xfrm>
        </p:grpSpPr>
        <p:sp>
          <p:nvSpPr>
            <p:cNvPr id="20" name="Rectangle 17">
              <a:hlinkClick r:id="" action="ppaction://noaction"/>
            </p:cNvPr>
            <p:cNvSpPr>
              <a:spLocks noChangeArrowheads="1"/>
            </p:cNvSpPr>
            <p:nvPr userDrawn="1"/>
          </p:nvSpPr>
          <p:spPr bwMode="auto">
            <a:xfrm>
              <a:off x="159" y="2275"/>
              <a:ext cx="2449" cy="227"/>
            </a:xfrm>
            <a:prstGeom prst="rect">
              <a:avLst/>
            </a:prstGeom>
            <a:solidFill>
              <a:schemeClr val="tx1"/>
            </a:solidFill>
            <a:ln w="9525">
              <a:solidFill>
                <a:schemeClr val="hlink"/>
              </a:solidFill>
              <a:miter lim="800000"/>
              <a:headEnd/>
              <a:tailEnd/>
            </a:ln>
          </p:spPr>
          <p:txBody>
            <a:bodyPr wrap="none" anchor="ctr"/>
            <a:lstStyle/>
            <a:p>
              <a:pPr marL="622300">
                <a:lnSpc>
                  <a:spcPct val="85000"/>
                </a:lnSpc>
                <a:spcBef>
                  <a:spcPct val="50000"/>
                </a:spcBef>
                <a:defRPr/>
              </a:pPr>
              <a:r>
                <a:rPr lang="zh-TW" altLang="zh-TW" sz="1800" b="1" kern="1200" dirty="0">
                  <a:solidFill>
                    <a:schemeClr val="bg1"/>
                  </a:solidFill>
                  <a:latin typeface="Times New Roman" pitchFamily="18" charset="0"/>
                  <a:ea typeface="標楷體" pitchFamily="65" charset="-120"/>
                  <a:cs typeface="Times New Roman" pitchFamily="18" charset="0"/>
                </a:rPr>
                <a:t>自編碼網路</a:t>
              </a:r>
              <a:r>
                <a:rPr lang="en-US" altLang="zh-TW" sz="1800" b="1" kern="1200" dirty="0">
                  <a:solidFill>
                    <a:schemeClr val="bg1"/>
                  </a:solidFill>
                  <a:latin typeface="Times New Roman" pitchFamily="18" charset="0"/>
                  <a:ea typeface="標楷體" pitchFamily="65" charset="-120"/>
                  <a:cs typeface="Times New Roman" pitchFamily="18" charset="0"/>
                </a:rPr>
                <a:t> </a:t>
              </a:r>
              <a:endParaRPr lang="zh-TW" altLang="en-US" sz="1800" b="1" kern="1200" dirty="0">
                <a:solidFill>
                  <a:schemeClr val="bg1"/>
                </a:solidFill>
                <a:latin typeface="Times New Roman" pitchFamily="18" charset="0"/>
                <a:ea typeface="標楷體" pitchFamily="65" charset="-120"/>
                <a:cs typeface="Times New Roman" pitchFamily="18" charset="0"/>
              </a:endParaRPr>
            </a:p>
          </p:txBody>
        </p:sp>
        <p:sp>
          <p:nvSpPr>
            <p:cNvPr id="22" name="Rectangle 18">
              <a:hlinkClick r:id="" action="ppaction://noaction"/>
            </p:cNvPr>
            <p:cNvSpPr>
              <a:spLocks noChangeArrowheads="1"/>
            </p:cNvSpPr>
            <p:nvPr userDrawn="1"/>
          </p:nvSpPr>
          <p:spPr bwMode="auto">
            <a:xfrm>
              <a:off x="159" y="2275"/>
              <a:ext cx="387" cy="227"/>
            </a:xfrm>
            <a:prstGeom prst="rect">
              <a:avLst/>
            </a:prstGeom>
            <a:solidFill>
              <a:srgbClr val="4FA9C5"/>
            </a:solidFill>
            <a:ln w="9525">
              <a:solidFill>
                <a:srgbClr val="4FA9C5"/>
              </a:solidFill>
              <a:miter lim="800000"/>
              <a:headEnd/>
              <a:tailEnd/>
            </a:ln>
          </p:spPr>
          <p:txBody>
            <a:bodyPr wrap="none" anchor="ctr"/>
            <a:lstStyle/>
            <a:p>
              <a:pPr algn="ctr">
                <a:lnSpc>
                  <a:spcPct val="85000"/>
                </a:lnSpc>
                <a:defRPr/>
              </a:pPr>
              <a:r>
                <a:rPr lang="en-US" altLang="zh-TW" b="1" dirty="0">
                  <a:solidFill>
                    <a:schemeClr val="bg1"/>
                  </a:solidFill>
                  <a:latin typeface="Times New Roman" pitchFamily="18" charset="0"/>
                  <a:ea typeface="標楷體" pitchFamily="65" charset="-120"/>
                  <a:cs typeface="Times New Roman" pitchFamily="18" charset="0"/>
                </a:rPr>
                <a:t>4-5</a:t>
              </a:r>
            </a:p>
          </p:txBody>
        </p:sp>
      </p:grpSp>
      <p:grpSp>
        <p:nvGrpSpPr>
          <p:cNvPr id="23" name="Group 40"/>
          <p:cNvGrpSpPr>
            <a:grpSpLocks/>
          </p:cNvGrpSpPr>
          <p:nvPr userDrawn="1"/>
        </p:nvGrpSpPr>
        <p:grpSpPr bwMode="auto">
          <a:xfrm>
            <a:off x="4644008" y="3019426"/>
            <a:ext cx="3887788" cy="360363"/>
            <a:chOff x="159" y="2275"/>
            <a:chExt cx="2449" cy="227"/>
          </a:xfrm>
        </p:grpSpPr>
        <p:sp>
          <p:nvSpPr>
            <p:cNvPr id="24" name="Rectangle 17">
              <a:hlinkClick r:id="" action="ppaction://noaction"/>
            </p:cNvPr>
            <p:cNvSpPr>
              <a:spLocks noChangeArrowheads="1"/>
            </p:cNvSpPr>
            <p:nvPr userDrawn="1"/>
          </p:nvSpPr>
          <p:spPr bwMode="auto">
            <a:xfrm>
              <a:off x="159" y="2275"/>
              <a:ext cx="2449" cy="227"/>
            </a:xfrm>
            <a:prstGeom prst="rect">
              <a:avLst/>
            </a:prstGeom>
            <a:solidFill>
              <a:schemeClr val="tx1"/>
            </a:solidFill>
            <a:ln w="9525">
              <a:solidFill>
                <a:schemeClr val="hlink"/>
              </a:solidFill>
              <a:miter lim="800000"/>
              <a:headEnd/>
              <a:tailEnd/>
            </a:ln>
          </p:spPr>
          <p:txBody>
            <a:bodyPr wrap="none" anchor="ctr"/>
            <a:lstStyle/>
            <a:p>
              <a:pPr marL="622300">
                <a:lnSpc>
                  <a:spcPct val="85000"/>
                </a:lnSpc>
                <a:spcBef>
                  <a:spcPct val="50000"/>
                </a:spcBef>
                <a:defRPr/>
              </a:pPr>
              <a:r>
                <a:rPr lang="zh-TW" altLang="zh-TW" sz="1800" b="1" kern="1200" dirty="0">
                  <a:solidFill>
                    <a:schemeClr val="bg1"/>
                  </a:solidFill>
                  <a:latin typeface="Times New Roman" pitchFamily="18" charset="0"/>
                  <a:ea typeface="標楷體" pitchFamily="65" charset="-120"/>
                  <a:cs typeface="Times New Roman" pitchFamily="18" charset="0"/>
                </a:rPr>
                <a:t>生成對抗網路</a:t>
              </a:r>
              <a:endParaRPr lang="zh-TW" altLang="en-US" sz="1800" b="1" kern="1200" dirty="0">
                <a:solidFill>
                  <a:schemeClr val="bg1"/>
                </a:solidFill>
                <a:latin typeface="Times New Roman" pitchFamily="18" charset="0"/>
                <a:ea typeface="標楷體" pitchFamily="65" charset="-120"/>
                <a:cs typeface="Times New Roman" pitchFamily="18" charset="0"/>
              </a:endParaRPr>
            </a:p>
          </p:txBody>
        </p:sp>
        <p:sp>
          <p:nvSpPr>
            <p:cNvPr id="25" name="Rectangle 18">
              <a:hlinkClick r:id="" action="ppaction://noaction"/>
            </p:cNvPr>
            <p:cNvSpPr>
              <a:spLocks noChangeArrowheads="1"/>
            </p:cNvSpPr>
            <p:nvPr userDrawn="1"/>
          </p:nvSpPr>
          <p:spPr bwMode="auto">
            <a:xfrm>
              <a:off x="159" y="2275"/>
              <a:ext cx="387" cy="227"/>
            </a:xfrm>
            <a:prstGeom prst="rect">
              <a:avLst/>
            </a:prstGeom>
            <a:solidFill>
              <a:srgbClr val="4FA9C5"/>
            </a:solidFill>
            <a:ln w="9525">
              <a:solidFill>
                <a:srgbClr val="4FA9C5"/>
              </a:solidFill>
              <a:miter lim="800000"/>
              <a:headEnd/>
              <a:tailEnd/>
            </a:ln>
          </p:spPr>
          <p:txBody>
            <a:bodyPr wrap="none" anchor="ctr"/>
            <a:lstStyle/>
            <a:p>
              <a:pPr algn="ctr">
                <a:lnSpc>
                  <a:spcPct val="85000"/>
                </a:lnSpc>
                <a:defRPr/>
              </a:pPr>
              <a:r>
                <a:rPr lang="en-US" altLang="zh-TW" b="1" dirty="0">
                  <a:solidFill>
                    <a:schemeClr val="bg1"/>
                  </a:solidFill>
                  <a:latin typeface="Times New Roman" pitchFamily="18" charset="0"/>
                  <a:ea typeface="標楷體" pitchFamily="65" charset="-120"/>
                  <a:cs typeface="Times New Roman" pitchFamily="18" charset="0"/>
                </a:rPr>
                <a:t>4-6</a:t>
              </a:r>
            </a:p>
          </p:txBody>
        </p:sp>
      </p:grpSp>
    </p:spTree>
    <p:extLst>
      <p:ext uri="{BB962C8B-B14F-4D97-AF65-F5344CB8AC3E}">
        <p14:creationId xmlns:p14="http://schemas.microsoft.com/office/powerpoint/2010/main" val="4156829751"/>
      </p:ext>
    </p:extLst>
  </p:cSld>
  <p:clrMapOvr>
    <a:masterClrMapping/>
  </p:clrMapOvr>
  <p:transition advClick="0">
    <p:split dir="in"/>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idx="1"/>
          </p:nvPr>
        </p:nvSpPr>
        <p:spPr/>
        <p:txBody>
          <a:bodyPr/>
          <a:lstStyle>
            <a:lvl1pPr>
              <a:spcBef>
                <a:spcPts val="80"/>
              </a:spcBef>
              <a:defRPr/>
            </a:lvl1p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Tree>
    <p:extLst>
      <p:ext uri="{BB962C8B-B14F-4D97-AF65-F5344CB8AC3E}">
        <p14:creationId xmlns:p14="http://schemas.microsoft.com/office/powerpoint/2010/main" val="1549479592"/>
      </p:ext>
    </p:extLst>
  </p:cSld>
  <p:clrMapOvr>
    <a:masterClrMapping/>
  </p:clrMapOvr>
  <p:transition advClick="0">
    <p:wip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4406900"/>
            <a:ext cx="7772400" cy="1362075"/>
          </a:xfrm>
        </p:spPr>
        <p:txBody>
          <a:bodyPr anchor="t"/>
          <a:lstStyle>
            <a:lvl1pPr algn="l">
              <a:defRPr sz="4000" b="1" cap="all"/>
            </a:lvl1pPr>
          </a:lstStyle>
          <a:p>
            <a:r>
              <a:rPr lang="zh-TW" altLang="en-US"/>
              <a:t>按一下以編輯母片標題樣式</a:t>
            </a:r>
          </a:p>
        </p:txBody>
      </p:sp>
      <p:sp>
        <p:nvSpPr>
          <p:cNvPr id="3" name="文字版面配置區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TW" altLang="en-US"/>
              <a:t>按一下以編輯母片文字樣式</a:t>
            </a:r>
          </a:p>
        </p:txBody>
      </p:sp>
    </p:spTree>
    <p:extLst>
      <p:ext uri="{BB962C8B-B14F-4D97-AF65-F5344CB8AC3E}">
        <p14:creationId xmlns:p14="http://schemas.microsoft.com/office/powerpoint/2010/main" val="1185670266"/>
      </p:ext>
    </p:extLst>
  </p:cSld>
  <p:clrMapOvr>
    <a:masterClrMapping/>
  </p:clrMapOvr>
  <p:transition advClick="0">
    <p:wip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sz="half" idx="1"/>
          </p:nvPr>
        </p:nvSpPr>
        <p:spPr>
          <a:xfrm>
            <a:off x="179388" y="1341438"/>
            <a:ext cx="4056062" cy="50403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4387850" y="1341438"/>
            <a:ext cx="4056063" cy="50403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1057780556"/>
      </p:ext>
    </p:extLst>
  </p:cSld>
  <p:clrMapOvr>
    <a:masterClrMapping/>
  </p:clrMapOvr>
  <p:transition advClick="0">
    <p:wip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1143000"/>
          </a:xfrm>
        </p:spPr>
        <p:txBody>
          <a:bodyPr/>
          <a:lstStyle>
            <a:lvl1pPr>
              <a:defRPr/>
            </a:lvl1pPr>
          </a:lstStyle>
          <a:p>
            <a:r>
              <a:rPr lang="zh-TW" altLang="en-US"/>
              <a:t>按一下以編輯母片標題樣式</a:t>
            </a:r>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2175909390"/>
      </p:ext>
    </p:extLst>
  </p:cSld>
  <p:clrMapOvr>
    <a:masterClrMapping/>
  </p:clrMapOvr>
  <p:transition advClick="0">
    <p:wip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Tree>
    <p:extLst>
      <p:ext uri="{BB962C8B-B14F-4D97-AF65-F5344CB8AC3E}">
        <p14:creationId xmlns:p14="http://schemas.microsoft.com/office/powerpoint/2010/main" val="1192539932"/>
      </p:ext>
    </p:extLst>
  </p:cSld>
  <p:clrMapOvr>
    <a:masterClrMapping/>
  </p:clrMapOvr>
  <p:transition advClick="0">
    <p:wip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501483736"/>
      </p:ext>
    </p:extLst>
  </p:cSld>
  <p:clrMapOvr>
    <a:masterClrMapping/>
  </p:clrMapOvr>
  <p:transition advClick="0">
    <p:wip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4406900"/>
            <a:ext cx="7772400" cy="1362075"/>
          </a:xfrm>
        </p:spPr>
        <p:txBody>
          <a:bodyPr anchor="t"/>
          <a:lstStyle>
            <a:lvl1pPr algn="l">
              <a:defRPr sz="4000" b="1" cap="all"/>
            </a:lvl1pPr>
          </a:lstStyle>
          <a:p>
            <a:r>
              <a:rPr lang="zh-TW" altLang="en-US"/>
              <a:t>按一下以編輯母片標題樣式</a:t>
            </a:r>
          </a:p>
        </p:txBody>
      </p:sp>
      <p:sp>
        <p:nvSpPr>
          <p:cNvPr id="3" name="文字版面配置區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TW" altLang="en-US"/>
              <a:t>按一下以編輯母片文字樣式</a:t>
            </a:r>
          </a:p>
        </p:txBody>
      </p:sp>
    </p:spTree>
    <p:extLst>
      <p:ext uri="{BB962C8B-B14F-4D97-AF65-F5344CB8AC3E}">
        <p14:creationId xmlns:p14="http://schemas.microsoft.com/office/powerpoint/2010/main" val="2435010687"/>
      </p:ext>
    </p:extLst>
  </p:cSld>
  <p:clrMapOvr>
    <a:masterClrMapping/>
  </p:clrMapOvr>
  <p:transition advClick="0">
    <p:wip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0" y="273050"/>
            <a:ext cx="3008313" cy="1162050"/>
          </a:xfrm>
        </p:spPr>
        <p:txBody>
          <a:bodyPr anchor="b"/>
          <a:lstStyle>
            <a:lvl1pPr algn="l">
              <a:defRPr sz="2000" b="1"/>
            </a:lvl1pPr>
          </a:lstStyle>
          <a:p>
            <a:r>
              <a:rPr lang="zh-TW" altLang="en-US"/>
              <a:t>按一下以編輯母片標題樣式</a:t>
            </a:r>
          </a:p>
        </p:txBody>
      </p:sp>
      <p:sp>
        <p:nvSpPr>
          <p:cNvPr id="3" name="內容版面配置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Tree>
    <p:extLst>
      <p:ext uri="{BB962C8B-B14F-4D97-AF65-F5344CB8AC3E}">
        <p14:creationId xmlns:p14="http://schemas.microsoft.com/office/powerpoint/2010/main" val="4195877100"/>
      </p:ext>
    </p:extLst>
  </p:cSld>
  <p:clrMapOvr>
    <a:masterClrMapping/>
  </p:clrMapOvr>
  <p:transition advClick="0">
    <p:wip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8"/>
          </a:xfrm>
        </p:spPr>
        <p:txBody>
          <a:bodyPr anchor="b"/>
          <a:lstStyle>
            <a:lvl1pPr algn="l">
              <a:defRPr sz="2000" b="1"/>
            </a:lvl1pPr>
          </a:lstStyle>
          <a:p>
            <a:r>
              <a:rPr lang="zh-TW" altLang="en-US"/>
              <a:t>按一下以編輯母片標題樣式</a:t>
            </a:r>
          </a:p>
        </p:txBody>
      </p:sp>
      <p:sp>
        <p:nvSpPr>
          <p:cNvPr id="3" name="圖片版面配置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TW" altLang="en-US" noProof="0"/>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Tree>
    <p:extLst>
      <p:ext uri="{BB962C8B-B14F-4D97-AF65-F5344CB8AC3E}">
        <p14:creationId xmlns:p14="http://schemas.microsoft.com/office/powerpoint/2010/main" val="2855377384"/>
      </p:ext>
    </p:extLst>
  </p:cSld>
  <p:clrMapOvr>
    <a:masterClrMapping/>
  </p:clrMapOvr>
  <p:transition advClick="0">
    <p:wip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直排文字版面配置區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3822596872"/>
      </p:ext>
    </p:extLst>
  </p:cSld>
  <p:clrMapOvr>
    <a:masterClrMapping/>
  </p:clrMapOvr>
  <p:transition advClick="0">
    <p:wip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378575" y="549275"/>
            <a:ext cx="2065338" cy="5832475"/>
          </a:xfrm>
        </p:spPr>
        <p:txBody>
          <a:bodyPr vert="eaVert"/>
          <a:lstStyle/>
          <a:p>
            <a:r>
              <a:rPr lang="zh-TW" altLang="en-US"/>
              <a:t>按一下以編輯母片標題樣式</a:t>
            </a:r>
          </a:p>
        </p:txBody>
      </p:sp>
      <p:sp>
        <p:nvSpPr>
          <p:cNvPr id="3" name="直排文字版面配置區 2"/>
          <p:cNvSpPr>
            <a:spLocks noGrp="1"/>
          </p:cNvSpPr>
          <p:nvPr>
            <p:ph type="body" orient="vert" idx="1"/>
          </p:nvPr>
        </p:nvSpPr>
        <p:spPr>
          <a:xfrm>
            <a:off x="179388" y="549275"/>
            <a:ext cx="6046787" cy="5832475"/>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1583356295"/>
      </p:ext>
    </p:extLst>
  </p:cSld>
  <p:clrMapOvr>
    <a:masterClrMapping/>
  </p:clrMapOvr>
  <p:transition advClick="0">
    <p:wip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title" preserve="1">
  <p:cSld name="標題投影片">
    <p:bg>
      <p:bgPr>
        <a:blipFill dpi="0" rotWithShape="0">
          <a:blip r:embed="rId2"/>
          <a:srcRect/>
          <a:stretch>
            <a:fillRect/>
          </a:stretch>
        </a:blipFill>
        <a:effectLst/>
      </p:bgPr>
    </p:bg>
    <p:spTree>
      <p:nvGrpSpPr>
        <p:cNvPr id="1" name=""/>
        <p:cNvGrpSpPr/>
        <p:nvPr/>
      </p:nvGrpSpPr>
      <p:grpSpPr>
        <a:xfrm>
          <a:off x="0" y="0"/>
          <a:ext cx="0" cy="0"/>
          <a:chOff x="0" y="0"/>
          <a:chExt cx="0" cy="0"/>
        </a:xfrm>
      </p:grpSpPr>
      <p:grpSp>
        <p:nvGrpSpPr>
          <p:cNvPr id="2" name="Group 38"/>
          <p:cNvGrpSpPr>
            <a:grpSpLocks/>
          </p:cNvGrpSpPr>
          <p:nvPr userDrawn="1"/>
        </p:nvGrpSpPr>
        <p:grpSpPr bwMode="auto">
          <a:xfrm>
            <a:off x="292100" y="3003550"/>
            <a:ext cx="3887788" cy="360363"/>
            <a:chOff x="159" y="1596"/>
            <a:chExt cx="2449" cy="227"/>
          </a:xfrm>
        </p:grpSpPr>
        <p:sp>
          <p:nvSpPr>
            <p:cNvPr id="3" name="Rectangle 3">
              <a:hlinkClick r:id="rId3" action="ppaction://hlinksldjump"/>
            </p:cNvPr>
            <p:cNvSpPr>
              <a:spLocks noChangeArrowheads="1"/>
            </p:cNvSpPr>
            <p:nvPr userDrawn="1"/>
          </p:nvSpPr>
          <p:spPr bwMode="auto">
            <a:xfrm>
              <a:off x="159" y="1596"/>
              <a:ext cx="2449" cy="227"/>
            </a:xfrm>
            <a:prstGeom prst="rect">
              <a:avLst/>
            </a:prstGeom>
            <a:solidFill>
              <a:schemeClr val="tx1"/>
            </a:solidFill>
            <a:ln w="9525">
              <a:solidFill>
                <a:schemeClr val="hlink"/>
              </a:solidFill>
              <a:miter lim="800000"/>
              <a:headEnd/>
              <a:tailEnd/>
            </a:ln>
          </p:spPr>
          <p:txBody>
            <a:bodyPr wrap="none" anchor="ctr"/>
            <a:lstStyle/>
            <a:p>
              <a:pPr marL="622300">
                <a:lnSpc>
                  <a:spcPct val="85000"/>
                </a:lnSpc>
                <a:spcBef>
                  <a:spcPct val="50000"/>
                </a:spcBef>
                <a:defRPr/>
              </a:pPr>
              <a:r>
                <a:rPr lang="zh-TW" altLang="en-US" sz="1800" b="1" kern="1200" dirty="0">
                  <a:solidFill>
                    <a:schemeClr val="bg1"/>
                  </a:solidFill>
                  <a:latin typeface="Times New Roman" pitchFamily="18" charset="0"/>
                  <a:ea typeface="標楷體" pitchFamily="65" charset="-120"/>
                  <a:cs typeface="Times New Roman" pitchFamily="18" charset="0"/>
                </a:rPr>
                <a:t>卷積神經網路</a:t>
              </a:r>
            </a:p>
          </p:txBody>
        </p:sp>
        <p:sp>
          <p:nvSpPr>
            <p:cNvPr id="4" name="Rectangle 4">
              <a:hlinkClick r:id="" action="ppaction://noaction"/>
            </p:cNvPr>
            <p:cNvSpPr>
              <a:spLocks noChangeArrowheads="1"/>
            </p:cNvSpPr>
            <p:nvPr userDrawn="1"/>
          </p:nvSpPr>
          <p:spPr bwMode="auto">
            <a:xfrm>
              <a:off x="159" y="1596"/>
              <a:ext cx="387" cy="227"/>
            </a:xfrm>
            <a:prstGeom prst="rect">
              <a:avLst/>
            </a:prstGeom>
            <a:solidFill>
              <a:srgbClr val="4FA9C5"/>
            </a:solidFill>
            <a:ln w="9525">
              <a:solidFill>
                <a:srgbClr val="4FA9C5"/>
              </a:solidFill>
              <a:miter lim="800000"/>
              <a:headEnd/>
              <a:tailEnd/>
            </a:ln>
          </p:spPr>
          <p:txBody>
            <a:bodyPr wrap="none" anchor="ctr"/>
            <a:lstStyle/>
            <a:p>
              <a:pPr algn="ctr">
                <a:lnSpc>
                  <a:spcPct val="85000"/>
                </a:lnSpc>
                <a:defRPr/>
              </a:pPr>
              <a:r>
                <a:rPr lang="en-US" altLang="zh-TW" b="1" dirty="0">
                  <a:solidFill>
                    <a:schemeClr val="bg1"/>
                  </a:solidFill>
                  <a:latin typeface="Times New Roman" pitchFamily="18" charset="0"/>
                  <a:ea typeface="標楷體" pitchFamily="65" charset="-120"/>
                  <a:cs typeface="Times New Roman" pitchFamily="18" charset="0"/>
                </a:rPr>
                <a:t>4-2</a:t>
              </a:r>
            </a:p>
          </p:txBody>
        </p:sp>
      </p:grpSp>
      <p:sp>
        <p:nvSpPr>
          <p:cNvPr id="5" name="Text Box 6"/>
          <p:cNvSpPr txBox="1">
            <a:spLocks noChangeArrowheads="1"/>
          </p:cNvSpPr>
          <p:nvPr/>
        </p:nvSpPr>
        <p:spPr bwMode="auto">
          <a:xfrm>
            <a:off x="4221163" y="6486525"/>
            <a:ext cx="666750" cy="274638"/>
          </a:xfrm>
          <a:prstGeom prst="rect">
            <a:avLst/>
          </a:prstGeom>
          <a:noFill/>
          <a:ln>
            <a:noFill/>
          </a:ln>
        </p:spPr>
        <p:txBody>
          <a:bodyPr wrap="none">
            <a:spAutoFit/>
          </a:bodyP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algn="ctr" eaLnBrk="1" hangingPunct="1">
              <a:defRPr/>
            </a:pPr>
            <a:r>
              <a:rPr lang="zh-TW" altLang="en-US" sz="1200" b="1">
                <a:solidFill>
                  <a:schemeClr val="bg1"/>
                </a:solidFill>
              </a:rPr>
              <a:t>第</a:t>
            </a:r>
            <a:fld id="{4ADDDE53-46B3-45C2-9249-13B32EDE6FBB}" type="slidenum">
              <a:rPr lang="zh-TW" altLang="en-US" sz="1200" b="1" smtClean="0">
                <a:solidFill>
                  <a:schemeClr val="bg1"/>
                </a:solidFill>
              </a:rPr>
              <a:pPr algn="ctr" eaLnBrk="1" hangingPunct="1">
                <a:defRPr/>
              </a:pPr>
              <a:t>‹#›</a:t>
            </a:fld>
            <a:r>
              <a:rPr lang="zh-TW" altLang="en-US" sz="1200" b="1">
                <a:solidFill>
                  <a:schemeClr val="bg1"/>
                </a:solidFill>
              </a:rPr>
              <a:t>頁</a:t>
            </a:r>
            <a:endParaRPr lang="zh-TW" altLang="en-US" b="1">
              <a:solidFill>
                <a:schemeClr val="bg1"/>
              </a:solidFill>
              <a:latin typeface="Arial" charset="0"/>
              <a:ea typeface="新細明體" charset="-120"/>
            </a:endParaRPr>
          </a:p>
        </p:txBody>
      </p:sp>
      <p:grpSp>
        <p:nvGrpSpPr>
          <p:cNvPr id="6" name="Group 12"/>
          <p:cNvGrpSpPr>
            <a:grpSpLocks/>
          </p:cNvGrpSpPr>
          <p:nvPr userDrawn="1"/>
        </p:nvGrpSpPr>
        <p:grpSpPr bwMode="auto">
          <a:xfrm>
            <a:off x="0" y="1484314"/>
            <a:ext cx="4132263" cy="479425"/>
            <a:chOff x="0" y="935"/>
            <a:chExt cx="2603" cy="302"/>
          </a:xfrm>
        </p:grpSpPr>
        <p:pic>
          <p:nvPicPr>
            <p:cNvPr id="7" name="Picture 13" descr="MENU-Icon-01"/>
            <p:cNvPicPr>
              <a:picLocks noChangeAspect="1" noChangeArrowheads="1"/>
            </p:cNvPicPr>
            <p:nvPr userDrawn="1"/>
          </p:nvPicPr>
          <p:blipFill>
            <a:blip r:embed="rId4"/>
            <a:srcRect/>
            <a:stretch>
              <a:fillRect/>
            </a:stretch>
          </p:blipFill>
          <p:spPr bwMode="auto">
            <a:xfrm>
              <a:off x="0" y="935"/>
              <a:ext cx="2603" cy="302"/>
            </a:xfrm>
            <a:prstGeom prst="rect">
              <a:avLst/>
            </a:prstGeom>
            <a:noFill/>
            <a:ln w="9525">
              <a:noFill/>
              <a:miter lim="800000"/>
              <a:headEnd/>
              <a:tailEnd/>
            </a:ln>
          </p:spPr>
        </p:pic>
        <p:sp>
          <p:nvSpPr>
            <p:cNvPr id="8" name="Text Box 14"/>
            <p:cNvSpPr txBox="1">
              <a:spLocks noChangeArrowheads="1"/>
            </p:cNvSpPr>
            <p:nvPr userDrawn="1"/>
          </p:nvSpPr>
          <p:spPr bwMode="auto">
            <a:xfrm>
              <a:off x="45" y="980"/>
              <a:ext cx="2472" cy="213"/>
            </a:xfrm>
            <a:prstGeom prst="rect">
              <a:avLst/>
            </a:prstGeom>
            <a:noFill/>
            <a:ln w="9525">
              <a:noFill/>
              <a:miter lim="800000"/>
              <a:headEnd/>
              <a:tailEnd/>
            </a:ln>
            <a:effectLst/>
          </p:spPr>
          <p:txBody>
            <a:bodyPr>
              <a:spAutoFit/>
            </a:bodyP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eaLnBrk="1" hangingPunct="1">
                <a:spcBef>
                  <a:spcPct val="50000"/>
                </a:spcBef>
                <a:defRPr/>
              </a:pPr>
              <a:r>
                <a:rPr lang="en-US" altLang="zh-TW" sz="1600" b="1" dirty="0">
                  <a:solidFill>
                    <a:schemeClr val="bg1"/>
                  </a:solidFill>
                  <a:latin typeface="微軟正黑體" pitchFamily="34" charset="-120"/>
                  <a:ea typeface="微軟正黑體" pitchFamily="34" charset="-120"/>
                </a:rPr>
                <a:t>CH04</a:t>
              </a:r>
              <a:r>
                <a:rPr lang="zh-TW" altLang="en-US" sz="1600" b="1" dirty="0">
                  <a:solidFill>
                    <a:schemeClr val="bg1"/>
                  </a:solidFill>
                  <a:latin typeface="微軟正黑體" pitchFamily="34" charset="-120"/>
                  <a:ea typeface="微軟正黑體" pitchFamily="34" charset="-120"/>
                </a:rPr>
                <a:t>　</a:t>
              </a:r>
              <a:r>
                <a:rPr kumimoji="1" lang="zh-TW" altLang="en-US" sz="1600" b="1" kern="1200" dirty="0">
                  <a:solidFill>
                    <a:schemeClr val="bg1"/>
                  </a:solidFill>
                  <a:latin typeface="微軟正黑體" pitchFamily="34" charset="-120"/>
                  <a:ea typeface="微軟正黑體" pitchFamily="34" charset="-120"/>
                  <a:cs typeface="+mn-cs"/>
                </a:rPr>
                <a:t>深度學習篇</a:t>
              </a:r>
              <a:endParaRPr kumimoji="1" lang="en-US" altLang="zh-TW" sz="1600" b="1" kern="1200" dirty="0">
                <a:solidFill>
                  <a:schemeClr val="bg1"/>
                </a:solidFill>
                <a:latin typeface="微軟正黑體" pitchFamily="34" charset="-120"/>
                <a:ea typeface="微軟正黑體" pitchFamily="34" charset="-120"/>
                <a:cs typeface="+mn-cs"/>
              </a:endParaRPr>
            </a:p>
          </p:txBody>
        </p:sp>
      </p:grpSp>
      <p:grpSp>
        <p:nvGrpSpPr>
          <p:cNvPr id="9" name="Group 39"/>
          <p:cNvGrpSpPr>
            <a:grpSpLocks/>
          </p:cNvGrpSpPr>
          <p:nvPr userDrawn="1"/>
        </p:nvGrpSpPr>
        <p:grpSpPr bwMode="auto">
          <a:xfrm>
            <a:off x="292100" y="3541713"/>
            <a:ext cx="3887788" cy="360362"/>
            <a:chOff x="159" y="1935"/>
            <a:chExt cx="2449" cy="227"/>
          </a:xfrm>
        </p:grpSpPr>
        <p:sp>
          <p:nvSpPr>
            <p:cNvPr id="10" name="Rectangle 15">
              <a:hlinkClick r:id="rId5" action="ppaction://hlinksldjump"/>
            </p:cNvPr>
            <p:cNvSpPr>
              <a:spLocks noChangeArrowheads="1"/>
            </p:cNvSpPr>
            <p:nvPr userDrawn="1"/>
          </p:nvSpPr>
          <p:spPr bwMode="auto">
            <a:xfrm>
              <a:off x="159" y="1935"/>
              <a:ext cx="2449" cy="227"/>
            </a:xfrm>
            <a:prstGeom prst="rect">
              <a:avLst/>
            </a:prstGeom>
            <a:solidFill>
              <a:schemeClr val="tx1"/>
            </a:solidFill>
            <a:ln w="9525">
              <a:solidFill>
                <a:schemeClr val="hlink"/>
              </a:solidFill>
              <a:miter lim="800000"/>
              <a:headEnd/>
              <a:tailEnd/>
            </a:ln>
          </p:spPr>
          <p:txBody>
            <a:bodyPr wrap="none" anchor="ctr"/>
            <a:lstStyle/>
            <a:p>
              <a:pPr marL="622300" marR="0" indent="0" algn="l" defTabSz="914400" rtl="0" eaLnBrk="1" fontAlgn="auto" latinLnBrk="0" hangingPunct="1">
                <a:lnSpc>
                  <a:spcPct val="85000"/>
                </a:lnSpc>
                <a:spcBef>
                  <a:spcPct val="50000"/>
                </a:spcBef>
                <a:spcAft>
                  <a:spcPts val="0"/>
                </a:spcAft>
                <a:buClrTx/>
                <a:buSzTx/>
                <a:buFontTx/>
                <a:buNone/>
                <a:tabLst/>
                <a:defRPr/>
              </a:pPr>
              <a:r>
                <a:rPr lang="zh-TW" altLang="zh-TW" sz="1800" b="1" kern="1200" dirty="0">
                  <a:solidFill>
                    <a:schemeClr val="bg1"/>
                  </a:solidFill>
                  <a:latin typeface="Times New Roman" pitchFamily="18" charset="0"/>
                  <a:ea typeface="標楷體" pitchFamily="65" charset="-120"/>
                  <a:cs typeface="Times New Roman" pitchFamily="18" charset="0"/>
                </a:rPr>
                <a:t>類神經網路的學習方式</a:t>
              </a:r>
              <a:endParaRPr lang="en-US" altLang="zh-TW" sz="1800" b="1" kern="1200" dirty="0">
                <a:solidFill>
                  <a:schemeClr val="bg1"/>
                </a:solidFill>
                <a:latin typeface="Times New Roman" pitchFamily="18" charset="0"/>
                <a:ea typeface="標楷體" pitchFamily="65" charset="-120"/>
                <a:cs typeface="Times New Roman" pitchFamily="18" charset="0"/>
              </a:endParaRPr>
            </a:p>
          </p:txBody>
        </p:sp>
        <p:sp>
          <p:nvSpPr>
            <p:cNvPr id="11" name="Rectangle 16">
              <a:hlinkClick r:id="rId6" action="ppaction://hlinksldjump"/>
            </p:cNvPr>
            <p:cNvSpPr>
              <a:spLocks noChangeArrowheads="1"/>
            </p:cNvSpPr>
            <p:nvPr userDrawn="1"/>
          </p:nvSpPr>
          <p:spPr bwMode="auto">
            <a:xfrm>
              <a:off x="159" y="1935"/>
              <a:ext cx="387" cy="227"/>
            </a:xfrm>
            <a:prstGeom prst="rect">
              <a:avLst/>
            </a:prstGeom>
            <a:solidFill>
              <a:srgbClr val="4FA9C5"/>
            </a:solidFill>
            <a:ln w="9525">
              <a:solidFill>
                <a:srgbClr val="4FA9C5"/>
              </a:solidFill>
              <a:miter lim="800000"/>
              <a:headEnd/>
              <a:tailEnd/>
            </a:ln>
          </p:spPr>
          <p:txBody>
            <a:bodyPr wrap="none" anchor="ctr"/>
            <a:lstStyle/>
            <a:p>
              <a:pPr algn="ctr">
                <a:lnSpc>
                  <a:spcPct val="85000"/>
                </a:lnSpc>
                <a:defRPr/>
              </a:pPr>
              <a:r>
                <a:rPr lang="en-US" altLang="zh-TW" b="1" dirty="0">
                  <a:solidFill>
                    <a:schemeClr val="bg1"/>
                  </a:solidFill>
                  <a:latin typeface="Times New Roman" pitchFamily="18" charset="0"/>
                  <a:ea typeface="標楷體" pitchFamily="65" charset="-120"/>
                  <a:cs typeface="Times New Roman" pitchFamily="18" charset="0"/>
                </a:rPr>
                <a:t>4-3</a:t>
              </a:r>
            </a:p>
          </p:txBody>
        </p:sp>
      </p:grpSp>
      <p:grpSp>
        <p:nvGrpSpPr>
          <p:cNvPr id="12" name="Group 40"/>
          <p:cNvGrpSpPr>
            <a:grpSpLocks/>
          </p:cNvGrpSpPr>
          <p:nvPr userDrawn="1"/>
        </p:nvGrpSpPr>
        <p:grpSpPr bwMode="auto">
          <a:xfrm>
            <a:off x="284461" y="4113287"/>
            <a:ext cx="3887788" cy="360363"/>
            <a:chOff x="159" y="2275"/>
            <a:chExt cx="2449" cy="227"/>
          </a:xfrm>
        </p:grpSpPr>
        <p:sp>
          <p:nvSpPr>
            <p:cNvPr id="13" name="Rectangle 17">
              <a:hlinkClick r:id="" action="ppaction://noaction"/>
            </p:cNvPr>
            <p:cNvSpPr>
              <a:spLocks noChangeArrowheads="1"/>
            </p:cNvSpPr>
            <p:nvPr userDrawn="1"/>
          </p:nvSpPr>
          <p:spPr bwMode="auto">
            <a:xfrm>
              <a:off x="159" y="2275"/>
              <a:ext cx="2449" cy="227"/>
            </a:xfrm>
            <a:prstGeom prst="rect">
              <a:avLst/>
            </a:prstGeom>
            <a:solidFill>
              <a:schemeClr val="tx1"/>
            </a:solidFill>
            <a:ln w="9525">
              <a:solidFill>
                <a:schemeClr val="hlink"/>
              </a:solidFill>
              <a:miter lim="800000"/>
              <a:headEnd/>
              <a:tailEnd/>
            </a:ln>
          </p:spPr>
          <p:txBody>
            <a:bodyPr wrap="none" anchor="ctr"/>
            <a:lstStyle/>
            <a:p>
              <a:pPr marL="622300">
                <a:lnSpc>
                  <a:spcPct val="85000"/>
                </a:lnSpc>
                <a:spcBef>
                  <a:spcPct val="50000"/>
                </a:spcBef>
                <a:defRPr/>
              </a:pPr>
              <a:r>
                <a:rPr lang="zh-TW" altLang="zh-TW" sz="1800" b="1" kern="1200" dirty="0">
                  <a:solidFill>
                    <a:schemeClr val="bg1"/>
                  </a:solidFill>
                  <a:latin typeface="Times New Roman" pitchFamily="18" charset="0"/>
                  <a:ea typeface="標楷體" pitchFamily="65" charset="-120"/>
                  <a:cs typeface="Times New Roman" pitchFamily="18" charset="0"/>
                </a:rPr>
                <a:t>遞歸神經網路</a:t>
              </a:r>
              <a:r>
                <a:rPr lang="en-US" altLang="zh-TW" sz="1800" b="1" kern="1200" dirty="0">
                  <a:solidFill>
                    <a:schemeClr val="bg1"/>
                  </a:solidFill>
                  <a:latin typeface="Times New Roman" pitchFamily="18" charset="0"/>
                  <a:ea typeface="標楷體" pitchFamily="65" charset="-120"/>
                  <a:cs typeface="Times New Roman" pitchFamily="18" charset="0"/>
                </a:rPr>
                <a:t> </a:t>
              </a:r>
              <a:endParaRPr lang="zh-TW" altLang="en-US" sz="1800" b="1" kern="1200" dirty="0">
                <a:solidFill>
                  <a:schemeClr val="bg1"/>
                </a:solidFill>
                <a:latin typeface="Times New Roman" pitchFamily="18" charset="0"/>
                <a:ea typeface="標楷體" pitchFamily="65" charset="-120"/>
                <a:cs typeface="Times New Roman" pitchFamily="18" charset="0"/>
              </a:endParaRPr>
            </a:p>
          </p:txBody>
        </p:sp>
        <p:sp>
          <p:nvSpPr>
            <p:cNvPr id="14" name="Rectangle 18">
              <a:hlinkClick r:id="" action="ppaction://noaction"/>
            </p:cNvPr>
            <p:cNvSpPr>
              <a:spLocks noChangeArrowheads="1"/>
            </p:cNvSpPr>
            <p:nvPr userDrawn="1"/>
          </p:nvSpPr>
          <p:spPr bwMode="auto">
            <a:xfrm>
              <a:off x="159" y="2275"/>
              <a:ext cx="387" cy="227"/>
            </a:xfrm>
            <a:prstGeom prst="rect">
              <a:avLst/>
            </a:prstGeom>
            <a:solidFill>
              <a:srgbClr val="4FA9C5"/>
            </a:solidFill>
            <a:ln w="9525">
              <a:solidFill>
                <a:srgbClr val="4FA9C5"/>
              </a:solidFill>
              <a:miter lim="800000"/>
              <a:headEnd/>
              <a:tailEnd/>
            </a:ln>
          </p:spPr>
          <p:txBody>
            <a:bodyPr wrap="none" anchor="ctr"/>
            <a:lstStyle/>
            <a:p>
              <a:pPr algn="ctr">
                <a:lnSpc>
                  <a:spcPct val="85000"/>
                </a:lnSpc>
                <a:defRPr/>
              </a:pPr>
              <a:r>
                <a:rPr lang="en-US" altLang="zh-TW" b="1" dirty="0">
                  <a:solidFill>
                    <a:schemeClr val="bg1"/>
                  </a:solidFill>
                  <a:latin typeface="Times New Roman" pitchFamily="18" charset="0"/>
                  <a:ea typeface="標楷體" pitchFamily="65" charset="-120"/>
                  <a:cs typeface="Times New Roman" pitchFamily="18" charset="0"/>
                </a:rPr>
                <a:t>4-4</a:t>
              </a:r>
            </a:p>
          </p:txBody>
        </p:sp>
      </p:grpSp>
      <p:pic>
        <p:nvPicPr>
          <p:cNvPr id="21" name="Picture 37" descr="Icon-02">
            <a:hlinkClick r:id="" action="ppaction://hlinkshowjump?jump=endshow"/>
          </p:cNvPr>
          <p:cNvPicPr>
            <a:picLocks noChangeAspect="1" noChangeArrowheads="1"/>
          </p:cNvPicPr>
          <p:nvPr userDrawn="1"/>
        </p:nvPicPr>
        <p:blipFill>
          <a:blip r:embed="rId7"/>
          <a:srcRect/>
          <a:stretch>
            <a:fillRect/>
          </a:stretch>
        </p:blipFill>
        <p:spPr bwMode="auto">
          <a:xfrm>
            <a:off x="8748713" y="6524625"/>
            <a:ext cx="327025" cy="300038"/>
          </a:xfrm>
          <a:prstGeom prst="rect">
            <a:avLst/>
          </a:prstGeom>
          <a:noFill/>
          <a:ln w="9525">
            <a:noFill/>
            <a:miter lim="800000"/>
            <a:headEnd/>
            <a:tailEnd/>
          </a:ln>
        </p:spPr>
      </p:pic>
      <p:grpSp>
        <p:nvGrpSpPr>
          <p:cNvPr id="37" name="Group 38"/>
          <p:cNvGrpSpPr>
            <a:grpSpLocks/>
          </p:cNvGrpSpPr>
          <p:nvPr userDrawn="1"/>
        </p:nvGrpSpPr>
        <p:grpSpPr bwMode="auto">
          <a:xfrm>
            <a:off x="292100" y="2466975"/>
            <a:ext cx="3887791" cy="360363"/>
            <a:chOff x="159" y="1596"/>
            <a:chExt cx="2449" cy="227"/>
          </a:xfrm>
        </p:grpSpPr>
        <p:sp>
          <p:nvSpPr>
            <p:cNvPr id="38" name="Rectangle 3">
              <a:hlinkClick r:id="rId8" action="ppaction://hlinksldjump"/>
            </p:cNvPr>
            <p:cNvSpPr>
              <a:spLocks noChangeArrowheads="1"/>
            </p:cNvSpPr>
            <p:nvPr userDrawn="1"/>
          </p:nvSpPr>
          <p:spPr bwMode="auto">
            <a:xfrm>
              <a:off x="159" y="1596"/>
              <a:ext cx="2449" cy="227"/>
            </a:xfrm>
            <a:prstGeom prst="rect">
              <a:avLst/>
            </a:prstGeom>
            <a:solidFill>
              <a:schemeClr val="tx1"/>
            </a:solidFill>
            <a:ln w="9525">
              <a:solidFill>
                <a:schemeClr val="hlink"/>
              </a:solidFill>
              <a:miter lim="800000"/>
              <a:headEnd/>
              <a:tailEnd/>
            </a:ln>
          </p:spPr>
          <p:txBody>
            <a:bodyPr wrap="none" anchor="ctr"/>
            <a:lstStyle/>
            <a:p>
              <a:pPr marL="622300">
                <a:lnSpc>
                  <a:spcPct val="85000"/>
                </a:lnSpc>
                <a:spcBef>
                  <a:spcPct val="50000"/>
                </a:spcBef>
                <a:defRPr/>
              </a:pPr>
              <a:r>
                <a:rPr lang="zh-TW" altLang="en-US" sz="1800" b="1" kern="1200" dirty="0">
                  <a:solidFill>
                    <a:schemeClr val="bg1"/>
                  </a:solidFill>
                  <a:latin typeface="Times New Roman" pitchFamily="18" charset="0"/>
                  <a:ea typeface="標楷體" pitchFamily="65" charset="-120"/>
                  <a:cs typeface="Times New Roman" pitchFamily="18" charset="0"/>
                </a:rPr>
                <a:t>深度學習簡介</a:t>
              </a:r>
            </a:p>
          </p:txBody>
        </p:sp>
        <p:sp>
          <p:nvSpPr>
            <p:cNvPr id="39" name="Rectangle 4">
              <a:hlinkClick r:id="" action="ppaction://noaction"/>
            </p:cNvPr>
            <p:cNvSpPr>
              <a:spLocks noChangeArrowheads="1"/>
            </p:cNvSpPr>
            <p:nvPr userDrawn="1"/>
          </p:nvSpPr>
          <p:spPr bwMode="auto">
            <a:xfrm>
              <a:off x="159" y="1596"/>
              <a:ext cx="387" cy="227"/>
            </a:xfrm>
            <a:prstGeom prst="rect">
              <a:avLst/>
            </a:prstGeom>
            <a:solidFill>
              <a:srgbClr val="4FA9C5"/>
            </a:solidFill>
            <a:ln w="9525">
              <a:solidFill>
                <a:srgbClr val="4FA9C5"/>
              </a:solidFill>
              <a:miter lim="800000"/>
              <a:headEnd/>
              <a:tailEnd/>
            </a:ln>
          </p:spPr>
          <p:txBody>
            <a:bodyPr wrap="none" anchor="ctr"/>
            <a:lstStyle/>
            <a:p>
              <a:pPr algn="ctr">
                <a:lnSpc>
                  <a:spcPct val="85000"/>
                </a:lnSpc>
                <a:defRPr/>
              </a:pPr>
              <a:r>
                <a:rPr lang="en-US" altLang="zh-TW" b="1" dirty="0">
                  <a:solidFill>
                    <a:schemeClr val="bg1"/>
                  </a:solidFill>
                  <a:latin typeface="Times New Roman" pitchFamily="18" charset="0"/>
                  <a:ea typeface="標楷體" pitchFamily="65" charset="-120"/>
                  <a:cs typeface="Times New Roman" pitchFamily="18" charset="0"/>
                </a:rPr>
                <a:t>4-1</a:t>
              </a:r>
            </a:p>
          </p:txBody>
        </p:sp>
      </p:grpSp>
      <p:grpSp>
        <p:nvGrpSpPr>
          <p:cNvPr id="19" name="Group 40"/>
          <p:cNvGrpSpPr>
            <a:grpSpLocks/>
          </p:cNvGrpSpPr>
          <p:nvPr userDrawn="1"/>
        </p:nvGrpSpPr>
        <p:grpSpPr bwMode="auto">
          <a:xfrm>
            <a:off x="4644008" y="2486025"/>
            <a:ext cx="3887788" cy="360363"/>
            <a:chOff x="159" y="2275"/>
            <a:chExt cx="2449" cy="227"/>
          </a:xfrm>
        </p:grpSpPr>
        <p:sp>
          <p:nvSpPr>
            <p:cNvPr id="20" name="Rectangle 17">
              <a:hlinkClick r:id="" action="ppaction://noaction"/>
            </p:cNvPr>
            <p:cNvSpPr>
              <a:spLocks noChangeArrowheads="1"/>
            </p:cNvSpPr>
            <p:nvPr userDrawn="1"/>
          </p:nvSpPr>
          <p:spPr bwMode="auto">
            <a:xfrm>
              <a:off x="159" y="2275"/>
              <a:ext cx="2449" cy="227"/>
            </a:xfrm>
            <a:prstGeom prst="rect">
              <a:avLst/>
            </a:prstGeom>
            <a:solidFill>
              <a:schemeClr val="tx1"/>
            </a:solidFill>
            <a:ln w="9525">
              <a:solidFill>
                <a:schemeClr val="hlink"/>
              </a:solidFill>
              <a:miter lim="800000"/>
              <a:headEnd/>
              <a:tailEnd/>
            </a:ln>
          </p:spPr>
          <p:txBody>
            <a:bodyPr wrap="none" anchor="ctr"/>
            <a:lstStyle/>
            <a:p>
              <a:pPr marL="622300">
                <a:lnSpc>
                  <a:spcPct val="85000"/>
                </a:lnSpc>
                <a:spcBef>
                  <a:spcPct val="50000"/>
                </a:spcBef>
                <a:defRPr/>
              </a:pPr>
              <a:r>
                <a:rPr lang="zh-TW" altLang="zh-TW" sz="1800" b="1" kern="1200" dirty="0">
                  <a:solidFill>
                    <a:schemeClr val="bg1"/>
                  </a:solidFill>
                  <a:latin typeface="Times New Roman" pitchFamily="18" charset="0"/>
                  <a:ea typeface="標楷體" pitchFamily="65" charset="-120"/>
                  <a:cs typeface="Times New Roman" pitchFamily="18" charset="0"/>
                </a:rPr>
                <a:t>自編碼網路</a:t>
              </a:r>
              <a:r>
                <a:rPr lang="en-US" altLang="zh-TW" sz="1800" b="1" kern="1200" dirty="0">
                  <a:solidFill>
                    <a:schemeClr val="bg1"/>
                  </a:solidFill>
                  <a:latin typeface="Times New Roman" pitchFamily="18" charset="0"/>
                  <a:ea typeface="標楷體" pitchFamily="65" charset="-120"/>
                  <a:cs typeface="Times New Roman" pitchFamily="18" charset="0"/>
                </a:rPr>
                <a:t> </a:t>
              </a:r>
              <a:endParaRPr lang="zh-TW" altLang="en-US" sz="1800" b="1" kern="1200" dirty="0">
                <a:solidFill>
                  <a:schemeClr val="bg1"/>
                </a:solidFill>
                <a:latin typeface="Times New Roman" pitchFamily="18" charset="0"/>
                <a:ea typeface="標楷體" pitchFamily="65" charset="-120"/>
                <a:cs typeface="Times New Roman" pitchFamily="18" charset="0"/>
              </a:endParaRPr>
            </a:p>
          </p:txBody>
        </p:sp>
        <p:sp>
          <p:nvSpPr>
            <p:cNvPr id="22" name="Rectangle 18">
              <a:hlinkClick r:id="" action="ppaction://noaction"/>
            </p:cNvPr>
            <p:cNvSpPr>
              <a:spLocks noChangeArrowheads="1"/>
            </p:cNvSpPr>
            <p:nvPr userDrawn="1"/>
          </p:nvSpPr>
          <p:spPr bwMode="auto">
            <a:xfrm>
              <a:off x="159" y="2275"/>
              <a:ext cx="387" cy="227"/>
            </a:xfrm>
            <a:prstGeom prst="rect">
              <a:avLst/>
            </a:prstGeom>
            <a:solidFill>
              <a:srgbClr val="4FA9C5"/>
            </a:solidFill>
            <a:ln w="9525">
              <a:solidFill>
                <a:srgbClr val="4FA9C5"/>
              </a:solidFill>
              <a:miter lim="800000"/>
              <a:headEnd/>
              <a:tailEnd/>
            </a:ln>
          </p:spPr>
          <p:txBody>
            <a:bodyPr wrap="none" anchor="ctr"/>
            <a:lstStyle/>
            <a:p>
              <a:pPr algn="ctr">
                <a:lnSpc>
                  <a:spcPct val="85000"/>
                </a:lnSpc>
                <a:defRPr/>
              </a:pPr>
              <a:r>
                <a:rPr lang="en-US" altLang="zh-TW" b="1" dirty="0">
                  <a:solidFill>
                    <a:schemeClr val="bg1"/>
                  </a:solidFill>
                  <a:latin typeface="Times New Roman" pitchFamily="18" charset="0"/>
                  <a:ea typeface="標楷體" pitchFamily="65" charset="-120"/>
                  <a:cs typeface="Times New Roman" pitchFamily="18" charset="0"/>
                </a:rPr>
                <a:t>4-5</a:t>
              </a:r>
            </a:p>
          </p:txBody>
        </p:sp>
      </p:grpSp>
      <p:grpSp>
        <p:nvGrpSpPr>
          <p:cNvPr id="23" name="Group 40"/>
          <p:cNvGrpSpPr>
            <a:grpSpLocks/>
          </p:cNvGrpSpPr>
          <p:nvPr userDrawn="1"/>
        </p:nvGrpSpPr>
        <p:grpSpPr bwMode="auto">
          <a:xfrm>
            <a:off x="4644008" y="3019426"/>
            <a:ext cx="3887788" cy="360363"/>
            <a:chOff x="159" y="2275"/>
            <a:chExt cx="2449" cy="227"/>
          </a:xfrm>
        </p:grpSpPr>
        <p:sp>
          <p:nvSpPr>
            <p:cNvPr id="24" name="Rectangle 17">
              <a:hlinkClick r:id="" action="ppaction://noaction"/>
            </p:cNvPr>
            <p:cNvSpPr>
              <a:spLocks noChangeArrowheads="1"/>
            </p:cNvSpPr>
            <p:nvPr userDrawn="1"/>
          </p:nvSpPr>
          <p:spPr bwMode="auto">
            <a:xfrm>
              <a:off x="159" y="2275"/>
              <a:ext cx="2449" cy="227"/>
            </a:xfrm>
            <a:prstGeom prst="rect">
              <a:avLst/>
            </a:prstGeom>
            <a:solidFill>
              <a:schemeClr val="tx1"/>
            </a:solidFill>
            <a:ln w="9525">
              <a:solidFill>
                <a:schemeClr val="hlink"/>
              </a:solidFill>
              <a:miter lim="800000"/>
              <a:headEnd/>
              <a:tailEnd/>
            </a:ln>
          </p:spPr>
          <p:txBody>
            <a:bodyPr wrap="none" anchor="ctr"/>
            <a:lstStyle/>
            <a:p>
              <a:pPr marL="622300">
                <a:lnSpc>
                  <a:spcPct val="85000"/>
                </a:lnSpc>
                <a:spcBef>
                  <a:spcPct val="50000"/>
                </a:spcBef>
                <a:defRPr/>
              </a:pPr>
              <a:r>
                <a:rPr lang="zh-TW" altLang="zh-TW" sz="1800" b="1" kern="1200" dirty="0">
                  <a:solidFill>
                    <a:schemeClr val="bg1"/>
                  </a:solidFill>
                  <a:latin typeface="Times New Roman" pitchFamily="18" charset="0"/>
                  <a:ea typeface="標楷體" pitchFamily="65" charset="-120"/>
                  <a:cs typeface="Times New Roman" pitchFamily="18" charset="0"/>
                </a:rPr>
                <a:t>生成對抗網路</a:t>
              </a:r>
              <a:endParaRPr lang="zh-TW" altLang="en-US" sz="1800" b="1" kern="1200" dirty="0">
                <a:solidFill>
                  <a:schemeClr val="bg1"/>
                </a:solidFill>
                <a:latin typeface="Times New Roman" pitchFamily="18" charset="0"/>
                <a:ea typeface="標楷體" pitchFamily="65" charset="-120"/>
                <a:cs typeface="Times New Roman" pitchFamily="18" charset="0"/>
              </a:endParaRPr>
            </a:p>
          </p:txBody>
        </p:sp>
        <p:sp>
          <p:nvSpPr>
            <p:cNvPr id="25" name="Rectangle 18">
              <a:hlinkClick r:id="" action="ppaction://noaction"/>
            </p:cNvPr>
            <p:cNvSpPr>
              <a:spLocks noChangeArrowheads="1"/>
            </p:cNvSpPr>
            <p:nvPr userDrawn="1"/>
          </p:nvSpPr>
          <p:spPr bwMode="auto">
            <a:xfrm>
              <a:off x="159" y="2275"/>
              <a:ext cx="387" cy="227"/>
            </a:xfrm>
            <a:prstGeom prst="rect">
              <a:avLst/>
            </a:prstGeom>
            <a:solidFill>
              <a:srgbClr val="4FA9C5"/>
            </a:solidFill>
            <a:ln w="9525">
              <a:solidFill>
                <a:srgbClr val="4FA9C5"/>
              </a:solidFill>
              <a:miter lim="800000"/>
              <a:headEnd/>
              <a:tailEnd/>
            </a:ln>
          </p:spPr>
          <p:txBody>
            <a:bodyPr wrap="none" anchor="ctr"/>
            <a:lstStyle/>
            <a:p>
              <a:pPr algn="ctr">
                <a:lnSpc>
                  <a:spcPct val="85000"/>
                </a:lnSpc>
                <a:defRPr/>
              </a:pPr>
              <a:r>
                <a:rPr lang="en-US" altLang="zh-TW" b="1" dirty="0">
                  <a:solidFill>
                    <a:schemeClr val="bg1"/>
                  </a:solidFill>
                  <a:latin typeface="Times New Roman" pitchFamily="18" charset="0"/>
                  <a:ea typeface="標楷體" pitchFamily="65" charset="-120"/>
                  <a:cs typeface="Times New Roman" pitchFamily="18" charset="0"/>
                </a:rPr>
                <a:t>4-6</a:t>
              </a:r>
            </a:p>
          </p:txBody>
        </p:sp>
      </p:grpSp>
    </p:spTree>
    <p:extLst>
      <p:ext uri="{BB962C8B-B14F-4D97-AF65-F5344CB8AC3E}">
        <p14:creationId xmlns:p14="http://schemas.microsoft.com/office/powerpoint/2010/main" val="2996465363"/>
      </p:ext>
    </p:extLst>
  </p:cSld>
  <p:clrMapOvr>
    <a:masterClrMapping/>
  </p:clrMapOvr>
  <p:transition advClick="0">
    <p:split dir="in"/>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idx="1"/>
          </p:nvPr>
        </p:nvSpPr>
        <p:spPr/>
        <p:txBody>
          <a:bodyPr/>
          <a:lstStyle>
            <a:lvl1pPr>
              <a:spcBef>
                <a:spcPts val="80"/>
              </a:spcBef>
              <a:defRPr/>
            </a:lvl1p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Tree>
    <p:extLst>
      <p:ext uri="{BB962C8B-B14F-4D97-AF65-F5344CB8AC3E}">
        <p14:creationId xmlns:p14="http://schemas.microsoft.com/office/powerpoint/2010/main" val="2074218354"/>
      </p:ext>
    </p:extLst>
  </p:cSld>
  <p:clrMapOvr>
    <a:masterClrMapping/>
  </p:clrMapOvr>
  <p:transition advClick="0">
    <p:wip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4406900"/>
            <a:ext cx="7772400" cy="1362075"/>
          </a:xfrm>
        </p:spPr>
        <p:txBody>
          <a:bodyPr anchor="t"/>
          <a:lstStyle>
            <a:lvl1pPr algn="l">
              <a:defRPr sz="4000" b="1" cap="all"/>
            </a:lvl1pPr>
          </a:lstStyle>
          <a:p>
            <a:r>
              <a:rPr lang="zh-TW" altLang="en-US"/>
              <a:t>按一下以編輯母片標題樣式</a:t>
            </a:r>
          </a:p>
        </p:txBody>
      </p:sp>
      <p:sp>
        <p:nvSpPr>
          <p:cNvPr id="3" name="文字版面配置區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TW" altLang="en-US"/>
              <a:t>按一下以編輯母片文字樣式</a:t>
            </a:r>
          </a:p>
        </p:txBody>
      </p:sp>
    </p:spTree>
    <p:extLst>
      <p:ext uri="{BB962C8B-B14F-4D97-AF65-F5344CB8AC3E}">
        <p14:creationId xmlns:p14="http://schemas.microsoft.com/office/powerpoint/2010/main" val="2713338943"/>
      </p:ext>
    </p:extLst>
  </p:cSld>
  <p:clrMapOvr>
    <a:masterClrMapping/>
  </p:clrMapOvr>
  <p:transition advClick="0">
    <p:wip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sz="half" idx="1"/>
          </p:nvPr>
        </p:nvSpPr>
        <p:spPr>
          <a:xfrm>
            <a:off x="179388" y="1341438"/>
            <a:ext cx="4056062" cy="50403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4387850" y="1341438"/>
            <a:ext cx="4056063" cy="50403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3613872201"/>
      </p:ext>
    </p:extLst>
  </p:cSld>
  <p:clrMapOvr>
    <a:masterClrMapping/>
  </p:clrMapOvr>
  <p:transition advClick="0">
    <p:wip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1143000"/>
          </a:xfrm>
        </p:spPr>
        <p:txBody>
          <a:bodyPr/>
          <a:lstStyle>
            <a:lvl1pPr>
              <a:defRPr/>
            </a:lvl1pPr>
          </a:lstStyle>
          <a:p>
            <a:r>
              <a:rPr lang="zh-TW" altLang="en-US"/>
              <a:t>按一下以編輯母片標題樣式</a:t>
            </a:r>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326595696"/>
      </p:ext>
    </p:extLst>
  </p:cSld>
  <p:clrMapOvr>
    <a:masterClrMapping/>
  </p:clrMapOvr>
  <p:transition advClick="0">
    <p:wip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Tree>
    <p:extLst>
      <p:ext uri="{BB962C8B-B14F-4D97-AF65-F5344CB8AC3E}">
        <p14:creationId xmlns:p14="http://schemas.microsoft.com/office/powerpoint/2010/main" val="2620801881"/>
      </p:ext>
    </p:extLst>
  </p:cSld>
  <p:clrMapOvr>
    <a:masterClrMapping/>
  </p:clrMapOvr>
  <p:transition advClick="0">
    <p:wip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sz="half" idx="1"/>
          </p:nvPr>
        </p:nvSpPr>
        <p:spPr>
          <a:xfrm>
            <a:off x="179388" y="1341438"/>
            <a:ext cx="4056062" cy="50403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4387850" y="1341438"/>
            <a:ext cx="4056063" cy="50403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78955757"/>
      </p:ext>
    </p:extLst>
  </p:cSld>
  <p:clrMapOvr>
    <a:masterClrMapping/>
  </p:clrMapOvr>
  <p:transition advClick="0">
    <p:wip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540325702"/>
      </p:ext>
    </p:extLst>
  </p:cSld>
  <p:clrMapOvr>
    <a:masterClrMapping/>
  </p:clrMapOvr>
  <p:transition advClick="0">
    <p:wip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0" y="273050"/>
            <a:ext cx="3008313" cy="1162050"/>
          </a:xfrm>
        </p:spPr>
        <p:txBody>
          <a:bodyPr anchor="b"/>
          <a:lstStyle>
            <a:lvl1pPr algn="l">
              <a:defRPr sz="2000" b="1"/>
            </a:lvl1pPr>
          </a:lstStyle>
          <a:p>
            <a:r>
              <a:rPr lang="zh-TW" altLang="en-US"/>
              <a:t>按一下以編輯母片標題樣式</a:t>
            </a:r>
          </a:p>
        </p:txBody>
      </p:sp>
      <p:sp>
        <p:nvSpPr>
          <p:cNvPr id="3" name="內容版面配置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Tree>
    <p:extLst>
      <p:ext uri="{BB962C8B-B14F-4D97-AF65-F5344CB8AC3E}">
        <p14:creationId xmlns:p14="http://schemas.microsoft.com/office/powerpoint/2010/main" val="3989903853"/>
      </p:ext>
    </p:extLst>
  </p:cSld>
  <p:clrMapOvr>
    <a:masterClrMapping/>
  </p:clrMapOvr>
  <p:transition advClick="0">
    <p:wip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8"/>
          </a:xfrm>
        </p:spPr>
        <p:txBody>
          <a:bodyPr anchor="b"/>
          <a:lstStyle>
            <a:lvl1pPr algn="l">
              <a:defRPr sz="2000" b="1"/>
            </a:lvl1pPr>
          </a:lstStyle>
          <a:p>
            <a:r>
              <a:rPr lang="zh-TW" altLang="en-US"/>
              <a:t>按一下以編輯母片標題樣式</a:t>
            </a:r>
          </a:p>
        </p:txBody>
      </p:sp>
      <p:sp>
        <p:nvSpPr>
          <p:cNvPr id="3" name="圖片版面配置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TW" altLang="en-US" noProof="0"/>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Tree>
    <p:extLst>
      <p:ext uri="{BB962C8B-B14F-4D97-AF65-F5344CB8AC3E}">
        <p14:creationId xmlns:p14="http://schemas.microsoft.com/office/powerpoint/2010/main" val="3360502966"/>
      </p:ext>
    </p:extLst>
  </p:cSld>
  <p:clrMapOvr>
    <a:masterClrMapping/>
  </p:clrMapOvr>
  <p:transition advClick="0">
    <p:wip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直排文字版面配置區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184244081"/>
      </p:ext>
    </p:extLst>
  </p:cSld>
  <p:clrMapOvr>
    <a:masterClrMapping/>
  </p:clrMapOvr>
  <p:transition advClick="0">
    <p:wip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378575" y="549275"/>
            <a:ext cx="2065338" cy="5832475"/>
          </a:xfrm>
        </p:spPr>
        <p:txBody>
          <a:bodyPr vert="eaVert"/>
          <a:lstStyle/>
          <a:p>
            <a:r>
              <a:rPr lang="zh-TW" altLang="en-US"/>
              <a:t>按一下以編輯母片標題樣式</a:t>
            </a:r>
          </a:p>
        </p:txBody>
      </p:sp>
      <p:sp>
        <p:nvSpPr>
          <p:cNvPr id="3" name="直排文字版面配置區 2"/>
          <p:cNvSpPr>
            <a:spLocks noGrp="1"/>
          </p:cNvSpPr>
          <p:nvPr>
            <p:ph type="body" orient="vert" idx="1"/>
          </p:nvPr>
        </p:nvSpPr>
        <p:spPr>
          <a:xfrm>
            <a:off x="179388" y="549275"/>
            <a:ext cx="6046787" cy="5832475"/>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3018534741"/>
      </p:ext>
    </p:extLst>
  </p:cSld>
  <p:clrMapOvr>
    <a:masterClrMapping/>
  </p:clrMapOvr>
  <p:transition advClick="0">
    <p:wip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type="title" preserve="1">
  <p:cSld name="標題投影片">
    <p:bg>
      <p:bgPr>
        <a:blipFill dpi="0" rotWithShape="0">
          <a:blip r:embed="rId2"/>
          <a:srcRect/>
          <a:stretch>
            <a:fillRect/>
          </a:stretch>
        </a:blipFill>
        <a:effectLst/>
      </p:bgPr>
    </p:bg>
    <p:spTree>
      <p:nvGrpSpPr>
        <p:cNvPr id="1" name=""/>
        <p:cNvGrpSpPr/>
        <p:nvPr/>
      </p:nvGrpSpPr>
      <p:grpSpPr>
        <a:xfrm>
          <a:off x="0" y="0"/>
          <a:ext cx="0" cy="0"/>
          <a:chOff x="0" y="0"/>
          <a:chExt cx="0" cy="0"/>
        </a:xfrm>
      </p:grpSpPr>
      <p:grpSp>
        <p:nvGrpSpPr>
          <p:cNvPr id="2" name="Group 38"/>
          <p:cNvGrpSpPr>
            <a:grpSpLocks/>
          </p:cNvGrpSpPr>
          <p:nvPr userDrawn="1"/>
        </p:nvGrpSpPr>
        <p:grpSpPr bwMode="auto">
          <a:xfrm>
            <a:off x="292100" y="3003550"/>
            <a:ext cx="3887788" cy="360363"/>
            <a:chOff x="159" y="1596"/>
            <a:chExt cx="2449" cy="227"/>
          </a:xfrm>
        </p:grpSpPr>
        <p:sp>
          <p:nvSpPr>
            <p:cNvPr id="3" name="Rectangle 3">
              <a:hlinkClick r:id="rId3" action="ppaction://hlinksldjump"/>
            </p:cNvPr>
            <p:cNvSpPr>
              <a:spLocks noChangeArrowheads="1"/>
            </p:cNvSpPr>
            <p:nvPr userDrawn="1"/>
          </p:nvSpPr>
          <p:spPr bwMode="auto">
            <a:xfrm>
              <a:off x="159" y="1596"/>
              <a:ext cx="2449" cy="227"/>
            </a:xfrm>
            <a:prstGeom prst="rect">
              <a:avLst/>
            </a:prstGeom>
            <a:solidFill>
              <a:schemeClr val="tx1"/>
            </a:solidFill>
            <a:ln w="9525">
              <a:solidFill>
                <a:schemeClr val="hlink"/>
              </a:solidFill>
              <a:miter lim="800000"/>
              <a:headEnd/>
              <a:tailEnd/>
            </a:ln>
          </p:spPr>
          <p:txBody>
            <a:bodyPr wrap="none" anchor="ctr"/>
            <a:lstStyle/>
            <a:p>
              <a:pPr marL="622300">
                <a:lnSpc>
                  <a:spcPct val="85000"/>
                </a:lnSpc>
                <a:spcBef>
                  <a:spcPct val="50000"/>
                </a:spcBef>
                <a:defRPr/>
              </a:pPr>
              <a:r>
                <a:rPr lang="zh-TW" altLang="en-US" sz="1800" b="1" kern="1200" dirty="0">
                  <a:solidFill>
                    <a:schemeClr val="bg1"/>
                  </a:solidFill>
                  <a:latin typeface="Times New Roman" pitchFamily="18" charset="0"/>
                  <a:ea typeface="標楷體" pitchFamily="65" charset="-120"/>
                  <a:cs typeface="Times New Roman" pitchFamily="18" charset="0"/>
                </a:rPr>
                <a:t>卷積神經網路</a:t>
              </a:r>
            </a:p>
          </p:txBody>
        </p:sp>
        <p:sp>
          <p:nvSpPr>
            <p:cNvPr id="4" name="Rectangle 4">
              <a:hlinkClick r:id="" action="ppaction://noaction"/>
            </p:cNvPr>
            <p:cNvSpPr>
              <a:spLocks noChangeArrowheads="1"/>
            </p:cNvSpPr>
            <p:nvPr userDrawn="1"/>
          </p:nvSpPr>
          <p:spPr bwMode="auto">
            <a:xfrm>
              <a:off x="159" y="1596"/>
              <a:ext cx="387" cy="227"/>
            </a:xfrm>
            <a:prstGeom prst="rect">
              <a:avLst/>
            </a:prstGeom>
            <a:solidFill>
              <a:srgbClr val="4FA9C5"/>
            </a:solidFill>
            <a:ln w="9525">
              <a:solidFill>
                <a:srgbClr val="4FA9C5"/>
              </a:solidFill>
              <a:miter lim="800000"/>
              <a:headEnd/>
              <a:tailEnd/>
            </a:ln>
          </p:spPr>
          <p:txBody>
            <a:bodyPr wrap="none" anchor="ctr"/>
            <a:lstStyle/>
            <a:p>
              <a:pPr algn="ctr">
                <a:lnSpc>
                  <a:spcPct val="85000"/>
                </a:lnSpc>
                <a:defRPr/>
              </a:pPr>
              <a:r>
                <a:rPr lang="en-US" altLang="zh-TW" b="1" dirty="0">
                  <a:solidFill>
                    <a:schemeClr val="bg1"/>
                  </a:solidFill>
                  <a:latin typeface="Times New Roman" pitchFamily="18" charset="0"/>
                  <a:ea typeface="標楷體" pitchFamily="65" charset="-120"/>
                  <a:cs typeface="Times New Roman" pitchFamily="18" charset="0"/>
                </a:rPr>
                <a:t>4-2</a:t>
              </a:r>
            </a:p>
          </p:txBody>
        </p:sp>
      </p:grpSp>
      <p:sp>
        <p:nvSpPr>
          <p:cNvPr id="5" name="Text Box 6"/>
          <p:cNvSpPr txBox="1">
            <a:spLocks noChangeArrowheads="1"/>
          </p:cNvSpPr>
          <p:nvPr/>
        </p:nvSpPr>
        <p:spPr bwMode="auto">
          <a:xfrm>
            <a:off x="4221163" y="6486525"/>
            <a:ext cx="666750" cy="274638"/>
          </a:xfrm>
          <a:prstGeom prst="rect">
            <a:avLst/>
          </a:prstGeom>
          <a:noFill/>
          <a:ln>
            <a:noFill/>
          </a:ln>
        </p:spPr>
        <p:txBody>
          <a:bodyPr wrap="none">
            <a:spAutoFit/>
          </a:bodyP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algn="ctr" eaLnBrk="1" hangingPunct="1">
              <a:defRPr/>
            </a:pPr>
            <a:r>
              <a:rPr lang="zh-TW" altLang="en-US" sz="1200" b="1">
                <a:solidFill>
                  <a:schemeClr val="bg1"/>
                </a:solidFill>
              </a:rPr>
              <a:t>第</a:t>
            </a:r>
            <a:fld id="{4ADDDE53-46B3-45C2-9249-13B32EDE6FBB}" type="slidenum">
              <a:rPr lang="zh-TW" altLang="en-US" sz="1200" b="1" smtClean="0">
                <a:solidFill>
                  <a:schemeClr val="bg1"/>
                </a:solidFill>
              </a:rPr>
              <a:pPr algn="ctr" eaLnBrk="1" hangingPunct="1">
                <a:defRPr/>
              </a:pPr>
              <a:t>‹#›</a:t>
            </a:fld>
            <a:r>
              <a:rPr lang="zh-TW" altLang="en-US" sz="1200" b="1">
                <a:solidFill>
                  <a:schemeClr val="bg1"/>
                </a:solidFill>
              </a:rPr>
              <a:t>頁</a:t>
            </a:r>
            <a:endParaRPr lang="zh-TW" altLang="en-US" b="1">
              <a:solidFill>
                <a:schemeClr val="bg1"/>
              </a:solidFill>
              <a:latin typeface="Arial" charset="0"/>
              <a:ea typeface="新細明體" charset="-120"/>
            </a:endParaRPr>
          </a:p>
        </p:txBody>
      </p:sp>
      <p:grpSp>
        <p:nvGrpSpPr>
          <p:cNvPr id="6" name="Group 12"/>
          <p:cNvGrpSpPr>
            <a:grpSpLocks/>
          </p:cNvGrpSpPr>
          <p:nvPr userDrawn="1"/>
        </p:nvGrpSpPr>
        <p:grpSpPr bwMode="auto">
          <a:xfrm>
            <a:off x="0" y="1484314"/>
            <a:ext cx="4132263" cy="479425"/>
            <a:chOff x="0" y="935"/>
            <a:chExt cx="2603" cy="302"/>
          </a:xfrm>
        </p:grpSpPr>
        <p:pic>
          <p:nvPicPr>
            <p:cNvPr id="7" name="Picture 13" descr="MENU-Icon-01"/>
            <p:cNvPicPr>
              <a:picLocks noChangeAspect="1" noChangeArrowheads="1"/>
            </p:cNvPicPr>
            <p:nvPr userDrawn="1"/>
          </p:nvPicPr>
          <p:blipFill>
            <a:blip r:embed="rId4"/>
            <a:srcRect/>
            <a:stretch>
              <a:fillRect/>
            </a:stretch>
          </p:blipFill>
          <p:spPr bwMode="auto">
            <a:xfrm>
              <a:off x="0" y="935"/>
              <a:ext cx="2603" cy="302"/>
            </a:xfrm>
            <a:prstGeom prst="rect">
              <a:avLst/>
            </a:prstGeom>
            <a:noFill/>
            <a:ln w="9525">
              <a:noFill/>
              <a:miter lim="800000"/>
              <a:headEnd/>
              <a:tailEnd/>
            </a:ln>
          </p:spPr>
        </p:pic>
        <p:sp>
          <p:nvSpPr>
            <p:cNvPr id="8" name="Text Box 14"/>
            <p:cNvSpPr txBox="1">
              <a:spLocks noChangeArrowheads="1"/>
            </p:cNvSpPr>
            <p:nvPr userDrawn="1"/>
          </p:nvSpPr>
          <p:spPr bwMode="auto">
            <a:xfrm>
              <a:off x="45" y="980"/>
              <a:ext cx="2472" cy="213"/>
            </a:xfrm>
            <a:prstGeom prst="rect">
              <a:avLst/>
            </a:prstGeom>
            <a:noFill/>
            <a:ln w="9525">
              <a:noFill/>
              <a:miter lim="800000"/>
              <a:headEnd/>
              <a:tailEnd/>
            </a:ln>
            <a:effectLst/>
          </p:spPr>
          <p:txBody>
            <a:bodyPr>
              <a:spAutoFit/>
            </a:bodyP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eaLnBrk="1" hangingPunct="1">
                <a:spcBef>
                  <a:spcPct val="50000"/>
                </a:spcBef>
                <a:defRPr/>
              </a:pPr>
              <a:r>
                <a:rPr lang="en-US" altLang="zh-TW" sz="1600" b="1" dirty="0">
                  <a:solidFill>
                    <a:schemeClr val="bg1"/>
                  </a:solidFill>
                  <a:latin typeface="微軟正黑體" pitchFamily="34" charset="-120"/>
                  <a:ea typeface="微軟正黑體" pitchFamily="34" charset="-120"/>
                </a:rPr>
                <a:t>CH04</a:t>
              </a:r>
              <a:r>
                <a:rPr lang="zh-TW" altLang="en-US" sz="1600" b="1" dirty="0">
                  <a:solidFill>
                    <a:schemeClr val="bg1"/>
                  </a:solidFill>
                  <a:latin typeface="微軟正黑體" pitchFamily="34" charset="-120"/>
                  <a:ea typeface="微軟正黑體" pitchFamily="34" charset="-120"/>
                </a:rPr>
                <a:t>　</a:t>
              </a:r>
              <a:r>
                <a:rPr kumimoji="1" lang="zh-TW" altLang="en-US" sz="1600" b="1" kern="1200" dirty="0">
                  <a:solidFill>
                    <a:schemeClr val="bg1"/>
                  </a:solidFill>
                  <a:latin typeface="微軟正黑體" pitchFamily="34" charset="-120"/>
                  <a:ea typeface="微軟正黑體" pitchFamily="34" charset="-120"/>
                  <a:cs typeface="+mn-cs"/>
                </a:rPr>
                <a:t>深度學習篇</a:t>
              </a:r>
              <a:endParaRPr kumimoji="1" lang="en-US" altLang="zh-TW" sz="1600" b="1" kern="1200" dirty="0">
                <a:solidFill>
                  <a:schemeClr val="bg1"/>
                </a:solidFill>
                <a:latin typeface="微軟正黑體" pitchFamily="34" charset="-120"/>
                <a:ea typeface="微軟正黑體" pitchFamily="34" charset="-120"/>
                <a:cs typeface="+mn-cs"/>
              </a:endParaRPr>
            </a:p>
          </p:txBody>
        </p:sp>
      </p:grpSp>
      <p:grpSp>
        <p:nvGrpSpPr>
          <p:cNvPr id="9" name="Group 39"/>
          <p:cNvGrpSpPr>
            <a:grpSpLocks/>
          </p:cNvGrpSpPr>
          <p:nvPr userDrawn="1"/>
        </p:nvGrpSpPr>
        <p:grpSpPr bwMode="auto">
          <a:xfrm>
            <a:off x="292100" y="3541713"/>
            <a:ext cx="3887788" cy="360362"/>
            <a:chOff x="159" y="1935"/>
            <a:chExt cx="2449" cy="227"/>
          </a:xfrm>
        </p:grpSpPr>
        <p:sp>
          <p:nvSpPr>
            <p:cNvPr id="10" name="Rectangle 15">
              <a:hlinkClick r:id="rId5" action="ppaction://hlinksldjump"/>
            </p:cNvPr>
            <p:cNvSpPr>
              <a:spLocks noChangeArrowheads="1"/>
            </p:cNvSpPr>
            <p:nvPr userDrawn="1"/>
          </p:nvSpPr>
          <p:spPr bwMode="auto">
            <a:xfrm>
              <a:off x="159" y="1935"/>
              <a:ext cx="2449" cy="227"/>
            </a:xfrm>
            <a:prstGeom prst="rect">
              <a:avLst/>
            </a:prstGeom>
            <a:solidFill>
              <a:schemeClr val="tx1"/>
            </a:solidFill>
            <a:ln w="9525">
              <a:solidFill>
                <a:schemeClr val="hlink"/>
              </a:solidFill>
              <a:miter lim="800000"/>
              <a:headEnd/>
              <a:tailEnd/>
            </a:ln>
          </p:spPr>
          <p:txBody>
            <a:bodyPr wrap="none" anchor="ctr"/>
            <a:lstStyle/>
            <a:p>
              <a:pPr marL="622300" marR="0" indent="0" algn="l" defTabSz="914400" rtl="0" eaLnBrk="1" fontAlgn="auto" latinLnBrk="0" hangingPunct="1">
                <a:lnSpc>
                  <a:spcPct val="85000"/>
                </a:lnSpc>
                <a:spcBef>
                  <a:spcPct val="50000"/>
                </a:spcBef>
                <a:spcAft>
                  <a:spcPts val="0"/>
                </a:spcAft>
                <a:buClrTx/>
                <a:buSzTx/>
                <a:buFontTx/>
                <a:buNone/>
                <a:tabLst/>
                <a:defRPr/>
              </a:pPr>
              <a:r>
                <a:rPr lang="zh-TW" altLang="zh-TW" sz="1800" b="1" kern="1200" dirty="0">
                  <a:solidFill>
                    <a:schemeClr val="bg1"/>
                  </a:solidFill>
                  <a:latin typeface="Times New Roman" pitchFamily="18" charset="0"/>
                  <a:ea typeface="標楷體" pitchFamily="65" charset="-120"/>
                  <a:cs typeface="Times New Roman" pitchFamily="18" charset="0"/>
                </a:rPr>
                <a:t>類神經網路的學習方式</a:t>
              </a:r>
              <a:endParaRPr lang="en-US" altLang="zh-TW" sz="1800" b="1" kern="1200" dirty="0">
                <a:solidFill>
                  <a:schemeClr val="bg1"/>
                </a:solidFill>
                <a:latin typeface="Times New Roman" pitchFamily="18" charset="0"/>
                <a:ea typeface="標楷體" pitchFamily="65" charset="-120"/>
                <a:cs typeface="Times New Roman" pitchFamily="18" charset="0"/>
              </a:endParaRPr>
            </a:p>
          </p:txBody>
        </p:sp>
        <p:sp>
          <p:nvSpPr>
            <p:cNvPr id="11" name="Rectangle 16">
              <a:hlinkClick r:id="rId6" action="ppaction://hlinksldjump"/>
            </p:cNvPr>
            <p:cNvSpPr>
              <a:spLocks noChangeArrowheads="1"/>
            </p:cNvSpPr>
            <p:nvPr userDrawn="1"/>
          </p:nvSpPr>
          <p:spPr bwMode="auto">
            <a:xfrm>
              <a:off x="159" y="1935"/>
              <a:ext cx="387" cy="227"/>
            </a:xfrm>
            <a:prstGeom prst="rect">
              <a:avLst/>
            </a:prstGeom>
            <a:solidFill>
              <a:srgbClr val="4FA9C5"/>
            </a:solidFill>
            <a:ln w="9525">
              <a:solidFill>
                <a:srgbClr val="4FA9C5"/>
              </a:solidFill>
              <a:miter lim="800000"/>
              <a:headEnd/>
              <a:tailEnd/>
            </a:ln>
          </p:spPr>
          <p:txBody>
            <a:bodyPr wrap="none" anchor="ctr"/>
            <a:lstStyle/>
            <a:p>
              <a:pPr algn="ctr">
                <a:lnSpc>
                  <a:spcPct val="85000"/>
                </a:lnSpc>
                <a:defRPr/>
              </a:pPr>
              <a:r>
                <a:rPr lang="en-US" altLang="zh-TW" b="1" dirty="0">
                  <a:solidFill>
                    <a:schemeClr val="bg1"/>
                  </a:solidFill>
                  <a:latin typeface="Times New Roman" pitchFamily="18" charset="0"/>
                  <a:ea typeface="標楷體" pitchFamily="65" charset="-120"/>
                  <a:cs typeface="Times New Roman" pitchFamily="18" charset="0"/>
                </a:rPr>
                <a:t>4-3</a:t>
              </a:r>
            </a:p>
          </p:txBody>
        </p:sp>
      </p:grpSp>
      <p:grpSp>
        <p:nvGrpSpPr>
          <p:cNvPr id="12" name="Group 40"/>
          <p:cNvGrpSpPr>
            <a:grpSpLocks/>
          </p:cNvGrpSpPr>
          <p:nvPr userDrawn="1"/>
        </p:nvGrpSpPr>
        <p:grpSpPr bwMode="auto">
          <a:xfrm>
            <a:off x="284461" y="4113287"/>
            <a:ext cx="3887788" cy="360363"/>
            <a:chOff x="159" y="2275"/>
            <a:chExt cx="2449" cy="227"/>
          </a:xfrm>
        </p:grpSpPr>
        <p:sp>
          <p:nvSpPr>
            <p:cNvPr id="13" name="Rectangle 17">
              <a:hlinkClick r:id="" action="ppaction://noaction"/>
            </p:cNvPr>
            <p:cNvSpPr>
              <a:spLocks noChangeArrowheads="1"/>
            </p:cNvSpPr>
            <p:nvPr userDrawn="1"/>
          </p:nvSpPr>
          <p:spPr bwMode="auto">
            <a:xfrm>
              <a:off x="159" y="2275"/>
              <a:ext cx="2449" cy="227"/>
            </a:xfrm>
            <a:prstGeom prst="rect">
              <a:avLst/>
            </a:prstGeom>
            <a:solidFill>
              <a:schemeClr val="tx1"/>
            </a:solidFill>
            <a:ln w="9525">
              <a:solidFill>
                <a:schemeClr val="hlink"/>
              </a:solidFill>
              <a:miter lim="800000"/>
              <a:headEnd/>
              <a:tailEnd/>
            </a:ln>
          </p:spPr>
          <p:txBody>
            <a:bodyPr wrap="none" anchor="ctr"/>
            <a:lstStyle/>
            <a:p>
              <a:pPr marL="622300">
                <a:lnSpc>
                  <a:spcPct val="85000"/>
                </a:lnSpc>
                <a:spcBef>
                  <a:spcPct val="50000"/>
                </a:spcBef>
                <a:defRPr/>
              </a:pPr>
              <a:r>
                <a:rPr lang="zh-TW" altLang="zh-TW" sz="1800" b="1" kern="1200" dirty="0">
                  <a:solidFill>
                    <a:schemeClr val="bg1"/>
                  </a:solidFill>
                  <a:latin typeface="Times New Roman" pitchFamily="18" charset="0"/>
                  <a:ea typeface="標楷體" pitchFamily="65" charset="-120"/>
                  <a:cs typeface="Times New Roman" pitchFamily="18" charset="0"/>
                </a:rPr>
                <a:t>遞歸神經網路</a:t>
              </a:r>
              <a:r>
                <a:rPr lang="en-US" altLang="zh-TW" sz="1800" b="1" kern="1200" dirty="0">
                  <a:solidFill>
                    <a:schemeClr val="bg1"/>
                  </a:solidFill>
                  <a:latin typeface="Times New Roman" pitchFamily="18" charset="0"/>
                  <a:ea typeface="標楷體" pitchFamily="65" charset="-120"/>
                  <a:cs typeface="Times New Roman" pitchFamily="18" charset="0"/>
                </a:rPr>
                <a:t> </a:t>
              </a:r>
              <a:endParaRPr lang="zh-TW" altLang="en-US" sz="1800" b="1" kern="1200" dirty="0">
                <a:solidFill>
                  <a:schemeClr val="bg1"/>
                </a:solidFill>
                <a:latin typeface="Times New Roman" pitchFamily="18" charset="0"/>
                <a:ea typeface="標楷體" pitchFamily="65" charset="-120"/>
                <a:cs typeface="Times New Roman" pitchFamily="18" charset="0"/>
              </a:endParaRPr>
            </a:p>
          </p:txBody>
        </p:sp>
        <p:sp>
          <p:nvSpPr>
            <p:cNvPr id="14" name="Rectangle 18">
              <a:hlinkClick r:id="" action="ppaction://noaction"/>
            </p:cNvPr>
            <p:cNvSpPr>
              <a:spLocks noChangeArrowheads="1"/>
            </p:cNvSpPr>
            <p:nvPr userDrawn="1"/>
          </p:nvSpPr>
          <p:spPr bwMode="auto">
            <a:xfrm>
              <a:off x="159" y="2275"/>
              <a:ext cx="387" cy="227"/>
            </a:xfrm>
            <a:prstGeom prst="rect">
              <a:avLst/>
            </a:prstGeom>
            <a:solidFill>
              <a:srgbClr val="4FA9C5"/>
            </a:solidFill>
            <a:ln w="9525">
              <a:solidFill>
                <a:srgbClr val="4FA9C5"/>
              </a:solidFill>
              <a:miter lim="800000"/>
              <a:headEnd/>
              <a:tailEnd/>
            </a:ln>
          </p:spPr>
          <p:txBody>
            <a:bodyPr wrap="none" anchor="ctr"/>
            <a:lstStyle/>
            <a:p>
              <a:pPr algn="ctr">
                <a:lnSpc>
                  <a:spcPct val="85000"/>
                </a:lnSpc>
                <a:defRPr/>
              </a:pPr>
              <a:r>
                <a:rPr lang="en-US" altLang="zh-TW" b="1" dirty="0">
                  <a:solidFill>
                    <a:schemeClr val="bg1"/>
                  </a:solidFill>
                  <a:latin typeface="Times New Roman" pitchFamily="18" charset="0"/>
                  <a:ea typeface="標楷體" pitchFamily="65" charset="-120"/>
                  <a:cs typeface="Times New Roman" pitchFamily="18" charset="0"/>
                </a:rPr>
                <a:t>4-4</a:t>
              </a:r>
            </a:p>
          </p:txBody>
        </p:sp>
      </p:grpSp>
      <p:pic>
        <p:nvPicPr>
          <p:cNvPr id="21" name="Picture 37" descr="Icon-02">
            <a:hlinkClick r:id="" action="ppaction://hlinkshowjump?jump=endshow"/>
          </p:cNvPr>
          <p:cNvPicPr>
            <a:picLocks noChangeAspect="1" noChangeArrowheads="1"/>
          </p:cNvPicPr>
          <p:nvPr userDrawn="1"/>
        </p:nvPicPr>
        <p:blipFill>
          <a:blip r:embed="rId7"/>
          <a:srcRect/>
          <a:stretch>
            <a:fillRect/>
          </a:stretch>
        </p:blipFill>
        <p:spPr bwMode="auto">
          <a:xfrm>
            <a:off x="8748713" y="6524625"/>
            <a:ext cx="327025" cy="300038"/>
          </a:xfrm>
          <a:prstGeom prst="rect">
            <a:avLst/>
          </a:prstGeom>
          <a:noFill/>
          <a:ln w="9525">
            <a:noFill/>
            <a:miter lim="800000"/>
            <a:headEnd/>
            <a:tailEnd/>
          </a:ln>
        </p:spPr>
      </p:pic>
      <p:grpSp>
        <p:nvGrpSpPr>
          <p:cNvPr id="37" name="Group 38"/>
          <p:cNvGrpSpPr>
            <a:grpSpLocks/>
          </p:cNvGrpSpPr>
          <p:nvPr userDrawn="1"/>
        </p:nvGrpSpPr>
        <p:grpSpPr bwMode="auto">
          <a:xfrm>
            <a:off x="292100" y="2466975"/>
            <a:ext cx="3887791" cy="360363"/>
            <a:chOff x="159" y="1596"/>
            <a:chExt cx="2449" cy="227"/>
          </a:xfrm>
        </p:grpSpPr>
        <p:sp>
          <p:nvSpPr>
            <p:cNvPr id="38" name="Rectangle 3">
              <a:hlinkClick r:id="rId8" action="ppaction://hlinksldjump"/>
            </p:cNvPr>
            <p:cNvSpPr>
              <a:spLocks noChangeArrowheads="1"/>
            </p:cNvSpPr>
            <p:nvPr userDrawn="1"/>
          </p:nvSpPr>
          <p:spPr bwMode="auto">
            <a:xfrm>
              <a:off x="159" y="1596"/>
              <a:ext cx="2449" cy="227"/>
            </a:xfrm>
            <a:prstGeom prst="rect">
              <a:avLst/>
            </a:prstGeom>
            <a:solidFill>
              <a:schemeClr val="tx1"/>
            </a:solidFill>
            <a:ln w="9525">
              <a:solidFill>
                <a:schemeClr val="hlink"/>
              </a:solidFill>
              <a:miter lim="800000"/>
              <a:headEnd/>
              <a:tailEnd/>
            </a:ln>
          </p:spPr>
          <p:txBody>
            <a:bodyPr wrap="none" anchor="ctr"/>
            <a:lstStyle/>
            <a:p>
              <a:pPr marL="622300">
                <a:lnSpc>
                  <a:spcPct val="85000"/>
                </a:lnSpc>
                <a:spcBef>
                  <a:spcPct val="50000"/>
                </a:spcBef>
                <a:defRPr/>
              </a:pPr>
              <a:r>
                <a:rPr lang="zh-TW" altLang="en-US" sz="1800" b="1" kern="1200" dirty="0">
                  <a:solidFill>
                    <a:schemeClr val="bg1"/>
                  </a:solidFill>
                  <a:latin typeface="Times New Roman" pitchFamily="18" charset="0"/>
                  <a:ea typeface="標楷體" pitchFamily="65" charset="-120"/>
                  <a:cs typeface="Times New Roman" pitchFamily="18" charset="0"/>
                </a:rPr>
                <a:t>深度學習簡介</a:t>
              </a:r>
            </a:p>
          </p:txBody>
        </p:sp>
        <p:sp>
          <p:nvSpPr>
            <p:cNvPr id="39" name="Rectangle 4">
              <a:hlinkClick r:id="" action="ppaction://noaction"/>
            </p:cNvPr>
            <p:cNvSpPr>
              <a:spLocks noChangeArrowheads="1"/>
            </p:cNvSpPr>
            <p:nvPr userDrawn="1"/>
          </p:nvSpPr>
          <p:spPr bwMode="auto">
            <a:xfrm>
              <a:off x="159" y="1596"/>
              <a:ext cx="387" cy="227"/>
            </a:xfrm>
            <a:prstGeom prst="rect">
              <a:avLst/>
            </a:prstGeom>
            <a:solidFill>
              <a:srgbClr val="4FA9C5"/>
            </a:solidFill>
            <a:ln w="9525">
              <a:solidFill>
                <a:srgbClr val="4FA9C5"/>
              </a:solidFill>
              <a:miter lim="800000"/>
              <a:headEnd/>
              <a:tailEnd/>
            </a:ln>
          </p:spPr>
          <p:txBody>
            <a:bodyPr wrap="none" anchor="ctr"/>
            <a:lstStyle/>
            <a:p>
              <a:pPr algn="ctr">
                <a:lnSpc>
                  <a:spcPct val="85000"/>
                </a:lnSpc>
                <a:defRPr/>
              </a:pPr>
              <a:r>
                <a:rPr lang="en-US" altLang="zh-TW" b="1" dirty="0">
                  <a:solidFill>
                    <a:schemeClr val="bg1"/>
                  </a:solidFill>
                  <a:latin typeface="Times New Roman" pitchFamily="18" charset="0"/>
                  <a:ea typeface="標楷體" pitchFamily="65" charset="-120"/>
                  <a:cs typeface="Times New Roman" pitchFamily="18" charset="0"/>
                </a:rPr>
                <a:t>4-1</a:t>
              </a:r>
            </a:p>
          </p:txBody>
        </p:sp>
      </p:grpSp>
      <p:grpSp>
        <p:nvGrpSpPr>
          <p:cNvPr id="19" name="Group 40"/>
          <p:cNvGrpSpPr>
            <a:grpSpLocks/>
          </p:cNvGrpSpPr>
          <p:nvPr userDrawn="1"/>
        </p:nvGrpSpPr>
        <p:grpSpPr bwMode="auto">
          <a:xfrm>
            <a:off x="4644008" y="2486025"/>
            <a:ext cx="3887788" cy="360363"/>
            <a:chOff x="159" y="2275"/>
            <a:chExt cx="2449" cy="227"/>
          </a:xfrm>
        </p:grpSpPr>
        <p:sp>
          <p:nvSpPr>
            <p:cNvPr id="20" name="Rectangle 17">
              <a:hlinkClick r:id="" action="ppaction://noaction"/>
            </p:cNvPr>
            <p:cNvSpPr>
              <a:spLocks noChangeArrowheads="1"/>
            </p:cNvSpPr>
            <p:nvPr userDrawn="1"/>
          </p:nvSpPr>
          <p:spPr bwMode="auto">
            <a:xfrm>
              <a:off x="159" y="2275"/>
              <a:ext cx="2449" cy="227"/>
            </a:xfrm>
            <a:prstGeom prst="rect">
              <a:avLst/>
            </a:prstGeom>
            <a:solidFill>
              <a:schemeClr val="tx1"/>
            </a:solidFill>
            <a:ln w="9525">
              <a:solidFill>
                <a:schemeClr val="hlink"/>
              </a:solidFill>
              <a:miter lim="800000"/>
              <a:headEnd/>
              <a:tailEnd/>
            </a:ln>
          </p:spPr>
          <p:txBody>
            <a:bodyPr wrap="none" anchor="ctr"/>
            <a:lstStyle/>
            <a:p>
              <a:pPr marL="622300">
                <a:lnSpc>
                  <a:spcPct val="85000"/>
                </a:lnSpc>
                <a:spcBef>
                  <a:spcPct val="50000"/>
                </a:spcBef>
                <a:defRPr/>
              </a:pPr>
              <a:r>
                <a:rPr lang="zh-TW" altLang="zh-TW" sz="1800" b="1" kern="1200" dirty="0">
                  <a:solidFill>
                    <a:schemeClr val="bg1"/>
                  </a:solidFill>
                  <a:latin typeface="Times New Roman" pitchFamily="18" charset="0"/>
                  <a:ea typeface="標楷體" pitchFamily="65" charset="-120"/>
                  <a:cs typeface="Times New Roman" pitchFamily="18" charset="0"/>
                </a:rPr>
                <a:t>自編碼網路</a:t>
              </a:r>
              <a:r>
                <a:rPr lang="en-US" altLang="zh-TW" sz="1800" b="1" kern="1200" dirty="0">
                  <a:solidFill>
                    <a:schemeClr val="bg1"/>
                  </a:solidFill>
                  <a:latin typeface="Times New Roman" pitchFamily="18" charset="0"/>
                  <a:ea typeface="標楷體" pitchFamily="65" charset="-120"/>
                  <a:cs typeface="Times New Roman" pitchFamily="18" charset="0"/>
                </a:rPr>
                <a:t> </a:t>
              </a:r>
              <a:endParaRPr lang="zh-TW" altLang="en-US" sz="1800" b="1" kern="1200" dirty="0">
                <a:solidFill>
                  <a:schemeClr val="bg1"/>
                </a:solidFill>
                <a:latin typeface="Times New Roman" pitchFamily="18" charset="0"/>
                <a:ea typeface="標楷體" pitchFamily="65" charset="-120"/>
                <a:cs typeface="Times New Roman" pitchFamily="18" charset="0"/>
              </a:endParaRPr>
            </a:p>
          </p:txBody>
        </p:sp>
        <p:sp>
          <p:nvSpPr>
            <p:cNvPr id="22" name="Rectangle 18">
              <a:hlinkClick r:id="" action="ppaction://noaction"/>
            </p:cNvPr>
            <p:cNvSpPr>
              <a:spLocks noChangeArrowheads="1"/>
            </p:cNvSpPr>
            <p:nvPr userDrawn="1"/>
          </p:nvSpPr>
          <p:spPr bwMode="auto">
            <a:xfrm>
              <a:off x="159" y="2275"/>
              <a:ext cx="387" cy="227"/>
            </a:xfrm>
            <a:prstGeom prst="rect">
              <a:avLst/>
            </a:prstGeom>
            <a:solidFill>
              <a:srgbClr val="4FA9C5"/>
            </a:solidFill>
            <a:ln w="9525">
              <a:solidFill>
                <a:srgbClr val="4FA9C5"/>
              </a:solidFill>
              <a:miter lim="800000"/>
              <a:headEnd/>
              <a:tailEnd/>
            </a:ln>
          </p:spPr>
          <p:txBody>
            <a:bodyPr wrap="none" anchor="ctr"/>
            <a:lstStyle/>
            <a:p>
              <a:pPr algn="ctr">
                <a:lnSpc>
                  <a:spcPct val="85000"/>
                </a:lnSpc>
                <a:defRPr/>
              </a:pPr>
              <a:r>
                <a:rPr lang="en-US" altLang="zh-TW" b="1" dirty="0">
                  <a:solidFill>
                    <a:schemeClr val="bg1"/>
                  </a:solidFill>
                  <a:latin typeface="Times New Roman" pitchFamily="18" charset="0"/>
                  <a:ea typeface="標楷體" pitchFamily="65" charset="-120"/>
                  <a:cs typeface="Times New Roman" pitchFamily="18" charset="0"/>
                </a:rPr>
                <a:t>4-5</a:t>
              </a:r>
            </a:p>
          </p:txBody>
        </p:sp>
      </p:grpSp>
      <p:grpSp>
        <p:nvGrpSpPr>
          <p:cNvPr id="23" name="Group 40"/>
          <p:cNvGrpSpPr>
            <a:grpSpLocks/>
          </p:cNvGrpSpPr>
          <p:nvPr userDrawn="1"/>
        </p:nvGrpSpPr>
        <p:grpSpPr bwMode="auto">
          <a:xfrm>
            <a:off x="4644008" y="3019426"/>
            <a:ext cx="3887788" cy="360363"/>
            <a:chOff x="159" y="2275"/>
            <a:chExt cx="2449" cy="227"/>
          </a:xfrm>
        </p:grpSpPr>
        <p:sp>
          <p:nvSpPr>
            <p:cNvPr id="24" name="Rectangle 17">
              <a:hlinkClick r:id="" action="ppaction://noaction"/>
            </p:cNvPr>
            <p:cNvSpPr>
              <a:spLocks noChangeArrowheads="1"/>
            </p:cNvSpPr>
            <p:nvPr userDrawn="1"/>
          </p:nvSpPr>
          <p:spPr bwMode="auto">
            <a:xfrm>
              <a:off x="159" y="2275"/>
              <a:ext cx="2449" cy="227"/>
            </a:xfrm>
            <a:prstGeom prst="rect">
              <a:avLst/>
            </a:prstGeom>
            <a:solidFill>
              <a:schemeClr val="tx1"/>
            </a:solidFill>
            <a:ln w="9525">
              <a:solidFill>
                <a:schemeClr val="hlink"/>
              </a:solidFill>
              <a:miter lim="800000"/>
              <a:headEnd/>
              <a:tailEnd/>
            </a:ln>
          </p:spPr>
          <p:txBody>
            <a:bodyPr wrap="none" anchor="ctr"/>
            <a:lstStyle/>
            <a:p>
              <a:pPr marL="622300">
                <a:lnSpc>
                  <a:spcPct val="85000"/>
                </a:lnSpc>
                <a:spcBef>
                  <a:spcPct val="50000"/>
                </a:spcBef>
                <a:defRPr/>
              </a:pPr>
              <a:r>
                <a:rPr lang="zh-TW" altLang="zh-TW" sz="1800" b="1" kern="1200" dirty="0">
                  <a:solidFill>
                    <a:schemeClr val="bg1"/>
                  </a:solidFill>
                  <a:latin typeface="Times New Roman" pitchFamily="18" charset="0"/>
                  <a:ea typeface="標楷體" pitchFamily="65" charset="-120"/>
                  <a:cs typeface="Times New Roman" pitchFamily="18" charset="0"/>
                </a:rPr>
                <a:t>生成對抗網路</a:t>
              </a:r>
              <a:endParaRPr lang="zh-TW" altLang="en-US" sz="1800" b="1" kern="1200" dirty="0">
                <a:solidFill>
                  <a:schemeClr val="bg1"/>
                </a:solidFill>
                <a:latin typeface="Times New Roman" pitchFamily="18" charset="0"/>
                <a:ea typeface="標楷體" pitchFamily="65" charset="-120"/>
                <a:cs typeface="Times New Roman" pitchFamily="18" charset="0"/>
              </a:endParaRPr>
            </a:p>
          </p:txBody>
        </p:sp>
        <p:sp>
          <p:nvSpPr>
            <p:cNvPr id="25" name="Rectangle 18">
              <a:hlinkClick r:id="" action="ppaction://noaction"/>
            </p:cNvPr>
            <p:cNvSpPr>
              <a:spLocks noChangeArrowheads="1"/>
            </p:cNvSpPr>
            <p:nvPr userDrawn="1"/>
          </p:nvSpPr>
          <p:spPr bwMode="auto">
            <a:xfrm>
              <a:off x="159" y="2275"/>
              <a:ext cx="387" cy="227"/>
            </a:xfrm>
            <a:prstGeom prst="rect">
              <a:avLst/>
            </a:prstGeom>
            <a:solidFill>
              <a:srgbClr val="4FA9C5"/>
            </a:solidFill>
            <a:ln w="9525">
              <a:solidFill>
                <a:srgbClr val="4FA9C5"/>
              </a:solidFill>
              <a:miter lim="800000"/>
              <a:headEnd/>
              <a:tailEnd/>
            </a:ln>
          </p:spPr>
          <p:txBody>
            <a:bodyPr wrap="none" anchor="ctr"/>
            <a:lstStyle/>
            <a:p>
              <a:pPr algn="ctr">
                <a:lnSpc>
                  <a:spcPct val="85000"/>
                </a:lnSpc>
                <a:defRPr/>
              </a:pPr>
              <a:r>
                <a:rPr lang="en-US" altLang="zh-TW" b="1" dirty="0">
                  <a:solidFill>
                    <a:schemeClr val="bg1"/>
                  </a:solidFill>
                  <a:latin typeface="Times New Roman" pitchFamily="18" charset="0"/>
                  <a:ea typeface="標楷體" pitchFamily="65" charset="-120"/>
                  <a:cs typeface="Times New Roman" pitchFamily="18" charset="0"/>
                </a:rPr>
                <a:t>4-6</a:t>
              </a:r>
            </a:p>
          </p:txBody>
        </p:sp>
      </p:grpSp>
    </p:spTree>
    <p:extLst>
      <p:ext uri="{BB962C8B-B14F-4D97-AF65-F5344CB8AC3E}">
        <p14:creationId xmlns:p14="http://schemas.microsoft.com/office/powerpoint/2010/main" val="38456367"/>
      </p:ext>
    </p:extLst>
  </p:cSld>
  <p:clrMapOvr>
    <a:masterClrMapping/>
  </p:clrMapOvr>
  <p:transition advClick="0">
    <p:split dir="in"/>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idx="1"/>
          </p:nvPr>
        </p:nvSpPr>
        <p:spPr/>
        <p:txBody>
          <a:bodyPr/>
          <a:lstStyle>
            <a:lvl1pPr>
              <a:spcBef>
                <a:spcPts val="80"/>
              </a:spcBef>
              <a:defRPr/>
            </a:lvl1p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Tree>
    <p:extLst>
      <p:ext uri="{BB962C8B-B14F-4D97-AF65-F5344CB8AC3E}">
        <p14:creationId xmlns:p14="http://schemas.microsoft.com/office/powerpoint/2010/main" val="3552983489"/>
      </p:ext>
    </p:extLst>
  </p:cSld>
  <p:clrMapOvr>
    <a:masterClrMapping/>
  </p:clrMapOvr>
  <p:transition advClick="0">
    <p:wip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4406900"/>
            <a:ext cx="7772400" cy="1362075"/>
          </a:xfrm>
        </p:spPr>
        <p:txBody>
          <a:bodyPr anchor="t"/>
          <a:lstStyle>
            <a:lvl1pPr algn="l">
              <a:defRPr sz="4000" b="1" cap="all"/>
            </a:lvl1pPr>
          </a:lstStyle>
          <a:p>
            <a:r>
              <a:rPr lang="zh-TW" altLang="en-US"/>
              <a:t>按一下以編輯母片標題樣式</a:t>
            </a:r>
          </a:p>
        </p:txBody>
      </p:sp>
      <p:sp>
        <p:nvSpPr>
          <p:cNvPr id="3" name="文字版面配置區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TW" altLang="en-US"/>
              <a:t>按一下以編輯母片文字樣式</a:t>
            </a:r>
          </a:p>
        </p:txBody>
      </p:sp>
    </p:spTree>
    <p:extLst>
      <p:ext uri="{BB962C8B-B14F-4D97-AF65-F5344CB8AC3E}">
        <p14:creationId xmlns:p14="http://schemas.microsoft.com/office/powerpoint/2010/main" val="3738070840"/>
      </p:ext>
    </p:extLst>
  </p:cSld>
  <p:clrMapOvr>
    <a:masterClrMapping/>
  </p:clrMapOvr>
  <p:transition advClick="0">
    <p:wip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sz="half" idx="1"/>
          </p:nvPr>
        </p:nvSpPr>
        <p:spPr>
          <a:xfrm>
            <a:off x="179388" y="1341438"/>
            <a:ext cx="4056062" cy="50403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4387850" y="1341438"/>
            <a:ext cx="4056063" cy="50403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465783217"/>
      </p:ext>
    </p:extLst>
  </p:cSld>
  <p:clrMapOvr>
    <a:masterClrMapping/>
  </p:clrMapOvr>
  <p:transition advClick="0">
    <p:wip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1143000"/>
          </a:xfrm>
        </p:spPr>
        <p:txBody>
          <a:bodyPr/>
          <a:lstStyle>
            <a:lvl1pPr>
              <a:defRPr/>
            </a:lvl1pPr>
          </a:lstStyle>
          <a:p>
            <a:r>
              <a:rPr lang="zh-TW" altLang="en-US"/>
              <a:t>按一下以編輯母片標題樣式</a:t>
            </a:r>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4278563112"/>
      </p:ext>
    </p:extLst>
  </p:cSld>
  <p:clrMapOvr>
    <a:masterClrMapping/>
  </p:clrMapOvr>
  <p:transition advClick="0">
    <p:wip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1143000"/>
          </a:xfrm>
        </p:spPr>
        <p:txBody>
          <a:bodyPr/>
          <a:lstStyle>
            <a:lvl1pPr>
              <a:defRPr/>
            </a:lvl1pPr>
          </a:lstStyle>
          <a:p>
            <a:r>
              <a:rPr lang="zh-TW" altLang="en-US"/>
              <a:t>按一下以編輯母片標題樣式</a:t>
            </a:r>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2919285541"/>
      </p:ext>
    </p:extLst>
  </p:cSld>
  <p:clrMapOvr>
    <a:masterClrMapping/>
  </p:clrMapOvr>
  <p:transition advClick="0">
    <p:wip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Tree>
    <p:extLst>
      <p:ext uri="{BB962C8B-B14F-4D97-AF65-F5344CB8AC3E}">
        <p14:creationId xmlns:p14="http://schemas.microsoft.com/office/powerpoint/2010/main" val="3368014137"/>
      </p:ext>
    </p:extLst>
  </p:cSld>
  <p:clrMapOvr>
    <a:masterClrMapping/>
  </p:clrMapOvr>
  <p:transition advClick="0">
    <p:wip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884658612"/>
      </p:ext>
    </p:extLst>
  </p:cSld>
  <p:clrMapOvr>
    <a:masterClrMapping/>
  </p:clrMapOvr>
  <p:transition advClick="0">
    <p:wip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0" y="273050"/>
            <a:ext cx="3008313" cy="1162050"/>
          </a:xfrm>
        </p:spPr>
        <p:txBody>
          <a:bodyPr anchor="b"/>
          <a:lstStyle>
            <a:lvl1pPr algn="l">
              <a:defRPr sz="2000" b="1"/>
            </a:lvl1pPr>
          </a:lstStyle>
          <a:p>
            <a:r>
              <a:rPr lang="zh-TW" altLang="en-US"/>
              <a:t>按一下以編輯母片標題樣式</a:t>
            </a:r>
          </a:p>
        </p:txBody>
      </p:sp>
      <p:sp>
        <p:nvSpPr>
          <p:cNvPr id="3" name="內容版面配置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Tree>
    <p:extLst>
      <p:ext uri="{BB962C8B-B14F-4D97-AF65-F5344CB8AC3E}">
        <p14:creationId xmlns:p14="http://schemas.microsoft.com/office/powerpoint/2010/main" val="4159315383"/>
      </p:ext>
    </p:extLst>
  </p:cSld>
  <p:clrMapOvr>
    <a:masterClrMapping/>
  </p:clrMapOvr>
  <p:transition advClick="0">
    <p:wip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8"/>
          </a:xfrm>
        </p:spPr>
        <p:txBody>
          <a:bodyPr anchor="b"/>
          <a:lstStyle>
            <a:lvl1pPr algn="l">
              <a:defRPr sz="2000" b="1"/>
            </a:lvl1pPr>
          </a:lstStyle>
          <a:p>
            <a:r>
              <a:rPr lang="zh-TW" altLang="en-US"/>
              <a:t>按一下以編輯母片標題樣式</a:t>
            </a:r>
          </a:p>
        </p:txBody>
      </p:sp>
      <p:sp>
        <p:nvSpPr>
          <p:cNvPr id="3" name="圖片版面配置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TW" altLang="en-US" noProof="0"/>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Tree>
    <p:extLst>
      <p:ext uri="{BB962C8B-B14F-4D97-AF65-F5344CB8AC3E}">
        <p14:creationId xmlns:p14="http://schemas.microsoft.com/office/powerpoint/2010/main" val="1548623814"/>
      </p:ext>
    </p:extLst>
  </p:cSld>
  <p:clrMapOvr>
    <a:masterClrMapping/>
  </p:clrMapOvr>
  <p:transition advClick="0">
    <p:wip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直排文字版面配置區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930413740"/>
      </p:ext>
    </p:extLst>
  </p:cSld>
  <p:clrMapOvr>
    <a:masterClrMapping/>
  </p:clrMapOvr>
  <p:transition advClick="0">
    <p:wip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378575" y="549275"/>
            <a:ext cx="2065338" cy="5832475"/>
          </a:xfrm>
        </p:spPr>
        <p:txBody>
          <a:bodyPr vert="eaVert"/>
          <a:lstStyle/>
          <a:p>
            <a:r>
              <a:rPr lang="zh-TW" altLang="en-US"/>
              <a:t>按一下以編輯母片標題樣式</a:t>
            </a:r>
          </a:p>
        </p:txBody>
      </p:sp>
      <p:sp>
        <p:nvSpPr>
          <p:cNvPr id="3" name="直排文字版面配置區 2"/>
          <p:cNvSpPr>
            <a:spLocks noGrp="1"/>
          </p:cNvSpPr>
          <p:nvPr>
            <p:ph type="body" orient="vert" idx="1"/>
          </p:nvPr>
        </p:nvSpPr>
        <p:spPr>
          <a:xfrm>
            <a:off x="179388" y="549275"/>
            <a:ext cx="6046787" cy="5832475"/>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199897964"/>
      </p:ext>
    </p:extLst>
  </p:cSld>
  <p:clrMapOvr>
    <a:masterClrMapping/>
  </p:clrMapOvr>
  <p:transition advClick="0">
    <p:wip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type="title" preserve="1">
  <p:cSld name="標題投影片">
    <p:bg>
      <p:bgPr>
        <a:blipFill dpi="0" rotWithShape="0">
          <a:blip r:embed="rId2"/>
          <a:srcRect/>
          <a:stretch>
            <a:fillRect/>
          </a:stretch>
        </a:blipFill>
        <a:effectLst/>
      </p:bgPr>
    </p:bg>
    <p:spTree>
      <p:nvGrpSpPr>
        <p:cNvPr id="1" name=""/>
        <p:cNvGrpSpPr/>
        <p:nvPr/>
      </p:nvGrpSpPr>
      <p:grpSpPr>
        <a:xfrm>
          <a:off x="0" y="0"/>
          <a:ext cx="0" cy="0"/>
          <a:chOff x="0" y="0"/>
          <a:chExt cx="0" cy="0"/>
        </a:xfrm>
      </p:grpSpPr>
      <p:grpSp>
        <p:nvGrpSpPr>
          <p:cNvPr id="2" name="Group 38"/>
          <p:cNvGrpSpPr>
            <a:grpSpLocks/>
          </p:cNvGrpSpPr>
          <p:nvPr userDrawn="1"/>
        </p:nvGrpSpPr>
        <p:grpSpPr bwMode="auto">
          <a:xfrm>
            <a:off x="292100" y="3003550"/>
            <a:ext cx="3887788" cy="360363"/>
            <a:chOff x="159" y="1596"/>
            <a:chExt cx="2449" cy="227"/>
          </a:xfrm>
        </p:grpSpPr>
        <p:sp>
          <p:nvSpPr>
            <p:cNvPr id="3" name="Rectangle 3">
              <a:hlinkClick r:id="rId3" action="ppaction://hlinksldjump"/>
            </p:cNvPr>
            <p:cNvSpPr>
              <a:spLocks noChangeArrowheads="1"/>
            </p:cNvSpPr>
            <p:nvPr userDrawn="1"/>
          </p:nvSpPr>
          <p:spPr bwMode="auto">
            <a:xfrm>
              <a:off x="159" y="1596"/>
              <a:ext cx="2449" cy="227"/>
            </a:xfrm>
            <a:prstGeom prst="rect">
              <a:avLst/>
            </a:prstGeom>
            <a:solidFill>
              <a:schemeClr val="tx1"/>
            </a:solidFill>
            <a:ln w="9525">
              <a:solidFill>
                <a:schemeClr val="hlink"/>
              </a:solidFill>
              <a:miter lim="800000"/>
              <a:headEnd/>
              <a:tailEnd/>
            </a:ln>
          </p:spPr>
          <p:txBody>
            <a:bodyPr wrap="none" anchor="ctr"/>
            <a:lstStyle/>
            <a:p>
              <a:pPr marL="622300">
                <a:lnSpc>
                  <a:spcPct val="85000"/>
                </a:lnSpc>
                <a:spcBef>
                  <a:spcPct val="50000"/>
                </a:spcBef>
                <a:defRPr/>
              </a:pPr>
              <a:r>
                <a:rPr lang="zh-TW" altLang="en-US" sz="1800" b="1" kern="1200" dirty="0">
                  <a:solidFill>
                    <a:schemeClr val="bg1"/>
                  </a:solidFill>
                  <a:latin typeface="Times New Roman" pitchFamily="18" charset="0"/>
                  <a:ea typeface="標楷體" pitchFamily="65" charset="-120"/>
                  <a:cs typeface="Times New Roman" pitchFamily="18" charset="0"/>
                </a:rPr>
                <a:t>卷積神經網路</a:t>
              </a:r>
            </a:p>
          </p:txBody>
        </p:sp>
        <p:sp>
          <p:nvSpPr>
            <p:cNvPr id="4" name="Rectangle 4">
              <a:hlinkClick r:id="" action="ppaction://noaction"/>
            </p:cNvPr>
            <p:cNvSpPr>
              <a:spLocks noChangeArrowheads="1"/>
            </p:cNvSpPr>
            <p:nvPr userDrawn="1"/>
          </p:nvSpPr>
          <p:spPr bwMode="auto">
            <a:xfrm>
              <a:off x="159" y="1596"/>
              <a:ext cx="387" cy="227"/>
            </a:xfrm>
            <a:prstGeom prst="rect">
              <a:avLst/>
            </a:prstGeom>
            <a:solidFill>
              <a:srgbClr val="4FA9C5"/>
            </a:solidFill>
            <a:ln w="9525">
              <a:solidFill>
                <a:srgbClr val="4FA9C5"/>
              </a:solidFill>
              <a:miter lim="800000"/>
              <a:headEnd/>
              <a:tailEnd/>
            </a:ln>
          </p:spPr>
          <p:txBody>
            <a:bodyPr wrap="none" anchor="ctr"/>
            <a:lstStyle/>
            <a:p>
              <a:pPr algn="ctr">
                <a:lnSpc>
                  <a:spcPct val="85000"/>
                </a:lnSpc>
                <a:defRPr/>
              </a:pPr>
              <a:r>
                <a:rPr lang="en-US" altLang="zh-TW" b="1" dirty="0">
                  <a:solidFill>
                    <a:schemeClr val="bg1"/>
                  </a:solidFill>
                  <a:latin typeface="Times New Roman" pitchFamily="18" charset="0"/>
                  <a:ea typeface="標楷體" pitchFamily="65" charset="-120"/>
                  <a:cs typeface="Times New Roman" pitchFamily="18" charset="0"/>
                </a:rPr>
                <a:t>4-2</a:t>
              </a:r>
            </a:p>
          </p:txBody>
        </p:sp>
      </p:grpSp>
      <p:sp>
        <p:nvSpPr>
          <p:cNvPr id="5" name="Text Box 6"/>
          <p:cNvSpPr txBox="1">
            <a:spLocks noChangeArrowheads="1"/>
          </p:cNvSpPr>
          <p:nvPr/>
        </p:nvSpPr>
        <p:spPr bwMode="auto">
          <a:xfrm>
            <a:off x="4221163" y="6486525"/>
            <a:ext cx="666750" cy="274638"/>
          </a:xfrm>
          <a:prstGeom prst="rect">
            <a:avLst/>
          </a:prstGeom>
          <a:noFill/>
          <a:ln>
            <a:noFill/>
          </a:ln>
        </p:spPr>
        <p:txBody>
          <a:bodyPr wrap="none">
            <a:spAutoFit/>
          </a:bodyP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algn="ctr" eaLnBrk="1" hangingPunct="1">
              <a:defRPr/>
            </a:pPr>
            <a:r>
              <a:rPr lang="zh-TW" altLang="en-US" sz="1200" b="1">
                <a:solidFill>
                  <a:schemeClr val="bg1"/>
                </a:solidFill>
              </a:rPr>
              <a:t>第</a:t>
            </a:r>
            <a:fld id="{4ADDDE53-46B3-45C2-9249-13B32EDE6FBB}" type="slidenum">
              <a:rPr lang="zh-TW" altLang="en-US" sz="1200" b="1" smtClean="0">
                <a:solidFill>
                  <a:schemeClr val="bg1"/>
                </a:solidFill>
              </a:rPr>
              <a:pPr algn="ctr" eaLnBrk="1" hangingPunct="1">
                <a:defRPr/>
              </a:pPr>
              <a:t>‹#›</a:t>
            </a:fld>
            <a:r>
              <a:rPr lang="zh-TW" altLang="en-US" sz="1200" b="1">
                <a:solidFill>
                  <a:schemeClr val="bg1"/>
                </a:solidFill>
              </a:rPr>
              <a:t>頁</a:t>
            </a:r>
            <a:endParaRPr lang="zh-TW" altLang="en-US" b="1">
              <a:solidFill>
                <a:schemeClr val="bg1"/>
              </a:solidFill>
              <a:latin typeface="Arial" charset="0"/>
              <a:ea typeface="新細明體" charset="-120"/>
            </a:endParaRPr>
          </a:p>
        </p:txBody>
      </p:sp>
      <p:grpSp>
        <p:nvGrpSpPr>
          <p:cNvPr id="6" name="Group 12"/>
          <p:cNvGrpSpPr>
            <a:grpSpLocks/>
          </p:cNvGrpSpPr>
          <p:nvPr userDrawn="1"/>
        </p:nvGrpSpPr>
        <p:grpSpPr bwMode="auto">
          <a:xfrm>
            <a:off x="0" y="1484314"/>
            <a:ext cx="4132263" cy="479425"/>
            <a:chOff x="0" y="935"/>
            <a:chExt cx="2603" cy="302"/>
          </a:xfrm>
        </p:grpSpPr>
        <p:pic>
          <p:nvPicPr>
            <p:cNvPr id="7" name="Picture 13" descr="MENU-Icon-01"/>
            <p:cNvPicPr>
              <a:picLocks noChangeAspect="1" noChangeArrowheads="1"/>
            </p:cNvPicPr>
            <p:nvPr userDrawn="1"/>
          </p:nvPicPr>
          <p:blipFill>
            <a:blip r:embed="rId4"/>
            <a:srcRect/>
            <a:stretch>
              <a:fillRect/>
            </a:stretch>
          </p:blipFill>
          <p:spPr bwMode="auto">
            <a:xfrm>
              <a:off x="0" y="935"/>
              <a:ext cx="2603" cy="302"/>
            </a:xfrm>
            <a:prstGeom prst="rect">
              <a:avLst/>
            </a:prstGeom>
            <a:noFill/>
            <a:ln w="9525">
              <a:noFill/>
              <a:miter lim="800000"/>
              <a:headEnd/>
              <a:tailEnd/>
            </a:ln>
          </p:spPr>
        </p:pic>
        <p:sp>
          <p:nvSpPr>
            <p:cNvPr id="8" name="Text Box 14"/>
            <p:cNvSpPr txBox="1">
              <a:spLocks noChangeArrowheads="1"/>
            </p:cNvSpPr>
            <p:nvPr userDrawn="1"/>
          </p:nvSpPr>
          <p:spPr bwMode="auto">
            <a:xfrm>
              <a:off x="45" y="980"/>
              <a:ext cx="2472" cy="213"/>
            </a:xfrm>
            <a:prstGeom prst="rect">
              <a:avLst/>
            </a:prstGeom>
            <a:noFill/>
            <a:ln w="9525">
              <a:noFill/>
              <a:miter lim="800000"/>
              <a:headEnd/>
              <a:tailEnd/>
            </a:ln>
            <a:effectLst/>
          </p:spPr>
          <p:txBody>
            <a:bodyPr>
              <a:spAutoFit/>
            </a:bodyP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eaLnBrk="1" hangingPunct="1">
                <a:spcBef>
                  <a:spcPct val="50000"/>
                </a:spcBef>
                <a:defRPr/>
              </a:pPr>
              <a:r>
                <a:rPr lang="en-US" altLang="zh-TW" sz="1600" b="1" dirty="0">
                  <a:solidFill>
                    <a:schemeClr val="bg1"/>
                  </a:solidFill>
                  <a:latin typeface="微軟正黑體" pitchFamily="34" charset="-120"/>
                  <a:ea typeface="微軟正黑體" pitchFamily="34" charset="-120"/>
                </a:rPr>
                <a:t>CH04</a:t>
              </a:r>
              <a:r>
                <a:rPr lang="zh-TW" altLang="en-US" sz="1600" b="1" dirty="0">
                  <a:solidFill>
                    <a:schemeClr val="bg1"/>
                  </a:solidFill>
                  <a:latin typeface="微軟正黑體" pitchFamily="34" charset="-120"/>
                  <a:ea typeface="微軟正黑體" pitchFamily="34" charset="-120"/>
                </a:rPr>
                <a:t>　</a:t>
              </a:r>
              <a:r>
                <a:rPr kumimoji="1" lang="zh-TW" altLang="en-US" sz="1600" b="1" kern="1200" dirty="0">
                  <a:solidFill>
                    <a:schemeClr val="bg1"/>
                  </a:solidFill>
                  <a:latin typeface="微軟正黑體" pitchFamily="34" charset="-120"/>
                  <a:ea typeface="微軟正黑體" pitchFamily="34" charset="-120"/>
                  <a:cs typeface="+mn-cs"/>
                </a:rPr>
                <a:t>深度學習篇</a:t>
              </a:r>
              <a:endParaRPr kumimoji="1" lang="en-US" altLang="zh-TW" sz="1600" b="1" kern="1200" dirty="0">
                <a:solidFill>
                  <a:schemeClr val="bg1"/>
                </a:solidFill>
                <a:latin typeface="微軟正黑體" pitchFamily="34" charset="-120"/>
                <a:ea typeface="微軟正黑體" pitchFamily="34" charset="-120"/>
                <a:cs typeface="+mn-cs"/>
              </a:endParaRPr>
            </a:p>
          </p:txBody>
        </p:sp>
      </p:grpSp>
      <p:grpSp>
        <p:nvGrpSpPr>
          <p:cNvPr id="9" name="Group 39"/>
          <p:cNvGrpSpPr>
            <a:grpSpLocks/>
          </p:cNvGrpSpPr>
          <p:nvPr userDrawn="1"/>
        </p:nvGrpSpPr>
        <p:grpSpPr bwMode="auto">
          <a:xfrm>
            <a:off x="292100" y="3541713"/>
            <a:ext cx="3887788" cy="360362"/>
            <a:chOff x="159" y="1935"/>
            <a:chExt cx="2449" cy="227"/>
          </a:xfrm>
        </p:grpSpPr>
        <p:sp>
          <p:nvSpPr>
            <p:cNvPr id="10" name="Rectangle 15">
              <a:hlinkClick r:id="rId5" action="ppaction://hlinksldjump"/>
            </p:cNvPr>
            <p:cNvSpPr>
              <a:spLocks noChangeArrowheads="1"/>
            </p:cNvSpPr>
            <p:nvPr userDrawn="1"/>
          </p:nvSpPr>
          <p:spPr bwMode="auto">
            <a:xfrm>
              <a:off x="159" y="1935"/>
              <a:ext cx="2449" cy="227"/>
            </a:xfrm>
            <a:prstGeom prst="rect">
              <a:avLst/>
            </a:prstGeom>
            <a:solidFill>
              <a:schemeClr val="tx1"/>
            </a:solidFill>
            <a:ln w="9525">
              <a:solidFill>
                <a:schemeClr val="hlink"/>
              </a:solidFill>
              <a:miter lim="800000"/>
              <a:headEnd/>
              <a:tailEnd/>
            </a:ln>
          </p:spPr>
          <p:txBody>
            <a:bodyPr wrap="none" anchor="ctr"/>
            <a:lstStyle/>
            <a:p>
              <a:pPr marL="622300" marR="0" indent="0" algn="l" defTabSz="914400" rtl="0" eaLnBrk="1" fontAlgn="auto" latinLnBrk="0" hangingPunct="1">
                <a:lnSpc>
                  <a:spcPct val="85000"/>
                </a:lnSpc>
                <a:spcBef>
                  <a:spcPct val="50000"/>
                </a:spcBef>
                <a:spcAft>
                  <a:spcPts val="0"/>
                </a:spcAft>
                <a:buClrTx/>
                <a:buSzTx/>
                <a:buFontTx/>
                <a:buNone/>
                <a:tabLst/>
                <a:defRPr/>
              </a:pPr>
              <a:r>
                <a:rPr lang="zh-TW" altLang="zh-TW" sz="1800" b="1" kern="1200" dirty="0">
                  <a:solidFill>
                    <a:schemeClr val="bg1"/>
                  </a:solidFill>
                  <a:latin typeface="Times New Roman" pitchFamily="18" charset="0"/>
                  <a:ea typeface="標楷體" pitchFamily="65" charset="-120"/>
                  <a:cs typeface="Times New Roman" pitchFamily="18" charset="0"/>
                </a:rPr>
                <a:t>類神經網路的學習方式</a:t>
              </a:r>
              <a:endParaRPr lang="en-US" altLang="zh-TW" sz="1800" b="1" kern="1200" dirty="0">
                <a:solidFill>
                  <a:schemeClr val="bg1"/>
                </a:solidFill>
                <a:latin typeface="Times New Roman" pitchFamily="18" charset="0"/>
                <a:ea typeface="標楷體" pitchFamily="65" charset="-120"/>
                <a:cs typeface="Times New Roman" pitchFamily="18" charset="0"/>
              </a:endParaRPr>
            </a:p>
          </p:txBody>
        </p:sp>
        <p:sp>
          <p:nvSpPr>
            <p:cNvPr id="11" name="Rectangle 16">
              <a:hlinkClick r:id="rId6" action="ppaction://hlinksldjump"/>
            </p:cNvPr>
            <p:cNvSpPr>
              <a:spLocks noChangeArrowheads="1"/>
            </p:cNvSpPr>
            <p:nvPr userDrawn="1"/>
          </p:nvSpPr>
          <p:spPr bwMode="auto">
            <a:xfrm>
              <a:off x="159" y="1935"/>
              <a:ext cx="387" cy="227"/>
            </a:xfrm>
            <a:prstGeom prst="rect">
              <a:avLst/>
            </a:prstGeom>
            <a:solidFill>
              <a:srgbClr val="4FA9C5"/>
            </a:solidFill>
            <a:ln w="9525">
              <a:solidFill>
                <a:srgbClr val="4FA9C5"/>
              </a:solidFill>
              <a:miter lim="800000"/>
              <a:headEnd/>
              <a:tailEnd/>
            </a:ln>
          </p:spPr>
          <p:txBody>
            <a:bodyPr wrap="none" anchor="ctr"/>
            <a:lstStyle/>
            <a:p>
              <a:pPr algn="ctr">
                <a:lnSpc>
                  <a:spcPct val="85000"/>
                </a:lnSpc>
                <a:defRPr/>
              </a:pPr>
              <a:r>
                <a:rPr lang="en-US" altLang="zh-TW" b="1" dirty="0">
                  <a:solidFill>
                    <a:schemeClr val="bg1"/>
                  </a:solidFill>
                  <a:latin typeface="Times New Roman" pitchFamily="18" charset="0"/>
                  <a:ea typeface="標楷體" pitchFamily="65" charset="-120"/>
                  <a:cs typeface="Times New Roman" pitchFamily="18" charset="0"/>
                </a:rPr>
                <a:t>4-3</a:t>
              </a:r>
            </a:p>
          </p:txBody>
        </p:sp>
      </p:grpSp>
      <p:grpSp>
        <p:nvGrpSpPr>
          <p:cNvPr id="12" name="Group 40"/>
          <p:cNvGrpSpPr>
            <a:grpSpLocks/>
          </p:cNvGrpSpPr>
          <p:nvPr userDrawn="1"/>
        </p:nvGrpSpPr>
        <p:grpSpPr bwMode="auto">
          <a:xfrm>
            <a:off x="284461" y="4113287"/>
            <a:ext cx="3887788" cy="360363"/>
            <a:chOff x="159" y="2275"/>
            <a:chExt cx="2449" cy="227"/>
          </a:xfrm>
        </p:grpSpPr>
        <p:sp>
          <p:nvSpPr>
            <p:cNvPr id="13" name="Rectangle 17">
              <a:hlinkClick r:id="" action="ppaction://noaction"/>
            </p:cNvPr>
            <p:cNvSpPr>
              <a:spLocks noChangeArrowheads="1"/>
            </p:cNvSpPr>
            <p:nvPr userDrawn="1"/>
          </p:nvSpPr>
          <p:spPr bwMode="auto">
            <a:xfrm>
              <a:off x="159" y="2275"/>
              <a:ext cx="2449" cy="227"/>
            </a:xfrm>
            <a:prstGeom prst="rect">
              <a:avLst/>
            </a:prstGeom>
            <a:solidFill>
              <a:schemeClr val="tx1"/>
            </a:solidFill>
            <a:ln w="9525">
              <a:solidFill>
                <a:schemeClr val="hlink"/>
              </a:solidFill>
              <a:miter lim="800000"/>
              <a:headEnd/>
              <a:tailEnd/>
            </a:ln>
          </p:spPr>
          <p:txBody>
            <a:bodyPr wrap="none" anchor="ctr"/>
            <a:lstStyle/>
            <a:p>
              <a:pPr marL="622300">
                <a:lnSpc>
                  <a:spcPct val="85000"/>
                </a:lnSpc>
                <a:spcBef>
                  <a:spcPct val="50000"/>
                </a:spcBef>
                <a:defRPr/>
              </a:pPr>
              <a:r>
                <a:rPr lang="zh-TW" altLang="zh-TW" sz="1800" b="1" kern="1200" dirty="0">
                  <a:solidFill>
                    <a:schemeClr val="bg1"/>
                  </a:solidFill>
                  <a:latin typeface="Times New Roman" pitchFamily="18" charset="0"/>
                  <a:ea typeface="標楷體" pitchFamily="65" charset="-120"/>
                  <a:cs typeface="Times New Roman" pitchFamily="18" charset="0"/>
                </a:rPr>
                <a:t>遞歸神經網路</a:t>
              </a:r>
              <a:r>
                <a:rPr lang="en-US" altLang="zh-TW" sz="1800" b="1" kern="1200" dirty="0">
                  <a:solidFill>
                    <a:schemeClr val="bg1"/>
                  </a:solidFill>
                  <a:latin typeface="Times New Roman" pitchFamily="18" charset="0"/>
                  <a:ea typeface="標楷體" pitchFamily="65" charset="-120"/>
                  <a:cs typeface="Times New Roman" pitchFamily="18" charset="0"/>
                </a:rPr>
                <a:t> </a:t>
              </a:r>
              <a:endParaRPr lang="zh-TW" altLang="en-US" sz="1800" b="1" kern="1200" dirty="0">
                <a:solidFill>
                  <a:schemeClr val="bg1"/>
                </a:solidFill>
                <a:latin typeface="Times New Roman" pitchFamily="18" charset="0"/>
                <a:ea typeface="標楷體" pitchFamily="65" charset="-120"/>
                <a:cs typeface="Times New Roman" pitchFamily="18" charset="0"/>
              </a:endParaRPr>
            </a:p>
          </p:txBody>
        </p:sp>
        <p:sp>
          <p:nvSpPr>
            <p:cNvPr id="14" name="Rectangle 18">
              <a:hlinkClick r:id="" action="ppaction://noaction"/>
            </p:cNvPr>
            <p:cNvSpPr>
              <a:spLocks noChangeArrowheads="1"/>
            </p:cNvSpPr>
            <p:nvPr userDrawn="1"/>
          </p:nvSpPr>
          <p:spPr bwMode="auto">
            <a:xfrm>
              <a:off x="159" y="2275"/>
              <a:ext cx="387" cy="227"/>
            </a:xfrm>
            <a:prstGeom prst="rect">
              <a:avLst/>
            </a:prstGeom>
            <a:solidFill>
              <a:srgbClr val="4FA9C5"/>
            </a:solidFill>
            <a:ln w="9525">
              <a:solidFill>
                <a:srgbClr val="4FA9C5"/>
              </a:solidFill>
              <a:miter lim="800000"/>
              <a:headEnd/>
              <a:tailEnd/>
            </a:ln>
          </p:spPr>
          <p:txBody>
            <a:bodyPr wrap="none" anchor="ctr"/>
            <a:lstStyle/>
            <a:p>
              <a:pPr algn="ctr">
                <a:lnSpc>
                  <a:spcPct val="85000"/>
                </a:lnSpc>
                <a:defRPr/>
              </a:pPr>
              <a:r>
                <a:rPr lang="en-US" altLang="zh-TW" b="1" dirty="0">
                  <a:solidFill>
                    <a:schemeClr val="bg1"/>
                  </a:solidFill>
                  <a:latin typeface="Times New Roman" pitchFamily="18" charset="0"/>
                  <a:ea typeface="標楷體" pitchFamily="65" charset="-120"/>
                  <a:cs typeface="Times New Roman" pitchFamily="18" charset="0"/>
                </a:rPr>
                <a:t>4-4</a:t>
              </a:r>
            </a:p>
          </p:txBody>
        </p:sp>
      </p:grpSp>
      <p:pic>
        <p:nvPicPr>
          <p:cNvPr id="21" name="Picture 37" descr="Icon-02">
            <a:hlinkClick r:id="" action="ppaction://hlinkshowjump?jump=endshow"/>
          </p:cNvPr>
          <p:cNvPicPr>
            <a:picLocks noChangeAspect="1" noChangeArrowheads="1"/>
          </p:cNvPicPr>
          <p:nvPr userDrawn="1"/>
        </p:nvPicPr>
        <p:blipFill>
          <a:blip r:embed="rId7"/>
          <a:srcRect/>
          <a:stretch>
            <a:fillRect/>
          </a:stretch>
        </p:blipFill>
        <p:spPr bwMode="auto">
          <a:xfrm>
            <a:off x="8748713" y="6524625"/>
            <a:ext cx="327025" cy="300038"/>
          </a:xfrm>
          <a:prstGeom prst="rect">
            <a:avLst/>
          </a:prstGeom>
          <a:noFill/>
          <a:ln w="9525">
            <a:noFill/>
            <a:miter lim="800000"/>
            <a:headEnd/>
            <a:tailEnd/>
          </a:ln>
        </p:spPr>
      </p:pic>
      <p:grpSp>
        <p:nvGrpSpPr>
          <p:cNvPr id="37" name="Group 38"/>
          <p:cNvGrpSpPr>
            <a:grpSpLocks/>
          </p:cNvGrpSpPr>
          <p:nvPr userDrawn="1"/>
        </p:nvGrpSpPr>
        <p:grpSpPr bwMode="auto">
          <a:xfrm>
            <a:off x="292100" y="2466975"/>
            <a:ext cx="3887791" cy="360363"/>
            <a:chOff x="159" y="1596"/>
            <a:chExt cx="2449" cy="227"/>
          </a:xfrm>
        </p:grpSpPr>
        <p:sp>
          <p:nvSpPr>
            <p:cNvPr id="38" name="Rectangle 3">
              <a:hlinkClick r:id="rId8" action="ppaction://hlinksldjump"/>
            </p:cNvPr>
            <p:cNvSpPr>
              <a:spLocks noChangeArrowheads="1"/>
            </p:cNvSpPr>
            <p:nvPr userDrawn="1"/>
          </p:nvSpPr>
          <p:spPr bwMode="auto">
            <a:xfrm>
              <a:off x="159" y="1596"/>
              <a:ext cx="2449" cy="227"/>
            </a:xfrm>
            <a:prstGeom prst="rect">
              <a:avLst/>
            </a:prstGeom>
            <a:solidFill>
              <a:schemeClr val="tx1"/>
            </a:solidFill>
            <a:ln w="9525">
              <a:solidFill>
                <a:schemeClr val="hlink"/>
              </a:solidFill>
              <a:miter lim="800000"/>
              <a:headEnd/>
              <a:tailEnd/>
            </a:ln>
          </p:spPr>
          <p:txBody>
            <a:bodyPr wrap="none" anchor="ctr"/>
            <a:lstStyle/>
            <a:p>
              <a:pPr marL="622300">
                <a:lnSpc>
                  <a:spcPct val="85000"/>
                </a:lnSpc>
                <a:spcBef>
                  <a:spcPct val="50000"/>
                </a:spcBef>
                <a:defRPr/>
              </a:pPr>
              <a:r>
                <a:rPr lang="zh-TW" altLang="en-US" sz="1800" b="1" kern="1200" dirty="0">
                  <a:solidFill>
                    <a:schemeClr val="bg1"/>
                  </a:solidFill>
                  <a:latin typeface="Times New Roman" pitchFamily="18" charset="0"/>
                  <a:ea typeface="標楷體" pitchFamily="65" charset="-120"/>
                  <a:cs typeface="Times New Roman" pitchFamily="18" charset="0"/>
                </a:rPr>
                <a:t>深度學習簡介</a:t>
              </a:r>
            </a:p>
          </p:txBody>
        </p:sp>
        <p:sp>
          <p:nvSpPr>
            <p:cNvPr id="39" name="Rectangle 4">
              <a:hlinkClick r:id="" action="ppaction://noaction"/>
            </p:cNvPr>
            <p:cNvSpPr>
              <a:spLocks noChangeArrowheads="1"/>
            </p:cNvSpPr>
            <p:nvPr userDrawn="1"/>
          </p:nvSpPr>
          <p:spPr bwMode="auto">
            <a:xfrm>
              <a:off x="159" y="1596"/>
              <a:ext cx="387" cy="227"/>
            </a:xfrm>
            <a:prstGeom prst="rect">
              <a:avLst/>
            </a:prstGeom>
            <a:solidFill>
              <a:srgbClr val="4FA9C5"/>
            </a:solidFill>
            <a:ln w="9525">
              <a:solidFill>
                <a:srgbClr val="4FA9C5"/>
              </a:solidFill>
              <a:miter lim="800000"/>
              <a:headEnd/>
              <a:tailEnd/>
            </a:ln>
          </p:spPr>
          <p:txBody>
            <a:bodyPr wrap="none" anchor="ctr"/>
            <a:lstStyle/>
            <a:p>
              <a:pPr algn="ctr">
                <a:lnSpc>
                  <a:spcPct val="85000"/>
                </a:lnSpc>
                <a:defRPr/>
              </a:pPr>
              <a:r>
                <a:rPr lang="en-US" altLang="zh-TW" b="1" dirty="0">
                  <a:solidFill>
                    <a:schemeClr val="bg1"/>
                  </a:solidFill>
                  <a:latin typeface="Times New Roman" pitchFamily="18" charset="0"/>
                  <a:ea typeface="標楷體" pitchFamily="65" charset="-120"/>
                  <a:cs typeface="Times New Roman" pitchFamily="18" charset="0"/>
                </a:rPr>
                <a:t>4-1</a:t>
              </a:r>
            </a:p>
          </p:txBody>
        </p:sp>
      </p:grpSp>
      <p:grpSp>
        <p:nvGrpSpPr>
          <p:cNvPr id="19" name="Group 40"/>
          <p:cNvGrpSpPr>
            <a:grpSpLocks/>
          </p:cNvGrpSpPr>
          <p:nvPr userDrawn="1"/>
        </p:nvGrpSpPr>
        <p:grpSpPr bwMode="auto">
          <a:xfrm>
            <a:off x="4644008" y="2486025"/>
            <a:ext cx="3887788" cy="360363"/>
            <a:chOff x="159" y="2275"/>
            <a:chExt cx="2449" cy="227"/>
          </a:xfrm>
        </p:grpSpPr>
        <p:sp>
          <p:nvSpPr>
            <p:cNvPr id="20" name="Rectangle 17">
              <a:hlinkClick r:id="" action="ppaction://noaction"/>
            </p:cNvPr>
            <p:cNvSpPr>
              <a:spLocks noChangeArrowheads="1"/>
            </p:cNvSpPr>
            <p:nvPr userDrawn="1"/>
          </p:nvSpPr>
          <p:spPr bwMode="auto">
            <a:xfrm>
              <a:off x="159" y="2275"/>
              <a:ext cx="2449" cy="227"/>
            </a:xfrm>
            <a:prstGeom prst="rect">
              <a:avLst/>
            </a:prstGeom>
            <a:solidFill>
              <a:schemeClr val="tx1"/>
            </a:solidFill>
            <a:ln w="9525">
              <a:solidFill>
                <a:schemeClr val="hlink"/>
              </a:solidFill>
              <a:miter lim="800000"/>
              <a:headEnd/>
              <a:tailEnd/>
            </a:ln>
          </p:spPr>
          <p:txBody>
            <a:bodyPr wrap="none" anchor="ctr"/>
            <a:lstStyle/>
            <a:p>
              <a:pPr marL="622300">
                <a:lnSpc>
                  <a:spcPct val="85000"/>
                </a:lnSpc>
                <a:spcBef>
                  <a:spcPct val="50000"/>
                </a:spcBef>
                <a:defRPr/>
              </a:pPr>
              <a:r>
                <a:rPr lang="zh-TW" altLang="zh-TW" sz="1800" b="1" kern="1200" dirty="0">
                  <a:solidFill>
                    <a:schemeClr val="bg1"/>
                  </a:solidFill>
                  <a:latin typeface="Times New Roman" pitchFamily="18" charset="0"/>
                  <a:ea typeface="標楷體" pitchFamily="65" charset="-120"/>
                  <a:cs typeface="Times New Roman" pitchFamily="18" charset="0"/>
                </a:rPr>
                <a:t>自編碼網路</a:t>
              </a:r>
              <a:r>
                <a:rPr lang="en-US" altLang="zh-TW" sz="1800" b="1" kern="1200" dirty="0">
                  <a:solidFill>
                    <a:schemeClr val="bg1"/>
                  </a:solidFill>
                  <a:latin typeface="Times New Roman" pitchFamily="18" charset="0"/>
                  <a:ea typeface="標楷體" pitchFamily="65" charset="-120"/>
                  <a:cs typeface="Times New Roman" pitchFamily="18" charset="0"/>
                </a:rPr>
                <a:t> </a:t>
              </a:r>
              <a:endParaRPr lang="zh-TW" altLang="en-US" sz="1800" b="1" kern="1200" dirty="0">
                <a:solidFill>
                  <a:schemeClr val="bg1"/>
                </a:solidFill>
                <a:latin typeface="Times New Roman" pitchFamily="18" charset="0"/>
                <a:ea typeface="標楷體" pitchFamily="65" charset="-120"/>
                <a:cs typeface="Times New Roman" pitchFamily="18" charset="0"/>
              </a:endParaRPr>
            </a:p>
          </p:txBody>
        </p:sp>
        <p:sp>
          <p:nvSpPr>
            <p:cNvPr id="22" name="Rectangle 18">
              <a:hlinkClick r:id="" action="ppaction://noaction"/>
            </p:cNvPr>
            <p:cNvSpPr>
              <a:spLocks noChangeArrowheads="1"/>
            </p:cNvSpPr>
            <p:nvPr userDrawn="1"/>
          </p:nvSpPr>
          <p:spPr bwMode="auto">
            <a:xfrm>
              <a:off x="159" y="2275"/>
              <a:ext cx="387" cy="227"/>
            </a:xfrm>
            <a:prstGeom prst="rect">
              <a:avLst/>
            </a:prstGeom>
            <a:solidFill>
              <a:srgbClr val="4FA9C5"/>
            </a:solidFill>
            <a:ln w="9525">
              <a:solidFill>
                <a:srgbClr val="4FA9C5"/>
              </a:solidFill>
              <a:miter lim="800000"/>
              <a:headEnd/>
              <a:tailEnd/>
            </a:ln>
          </p:spPr>
          <p:txBody>
            <a:bodyPr wrap="none" anchor="ctr"/>
            <a:lstStyle/>
            <a:p>
              <a:pPr algn="ctr">
                <a:lnSpc>
                  <a:spcPct val="85000"/>
                </a:lnSpc>
                <a:defRPr/>
              </a:pPr>
              <a:r>
                <a:rPr lang="en-US" altLang="zh-TW" b="1" dirty="0">
                  <a:solidFill>
                    <a:schemeClr val="bg1"/>
                  </a:solidFill>
                  <a:latin typeface="Times New Roman" pitchFamily="18" charset="0"/>
                  <a:ea typeface="標楷體" pitchFamily="65" charset="-120"/>
                  <a:cs typeface="Times New Roman" pitchFamily="18" charset="0"/>
                </a:rPr>
                <a:t>4-5</a:t>
              </a:r>
            </a:p>
          </p:txBody>
        </p:sp>
      </p:grpSp>
      <p:grpSp>
        <p:nvGrpSpPr>
          <p:cNvPr id="23" name="Group 40"/>
          <p:cNvGrpSpPr>
            <a:grpSpLocks/>
          </p:cNvGrpSpPr>
          <p:nvPr userDrawn="1"/>
        </p:nvGrpSpPr>
        <p:grpSpPr bwMode="auto">
          <a:xfrm>
            <a:off x="4644008" y="3019426"/>
            <a:ext cx="3887788" cy="360363"/>
            <a:chOff x="159" y="2275"/>
            <a:chExt cx="2449" cy="227"/>
          </a:xfrm>
        </p:grpSpPr>
        <p:sp>
          <p:nvSpPr>
            <p:cNvPr id="24" name="Rectangle 17">
              <a:hlinkClick r:id="" action="ppaction://noaction"/>
            </p:cNvPr>
            <p:cNvSpPr>
              <a:spLocks noChangeArrowheads="1"/>
            </p:cNvSpPr>
            <p:nvPr userDrawn="1"/>
          </p:nvSpPr>
          <p:spPr bwMode="auto">
            <a:xfrm>
              <a:off x="159" y="2275"/>
              <a:ext cx="2449" cy="227"/>
            </a:xfrm>
            <a:prstGeom prst="rect">
              <a:avLst/>
            </a:prstGeom>
            <a:solidFill>
              <a:schemeClr val="tx1"/>
            </a:solidFill>
            <a:ln w="9525">
              <a:solidFill>
                <a:schemeClr val="hlink"/>
              </a:solidFill>
              <a:miter lim="800000"/>
              <a:headEnd/>
              <a:tailEnd/>
            </a:ln>
          </p:spPr>
          <p:txBody>
            <a:bodyPr wrap="none" anchor="ctr"/>
            <a:lstStyle/>
            <a:p>
              <a:pPr marL="622300">
                <a:lnSpc>
                  <a:spcPct val="85000"/>
                </a:lnSpc>
                <a:spcBef>
                  <a:spcPct val="50000"/>
                </a:spcBef>
                <a:defRPr/>
              </a:pPr>
              <a:r>
                <a:rPr lang="zh-TW" altLang="zh-TW" sz="1800" b="1" kern="1200" dirty="0">
                  <a:solidFill>
                    <a:schemeClr val="bg1"/>
                  </a:solidFill>
                  <a:latin typeface="Times New Roman" pitchFamily="18" charset="0"/>
                  <a:ea typeface="標楷體" pitchFamily="65" charset="-120"/>
                  <a:cs typeface="Times New Roman" pitchFamily="18" charset="0"/>
                </a:rPr>
                <a:t>生成對抗網路</a:t>
              </a:r>
              <a:endParaRPr lang="zh-TW" altLang="en-US" sz="1800" b="1" kern="1200" dirty="0">
                <a:solidFill>
                  <a:schemeClr val="bg1"/>
                </a:solidFill>
                <a:latin typeface="Times New Roman" pitchFamily="18" charset="0"/>
                <a:ea typeface="標楷體" pitchFamily="65" charset="-120"/>
                <a:cs typeface="Times New Roman" pitchFamily="18" charset="0"/>
              </a:endParaRPr>
            </a:p>
          </p:txBody>
        </p:sp>
        <p:sp>
          <p:nvSpPr>
            <p:cNvPr id="25" name="Rectangle 18">
              <a:hlinkClick r:id="" action="ppaction://noaction"/>
            </p:cNvPr>
            <p:cNvSpPr>
              <a:spLocks noChangeArrowheads="1"/>
            </p:cNvSpPr>
            <p:nvPr userDrawn="1"/>
          </p:nvSpPr>
          <p:spPr bwMode="auto">
            <a:xfrm>
              <a:off x="159" y="2275"/>
              <a:ext cx="387" cy="227"/>
            </a:xfrm>
            <a:prstGeom prst="rect">
              <a:avLst/>
            </a:prstGeom>
            <a:solidFill>
              <a:srgbClr val="4FA9C5"/>
            </a:solidFill>
            <a:ln w="9525">
              <a:solidFill>
                <a:srgbClr val="4FA9C5"/>
              </a:solidFill>
              <a:miter lim="800000"/>
              <a:headEnd/>
              <a:tailEnd/>
            </a:ln>
          </p:spPr>
          <p:txBody>
            <a:bodyPr wrap="none" anchor="ctr"/>
            <a:lstStyle/>
            <a:p>
              <a:pPr algn="ctr">
                <a:lnSpc>
                  <a:spcPct val="85000"/>
                </a:lnSpc>
                <a:defRPr/>
              </a:pPr>
              <a:r>
                <a:rPr lang="en-US" altLang="zh-TW" b="1" dirty="0">
                  <a:solidFill>
                    <a:schemeClr val="bg1"/>
                  </a:solidFill>
                  <a:latin typeface="Times New Roman" pitchFamily="18" charset="0"/>
                  <a:ea typeface="標楷體" pitchFamily="65" charset="-120"/>
                  <a:cs typeface="Times New Roman" pitchFamily="18" charset="0"/>
                </a:rPr>
                <a:t>4-6</a:t>
              </a:r>
            </a:p>
          </p:txBody>
        </p:sp>
      </p:grpSp>
    </p:spTree>
    <p:extLst>
      <p:ext uri="{BB962C8B-B14F-4D97-AF65-F5344CB8AC3E}">
        <p14:creationId xmlns:p14="http://schemas.microsoft.com/office/powerpoint/2010/main" val="909385109"/>
      </p:ext>
    </p:extLst>
  </p:cSld>
  <p:clrMapOvr>
    <a:masterClrMapping/>
  </p:clrMapOvr>
  <p:transition advClick="0">
    <p:split dir="in"/>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idx="1"/>
          </p:nvPr>
        </p:nvSpPr>
        <p:spPr/>
        <p:txBody>
          <a:bodyPr/>
          <a:lstStyle>
            <a:lvl1pPr>
              <a:spcBef>
                <a:spcPts val="80"/>
              </a:spcBef>
              <a:defRPr/>
            </a:lvl1p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Tree>
    <p:extLst>
      <p:ext uri="{BB962C8B-B14F-4D97-AF65-F5344CB8AC3E}">
        <p14:creationId xmlns:p14="http://schemas.microsoft.com/office/powerpoint/2010/main" val="2220725949"/>
      </p:ext>
    </p:extLst>
  </p:cSld>
  <p:clrMapOvr>
    <a:masterClrMapping/>
  </p:clrMapOvr>
  <p:transition advClick="0">
    <p:wip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4406900"/>
            <a:ext cx="7772400" cy="1362075"/>
          </a:xfrm>
        </p:spPr>
        <p:txBody>
          <a:bodyPr anchor="t"/>
          <a:lstStyle>
            <a:lvl1pPr algn="l">
              <a:defRPr sz="4000" b="1" cap="all"/>
            </a:lvl1pPr>
          </a:lstStyle>
          <a:p>
            <a:r>
              <a:rPr lang="zh-TW" altLang="en-US"/>
              <a:t>按一下以編輯母片標題樣式</a:t>
            </a:r>
          </a:p>
        </p:txBody>
      </p:sp>
      <p:sp>
        <p:nvSpPr>
          <p:cNvPr id="3" name="文字版面配置區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TW" altLang="en-US"/>
              <a:t>按一下以編輯母片文字樣式</a:t>
            </a:r>
          </a:p>
        </p:txBody>
      </p:sp>
    </p:spTree>
    <p:extLst>
      <p:ext uri="{BB962C8B-B14F-4D97-AF65-F5344CB8AC3E}">
        <p14:creationId xmlns:p14="http://schemas.microsoft.com/office/powerpoint/2010/main" val="3893436603"/>
      </p:ext>
    </p:extLst>
  </p:cSld>
  <p:clrMapOvr>
    <a:masterClrMapping/>
  </p:clrMapOvr>
  <p:transition advClick="0">
    <p:wip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sz="half" idx="1"/>
          </p:nvPr>
        </p:nvSpPr>
        <p:spPr>
          <a:xfrm>
            <a:off x="179388" y="1341438"/>
            <a:ext cx="4056062" cy="50403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4387850" y="1341438"/>
            <a:ext cx="4056063" cy="50403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3360269360"/>
      </p:ext>
    </p:extLst>
  </p:cSld>
  <p:clrMapOvr>
    <a:masterClrMapping/>
  </p:clrMapOvr>
  <p:transition advClick="0">
    <p:wip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Tree>
    <p:extLst>
      <p:ext uri="{BB962C8B-B14F-4D97-AF65-F5344CB8AC3E}">
        <p14:creationId xmlns:p14="http://schemas.microsoft.com/office/powerpoint/2010/main" val="3342870538"/>
      </p:ext>
    </p:extLst>
  </p:cSld>
  <p:clrMapOvr>
    <a:masterClrMapping/>
  </p:clrMapOvr>
  <p:transition advClick="0">
    <p:wip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1143000"/>
          </a:xfrm>
        </p:spPr>
        <p:txBody>
          <a:bodyPr/>
          <a:lstStyle>
            <a:lvl1pPr>
              <a:defRPr/>
            </a:lvl1pPr>
          </a:lstStyle>
          <a:p>
            <a:r>
              <a:rPr lang="zh-TW" altLang="en-US"/>
              <a:t>按一下以編輯母片標題樣式</a:t>
            </a:r>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2148235439"/>
      </p:ext>
    </p:extLst>
  </p:cSld>
  <p:clrMapOvr>
    <a:masterClrMapping/>
  </p:clrMapOvr>
  <p:transition advClick="0">
    <p:wip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Tree>
    <p:extLst>
      <p:ext uri="{BB962C8B-B14F-4D97-AF65-F5344CB8AC3E}">
        <p14:creationId xmlns:p14="http://schemas.microsoft.com/office/powerpoint/2010/main" val="692315621"/>
      </p:ext>
    </p:extLst>
  </p:cSld>
  <p:clrMapOvr>
    <a:masterClrMapping/>
  </p:clrMapOvr>
  <p:transition advClick="0">
    <p:wip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11513291"/>
      </p:ext>
    </p:extLst>
  </p:cSld>
  <p:clrMapOvr>
    <a:masterClrMapping/>
  </p:clrMapOvr>
  <p:transition advClick="0">
    <p:wip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0" y="273050"/>
            <a:ext cx="3008313" cy="1162050"/>
          </a:xfrm>
        </p:spPr>
        <p:txBody>
          <a:bodyPr anchor="b"/>
          <a:lstStyle>
            <a:lvl1pPr algn="l">
              <a:defRPr sz="2000" b="1"/>
            </a:lvl1pPr>
          </a:lstStyle>
          <a:p>
            <a:r>
              <a:rPr lang="zh-TW" altLang="en-US"/>
              <a:t>按一下以編輯母片標題樣式</a:t>
            </a:r>
          </a:p>
        </p:txBody>
      </p:sp>
      <p:sp>
        <p:nvSpPr>
          <p:cNvPr id="3" name="內容版面配置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Tree>
    <p:extLst>
      <p:ext uri="{BB962C8B-B14F-4D97-AF65-F5344CB8AC3E}">
        <p14:creationId xmlns:p14="http://schemas.microsoft.com/office/powerpoint/2010/main" val="4064717349"/>
      </p:ext>
    </p:extLst>
  </p:cSld>
  <p:clrMapOvr>
    <a:masterClrMapping/>
  </p:clrMapOvr>
  <p:transition advClick="0">
    <p:wip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8"/>
          </a:xfrm>
        </p:spPr>
        <p:txBody>
          <a:bodyPr anchor="b"/>
          <a:lstStyle>
            <a:lvl1pPr algn="l">
              <a:defRPr sz="2000" b="1"/>
            </a:lvl1pPr>
          </a:lstStyle>
          <a:p>
            <a:r>
              <a:rPr lang="zh-TW" altLang="en-US"/>
              <a:t>按一下以編輯母片標題樣式</a:t>
            </a:r>
          </a:p>
        </p:txBody>
      </p:sp>
      <p:sp>
        <p:nvSpPr>
          <p:cNvPr id="3" name="圖片版面配置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TW" altLang="en-US" noProof="0"/>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Tree>
    <p:extLst>
      <p:ext uri="{BB962C8B-B14F-4D97-AF65-F5344CB8AC3E}">
        <p14:creationId xmlns:p14="http://schemas.microsoft.com/office/powerpoint/2010/main" val="3240110078"/>
      </p:ext>
    </p:extLst>
  </p:cSld>
  <p:clrMapOvr>
    <a:masterClrMapping/>
  </p:clrMapOvr>
  <p:transition advClick="0">
    <p:wip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直排文字版面配置區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2496138680"/>
      </p:ext>
    </p:extLst>
  </p:cSld>
  <p:clrMapOvr>
    <a:masterClrMapping/>
  </p:clrMapOvr>
  <p:transition advClick="0">
    <p:wip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378575" y="549275"/>
            <a:ext cx="2065338" cy="5832475"/>
          </a:xfrm>
        </p:spPr>
        <p:txBody>
          <a:bodyPr vert="eaVert"/>
          <a:lstStyle/>
          <a:p>
            <a:r>
              <a:rPr lang="zh-TW" altLang="en-US"/>
              <a:t>按一下以編輯母片標題樣式</a:t>
            </a:r>
          </a:p>
        </p:txBody>
      </p:sp>
      <p:sp>
        <p:nvSpPr>
          <p:cNvPr id="3" name="直排文字版面配置區 2"/>
          <p:cNvSpPr>
            <a:spLocks noGrp="1"/>
          </p:cNvSpPr>
          <p:nvPr>
            <p:ph type="body" orient="vert" idx="1"/>
          </p:nvPr>
        </p:nvSpPr>
        <p:spPr>
          <a:xfrm>
            <a:off x="179388" y="549275"/>
            <a:ext cx="6046787" cy="5832475"/>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122644737"/>
      </p:ext>
    </p:extLst>
  </p:cSld>
  <p:clrMapOvr>
    <a:masterClrMapping/>
  </p:clrMapOvr>
  <p:transition advClick="0">
    <p:wip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964520645"/>
      </p:ext>
    </p:extLst>
  </p:cSld>
  <p:clrMapOvr>
    <a:masterClrMapping/>
  </p:clrMapOvr>
  <p:transition advClick="0">
    <p:wip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0" y="273050"/>
            <a:ext cx="3008313" cy="1162050"/>
          </a:xfrm>
        </p:spPr>
        <p:txBody>
          <a:bodyPr anchor="b"/>
          <a:lstStyle>
            <a:lvl1pPr algn="l">
              <a:defRPr sz="2000" b="1"/>
            </a:lvl1pPr>
          </a:lstStyle>
          <a:p>
            <a:r>
              <a:rPr lang="zh-TW" altLang="en-US"/>
              <a:t>按一下以編輯母片標題樣式</a:t>
            </a:r>
          </a:p>
        </p:txBody>
      </p:sp>
      <p:sp>
        <p:nvSpPr>
          <p:cNvPr id="3" name="內容版面配置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Tree>
    <p:extLst>
      <p:ext uri="{BB962C8B-B14F-4D97-AF65-F5344CB8AC3E}">
        <p14:creationId xmlns:p14="http://schemas.microsoft.com/office/powerpoint/2010/main" val="3956615726"/>
      </p:ext>
    </p:extLst>
  </p:cSld>
  <p:clrMapOvr>
    <a:masterClrMapping/>
  </p:clrMapOvr>
  <p:transition advClick="0">
    <p:wip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8"/>
          </a:xfrm>
        </p:spPr>
        <p:txBody>
          <a:bodyPr anchor="b"/>
          <a:lstStyle>
            <a:lvl1pPr algn="l">
              <a:defRPr sz="2000" b="1"/>
            </a:lvl1pPr>
          </a:lstStyle>
          <a:p>
            <a:r>
              <a:rPr lang="zh-TW" altLang="en-US"/>
              <a:t>按一下以編輯母片標題樣式</a:t>
            </a:r>
          </a:p>
        </p:txBody>
      </p:sp>
      <p:sp>
        <p:nvSpPr>
          <p:cNvPr id="3" name="圖片版面配置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TW" altLang="en-US" noProof="0"/>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Tree>
    <p:extLst>
      <p:ext uri="{BB962C8B-B14F-4D97-AF65-F5344CB8AC3E}">
        <p14:creationId xmlns:p14="http://schemas.microsoft.com/office/powerpoint/2010/main" val="4193297779"/>
      </p:ext>
    </p:extLst>
  </p:cSld>
  <p:clrMapOvr>
    <a:masterClrMapping/>
  </p:clrMapOvr>
  <p:transition advClick="0">
    <p:wip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18" Type="http://schemas.openxmlformats.org/officeDocument/2006/relationships/image" Target="../media/image3.png"/><Relationship Id="rId3" Type="http://schemas.openxmlformats.org/officeDocument/2006/relationships/slideLayout" Target="../slideLayouts/slideLayout3.xml"/><Relationship Id="rId21" Type="http://schemas.openxmlformats.org/officeDocument/2006/relationships/slide" Target="../slides/slide2.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slide" Target="../slides/slide101.xml"/><Relationship Id="rId20"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 Target="../slides/slide170.xml"/><Relationship Id="rId5" Type="http://schemas.openxmlformats.org/officeDocument/2006/relationships/slideLayout" Target="../slideLayouts/slideLayout5.xml"/><Relationship Id="rId15" Type="http://schemas.openxmlformats.org/officeDocument/2006/relationships/slide" Target="../slides/slide69.xml"/><Relationship Id="rId23" Type="http://schemas.openxmlformats.org/officeDocument/2006/relationships/slide" Target="../slides/slide149.xml"/><Relationship Id="rId10" Type="http://schemas.openxmlformats.org/officeDocument/2006/relationships/slideLayout" Target="../slideLayouts/slideLayout10.xml"/><Relationship Id="rId19" Type="http://schemas.openxmlformats.org/officeDocument/2006/relationships/image" Target="../media/image4.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19.xml"/><Relationship Id="rId22" Type="http://schemas.openxmlformats.org/officeDocument/2006/relationships/image" Target="../media/image6.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png"/><Relationship Id="rId18" Type="http://schemas.openxmlformats.org/officeDocument/2006/relationships/image" Target="../media/image6.png"/><Relationship Id="rId3" Type="http://schemas.openxmlformats.org/officeDocument/2006/relationships/slideLayout" Target="../slideLayouts/slideLayout14.xml"/><Relationship Id="rId21" Type="http://schemas.openxmlformats.org/officeDocument/2006/relationships/slide" Target="../slides/slide101.xml"/><Relationship Id="rId7" Type="http://schemas.openxmlformats.org/officeDocument/2006/relationships/slideLayout" Target="../slideLayouts/slideLayout18.xml"/><Relationship Id="rId12" Type="http://schemas.openxmlformats.org/officeDocument/2006/relationships/theme" Target="../theme/theme2.xml"/><Relationship Id="rId17" Type="http://schemas.openxmlformats.org/officeDocument/2006/relationships/image" Target="../media/image5.png"/><Relationship Id="rId2" Type="http://schemas.openxmlformats.org/officeDocument/2006/relationships/slideLayout" Target="../slideLayouts/slideLayout13.xml"/><Relationship Id="rId16" Type="http://schemas.openxmlformats.org/officeDocument/2006/relationships/image" Target="../media/image4.png"/><Relationship Id="rId20" Type="http://schemas.openxmlformats.org/officeDocument/2006/relationships/slide" Target="../slides/slide69.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 Target="../slides/slide170.xml"/><Relationship Id="rId5" Type="http://schemas.openxmlformats.org/officeDocument/2006/relationships/slideLayout" Target="../slideLayouts/slideLayout16.xml"/><Relationship Id="rId15" Type="http://schemas.openxmlformats.org/officeDocument/2006/relationships/image" Target="../media/image3.png"/><Relationship Id="rId23" Type="http://schemas.openxmlformats.org/officeDocument/2006/relationships/slide" Target="../slides/slide149.xml"/><Relationship Id="rId10" Type="http://schemas.openxmlformats.org/officeDocument/2006/relationships/slideLayout" Target="../slideLayouts/slideLayout21.xml"/><Relationship Id="rId19" Type="http://schemas.openxmlformats.org/officeDocument/2006/relationships/slide" Target="../slides/slide19.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image" Target="../media/image2.png"/><Relationship Id="rId22" Type="http://schemas.openxmlformats.org/officeDocument/2006/relationships/slide" Target="../slides/slid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image" Target="../media/image1.png"/><Relationship Id="rId18" Type="http://schemas.openxmlformats.org/officeDocument/2006/relationships/image" Target="../media/image6.png"/><Relationship Id="rId3" Type="http://schemas.openxmlformats.org/officeDocument/2006/relationships/slideLayout" Target="../slideLayouts/slideLayout25.xml"/><Relationship Id="rId21" Type="http://schemas.openxmlformats.org/officeDocument/2006/relationships/slide" Target="../slides/slide101.xml"/><Relationship Id="rId7" Type="http://schemas.openxmlformats.org/officeDocument/2006/relationships/slideLayout" Target="../slideLayouts/slideLayout29.xml"/><Relationship Id="rId12" Type="http://schemas.openxmlformats.org/officeDocument/2006/relationships/theme" Target="../theme/theme3.xml"/><Relationship Id="rId17" Type="http://schemas.openxmlformats.org/officeDocument/2006/relationships/image" Target="../media/image5.png"/><Relationship Id="rId2" Type="http://schemas.openxmlformats.org/officeDocument/2006/relationships/slideLayout" Target="../slideLayouts/slideLayout24.xml"/><Relationship Id="rId16" Type="http://schemas.openxmlformats.org/officeDocument/2006/relationships/image" Target="../media/image4.png"/><Relationship Id="rId20" Type="http://schemas.openxmlformats.org/officeDocument/2006/relationships/slide" Target="../slides/slide69.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24" Type="http://schemas.openxmlformats.org/officeDocument/2006/relationships/slide" Target="../slides/slide170.xml"/><Relationship Id="rId5" Type="http://schemas.openxmlformats.org/officeDocument/2006/relationships/slideLayout" Target="../slideLayouts/slideLayout27.xml"/><Relationship Id="rId15" Type="http://schemas.openxmlformats.org/officeDocument/2006/relationships/image" Target="../media/image3.png"/><Relationship Id="rId23" Type="http://schemas.openxmlformats.org/officeDocument/2006/relationships/slide" Target="../slides/slide149.xml"/><Relationship Id="rId10" Type="http://schemas.openxmlformats.org/officeDocument/2006/relationships/slideLayout" Target="../slideLayouts/slideLayout32.xml"/><Relationship Id="rId19" Type="http://schemas.openxmlformats.org/officeDocument/2006/relationships/slide" Target="../slides/slide19.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image" Target="../media/image2.png"/><Relationship Id="rId22" Type="http://schemas.openxmlformats.org/officeDocument/2006/relationships/slide" Target="../slides/slide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image" Target="../media/image1.png"/><Relationship Id="rId18" Type="http://schemas.openxmlformats.org/officeDocument/2006/relationships/image" Target="../media/image6.png"/><Relationship Id="rId3" Type="http://schemas.openxmlformats.org/officeDocument/2006/relationships/slideLayout" Target="../slideLayouts/slideLayout36.xml"/><Relationship Id="rId21" Type="http://schemas.openxmlformats.org/officeDocument/2006/relationships/slide" Target="../slides/slide101.xml"/><Relationship Id="rId7" Type="http://schemas.openxmlformats.org/officeDocument/2006/relationships/slideLayout" Target="../slideLayouts/slideLayout40.xml"/><Relationship Id="rId12" Type="http://schemas.openxmlformats.org/officeDocument/2006/relationships/theme" Target="../theme/theme4.xml"/><Relationship Id="rId17" Type="http://schemas.openxmlformats.org/officeDocument/2006/relationships/image" Target="../media/image5.png"/><Relationship Id="rId2" Type="http://schemas.openxmlformats.org/officeDocument/2006/relationships/slideLayout" Target="../slideLayouts/slideLayout35.xml"/><Relationship Id="rId16" Type="http://schemas.openxmlformats.org/officeDocument/2006/relationships/image" Target="../media/image4.png"/><Relationship Id="rId20" Type="http://schemas.openxmlformats.org/officeDocument/2006/relationships/slide" Target="../slides/slide69.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24" Type="http://schemas.openxmlformats.org/officeDocument/2006/relationships/slide" Target="../slides/slide170.xml"/><Relationship Id="rId5" Type="http://schemas.openxmlformats.org/officeDocument/2006/relationships/slideLayout" Target="../slideLayouts/slideLayout38.xml"/><Relationship Id="rId15" Type="http://schemas.openxmlformats.org/officeDocument/2006/relationships/image" Target="../media/image3.png"/><Relationship Id="rId23" Type="http://schemas.openxmlformats.org/officeDocument/2006/relationships/slide" Target="../slides/slide149.xml"/><Relationship Id="rId10" Type="http://schemas.openxmlformats.org/officeDocument/2006/relationships/slideLayout" Target="../slideLayouts/slideLayout43.xml"/><Relationship Id="rId19" Type="http://schemas.openxmlformats.org/officeDocument/2006/relationships/slide" Target="../slides/slide19.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image" Target="../media/image2.png"/><Relationship Id="rId22" Type="http://schemas.openxmlformats.org/officeDocument/2006/relationships/slide" Target="../slides/slide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image" Target="../media/image1.png"/><Relationship Id="rId18" Type="http://schemas.openxmlformats.org/officeDocument/2006/relationships/image" Target="../media/image6.png"/><Relationship Id="rId3" Type="http://schemas.openxmlformats.org/officeDocument/2006/relationships/slideLayout" Target="../slideLayouts/slideLayout47.xml"/><Relationship Id="rId21" Type="http://schemas.openxmlformats.org/officeDocument/2006/relationships/slide" Target="../slides/slide101.xml"/><Relationship Id="rId7" Type="http://schemas.openxmlformats.org/officeDocument/2006/relationships/slideLayout" Target="../slideLayouts/slideLayout51.xml"/><Relationship Id="rId12" Type="http://schemas.openxmlformats.org/officeDocument/2006/relationships/theme" Target="../theme/theme5.xml"/><Relationship Id="rId17" Type="http://schemas.openxmlformats.org/officeDocument/2006/relationships/image" Target="../media/image5.png"/><Relationship Id="rId2" Type="http://schemas.openxmlformats.org/officeDocument/2006/relationships/slideLayout" Target="../slideLayouts/slideLayout46.xml"/><Relationship Id="rId16" Type="http://schemas.openxmlformats.org/officeDocument/2006/relationships/image" Target="../media/image4.png"/><Relationship Id="rId20" Type="http://schemas.openxmlformats.org/officeDocument/2006/relationships/slide" Target="../slides/slide69.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24" Type="http://schemas.openxmlformats.org/officeDocument/2006/relationships/slide" Target="../slides/slide170.xml"/><Relationship Id="rId5" Type="http://schemas.openxmlformats.org/officeDocument/2006/relationships/slideLayout" Target="../slideLayouts/slideLayout49.xml"/><Relationship Id="rId15" Type="http://schemas.openxmlformats.org/officeDocument/2006/relationships/image" Target="../media/image3.png"/><Relationship Id="rId23" Type="http://schemas.openxmlformats.org/officeDocument/2006/relationships/slide" Target="../slides/slide149.xml"/><Relationship Id="rId10" Type="http://schemas.openxmlformats.org/officeDocument/2006/relationships/slideLayout" Target="../slideLayouts/slideLayout54.xml"/><Relationship Id="rId19" Type="http://schemas.openxmlformats.org/officeDocument/2006/relationships/slide" Target="../slides/slide19.xml"/><Relationship Id="rId4" Type="http://schemas.openxmlformats.org/officeDocument/2006/relationships/slideLayout" Target="../slideLayouts/slideLayout48.xml"/><Relationship Id="rId9" Type="http://schemas.openxmlformats.org/officeDocument/2006/relationships/slideLayout" Target="../slideLayouts/slideLayout53.xml"/><Relationship Id="rId14" Type="http://schemas.openxmlformats.org/officeDocument/2006/relationships/image" Target="../media/image2.png"/><Relationship Id="rId22" Type="http://schemas.openxmlformats.org/officeDocument/2006/relationships/slide" Target="../slides/slide2.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3.xml"/><Relationship Id="rId13" Type="http://schemas.openxmlformats.org/officeDocument/2006/relationships/image" Target="../media/image1.png"/><Relationship Id="rId18" Type="http://schemas.openxmlformats.org/officeDocument/2006/relationships/image" Target="../media/image6.png"/><Relationship Id="rId3" Type="http://schemas.openxmlformats.org/officeDocument/2006/relationships/slideLayout" Target="../slideLayouts/slideLayout58.xml"/><Relationship Id="rId21" Type="http://schemas.openxmlformats.org/officeDocument/2006/relationships/slide" Target="../slides/slide101.xml"/><Relationship Id="rId7" Type="http://schemas.openxmlformats.org/officeDocument/2006/relationships/slideLayout" Target="../slideLayouts/slideLayout62.xml"/><Relationship Id="rId12" Type="http://schemas.openxmlformats.org/officeDocument/2006/relationships/theme" Target="../theme/theme6.xml"/><Relationship Id="rId17" Type="http://schemas.openxmlformats.org/officeDocument/2006/relationships/image" Target="../media/image5.png"/><Relationship Id="rId2" Type="http://schemas.openxmlformats.org/officeDocument/2006/relationships/slideLayout" Target="../slideLayouts/slideLayout57.xml"/><Relationship Id="rId16" Type="http://schemas.openxmlformats.org/officeDocument/2006/relationships/image" Target="../media/image4.png"/><Relationship Id="rId20" Type="http://schemas.openxmlformats.org/officeDocument/2006/relationships/slide" Target="../slides/slide69.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24" Type="http://schemas.openxmlformats.org/officeDocument/2006/relationships/slide" Target="../slides/slide170.xml"/><Relationship Id="rId5" Type="http://schemas.openxmlformats.org/officeDocument/2006/relationships/slideLayout" Target="../slideLayouts/slideLayout60.xml"/><Relationship Id="rId15" Type="http://schemas.openxmlformats.org/officeDocument/2006/relationships/image" Target="../media/image3.png"/><Relationship Id="rId23" Type="http://schemas.openxmlformats.org/officeDocument/2006/relationships/slide" Target="../slides/slide149.xml"/><Relationship Id="rId10" Type="http://schemas.openxmlformats.org/officeDocument/2006/relationships/slideLayout" Target="../slideLayouts/slideLayout65.xml"/><Relationship Id="rId19" Type="http://schemas.openxmlformats.org/officeDocument/2006/relationships/slide" Target="../slides/slide19.xml"/><Relationship Id="rId4" Type="http://schemas.openxmlformats.org/officeDocument/2006/relationships/slideLayout" Target="../slideLayouts/slideLayout59.xml"/><Relationship Id="rId9" Type="http://schemas.openxmlformats.org/officeDocument/2006/relationships/slideLayout" Target="../slideLayouts/slideLayout64.xml"/><Relationship Id="rId14" Type="http://schemas.openxmlformats.org/officeDocument/2006/relationships/image" Target="../media/image2.png"/><Relationship Id="rId22" Type="http://schemas.openxmlformats.org/officeDocument/2006/relationships/slide" Target="../slides/slid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Text Box 2"/>
          <p:cNvSpPr txBox="1">
            <a:spLocks noChangeArrowheads="1"/>
          </p:cNvSpPr>
          <p:nvPr/>
        </p:nvSpPr>
        <p:spPr bwMode="auto">
          <a:xfrm>
            <a:off x="4221163" y="6486525"/>
            <a:ext cx="666750" cy="274638"/>
          </a:xfrm>
          <a:prstGeom prst="rect">
            <a:avLst/>
          </a:prstGeom>
          <a:noFill/>
          <a:ln>
            <a:noFill/>
          </a:ln>
        </p:spPr>
        <p:txBody>
          <a:bodyPr wrap="none">
            <a:spAutoFit/>
          </a:bodyP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algn="ctr" eaLnBrk="1" hangingPunct="1">
              <a:defRPr/>
            </a:pPr>
            <a:r>
              <a:rPr lang="zh-TW" altLang="en-US" sz="1200" b="0">
                <a:solidFill>
                  <a:schemeClr val="tx1"/>
                </a:solidFill>
              </a:rPr>
              <a:t>第</a:t>
            </a:r>
            <a:fld id="{5A2C9EC2-6118-462F-AF9E-FF0551EC7712}" type="slidenum">
              <a:rPr lang="zh-TW" altLang="en-US" sz="1200" b="0" smtClean="0">
                <a:solidFill>
                  <a:schemeClr val="tx1"/>
                </a:solidFill>
              </a:rPr>
              <a:pPr algn="ctr" eaLnBrk="1" hangingPunct="1">
                <a:defRPr/>
              </a:pPr>
              <a:t>‹#›</a:t>
            </a:fld>
            <a:r>
              <a:rPr lang="zh-TW" altLang="en-US" sz="1200" b="0">
                <a:solidFill>
                  <a:schemeClr val="tx1"/>
                </a:solidFill>
              </a:rPr>
              <a:t>頁</a:t>
            </a:r>
            <a:endParaRPr lang="zh-TW" altLang="en-US" b="0">
              <a:solidFill>
                <a:schemeClr val="tx1"/>
              </a:solidFill>
              <a:latin typeface="Arial" charset="0"/>
              <a:ea typeface="新細明體" charset="-120"/>
            </a:endParaRPr>
          </a:p>
        </p:txBody>
      </p:sp>
      <p:sp>
        <p:nvSpPr>
          <p:cNvPr id="66563" name="Rectangle 3"/>
          <p:cNvSpPr>
            <a:spLocks noGrp="1" noChangeArrowheads="1"/>
          </p:cNvSpPr>
          <p:nvPr>
            <p:ph type="title"/>
          </p:nvPr>
        </p:nvSpPr>
        <p:spPr bwMode="auto">
          <a:xfrm>
            <a:off x="179388" y="549275"/>
            <a:ext cx="8264525" cy="720725"/>
          </a:xfrm>
          <a:prstGeom prst="rect">
            <a:avLst/>
          </a:prstGeom>
          <a:noFill/>
          <a:ln w="9525" algn="ctr">
            <a:noFill/>
            <a:miter lim="800000"/>
            <a:headEnd/>
            <a:tailEnd/>
          </a:ln>
          <a:effectLst/>
        </p:spPr>
        <p:txBody>
          <a:bodyPr vert="horz" wrap="square" lIns="91440" tIns="45720" rIns="91440" bIns="45720" numCol="1" anchor="ctr" anchorCtr="0" compatLnSpc="1">
            <a:prstTxWarp prst="textNoShape">
              <a:avLst/>
            </a:prstTxWarp>
          </a:bodyPr>
          <a:lstStyle/>
          <a:p>
            <a:pPr lvl="0"/>
            <a:r>
              <a:rPr lang="zh-TW" altLang="en-US"/>
              <a:t>按一下以編輯母片標題樣式</a:t>
            </a:r>
          </a:p>
        </p:txBody>
      </p:sp>
      <p:sp>
        <p:nvSpPr>
          <p:cNvPr id="53252" name="Rectangle 4"/>
          <p:cNvSpPr>
            <a:spLocks noGrp="1" noChangeArrowheads="1"/>
          </p:cNvSpPr>
          <p:nvPr>
            <p:ph type="body" idx="1"/>
          </p:nvPr>
        </p:nvSpPr>
        <p:spPr bwMode="auto">
          <a:xfrm>
            <a:off x="179388" y="1341438"/>
            <a:ext cx="8264525" cy="5040312"/>
          </a:xfrm>
          <a:prstGeom prst="rect">
            <a:avLst/>
          </a:prstGeom>
          <a:noFill/>
          <a:ln w="9525" algn="ctr">
            <a:noFill/>
            <a:miter lim="800000"/>
            <a:headEnd/>
            <a:tailEnd/>
          </a:ln>
        </p:spPr>
        <p:txBody>
          <a:bodyPr vert="horz" wrap="square" lIns="91440" tIns="45720" rIns="91440" bIns="45720" numCol="1" anchor="t" anchorCtr="0" compatLnSpc="1">
            <a:prstTxWarp prst="textNoShape">
              <a:avLst/>
            </a:prstTxWarp>
          </a:bodyPr>
          <a:lstStyle/>
          <a:p>
            <a:pPr lvl="0"/>
            <a:r>
              <a:rPr lang="zh-TW" altLang="en-US" dirty="0"/>
              <a:t>小小節按一下以編輯母片以編輯母片以編輯母片以編輯母片以編輯母片</a:t>
            </a:r>
          </a:p>
          <a:p>
            <a:pPr lvl="1"/>
            <a:r>
              <a:rPr lang="zh-TW" altLang="en-US" dirty="0"/>
              <a:t>一般內文</a:t>
            </a:r>
            <a:r>
              <a:rPr lang="en-US" altLang="zh-TW" dirty="0"/>
              <a:t>(</a:t>
            </a:r>
            <a:r>
              <a:rPr lang="zh-TW" altLang="en-US" dirty="0"/>
              <a:t>按一次</a:t>
            </a:r>
            <a:r>
              <a:rPr lang="en-US" altLang="zh-TW" dirty="0"/>
              <a:t>Tab</a:t>
            </a:r>
            <a:r>
              <a:rPr lang="zh-TW" altLang="en-US" dirty="0"/>
              <a:t>空</a:t>
            </a:r>
            <a:r>
              <a:rPr lang="en-US" altLang="zh-TW" dirty="0"/>
              <a:t>2</a:t>
            </a:r>
            <a:r>
              <a:rPr lang="zh-TW" altLang="en-US" dirty="0"/>
              <a:t>格</a:t>
            </a:r>
            <a:r>
              <a:rPr lang="en-US" altLang="zh-TW" dirty="0"/>
              <a:t>)</a:t>
            </a:r>
            <a:r>
              <a:rPr lang="zh-TW" altLang="en-US" dirty="0"/>
              <a:t>第二層第二層第二層第二層第二層第二層第二層第二層第二層</a:t>
            </a:r>
          </a:p>
          <a:p>
            <a:pPr lvl="2"/>
            <a:r>
              <a:rPr lang="en-US" altLang="zh-TW" dirty="0"/>
              <a:t>n.</a:t>
            </a:r>
            <a:r>
              <a:rPr lang="zh-TW" altLang="en-US" dirty="0"/>
              <a:t>第三層第三層第三層第三層第三層第三層第三層第三層第三層第三層第三層第三層</a:t>
            </a:r>
          </a:p>
          <a:p>
            <a:pPr lvl="3"/>
            <a:r>
              <a:rPr lang="zh-TW" altLang="en-US" dirty="0"/>
              <a:t>第四層第四層第四層第四層第四層第四層第四層第四層第四層第四層第四層</a:t>
            </a:r>
          </a:p>
          <a:p>
            <a:pPr lvl="4"/>
            <a:r>
              <a:rPr lang="zh-TW" altLang="en-US" dirty="0"/>
              <a:t>圖說：第五層第五層第五層第五層第五層</a:t>
            </a:r>
          </a:p>
        </p:txBody>
      </p:sp>
      <p:sp>
        <p:nvSpPr>
          <p:cNvPr id="1030" name="Rectangle 6">
            <a:hlinkClick r:id="rId14" action="ppaction://hlinksldjump"/>
          </p:cNvPr>
          <p:cNvSpPr>
            <a:spLocks noChangeArrowheads="1"/>
          </p:cNvSpPr>
          <p:nvPr userDrawn="1"/>
        </p:nvSpPr>
        <p:spPr bwMode="auto">
          <a:xfrm>
            <a:off x="8534400" y="1477963"/>
            <a:ext cx="609600" cy="287337"/>
          </a:xfrm>
          <a:prstGeom prst="rect">
            <a:avLst/>
          </a:prstGeom>
          <a:solidFill>
            <a:schemeClr val="folHlink"/>
          </a:solidFill>
          <a:ln w="9525" algn="ctr">
            <a:noFill/>
            <a:miter lim="800000"/>
            <a:headEnd/>
            <a:tailEnd/>
          </a:ln>
        </p:spPr>
        <p:txBody>
          <a:bodyPr wrap="none" anchor="ctr"/>
          <a:lstStyle/>
          <a:p>
            <a:pPr algn="ctr">
              <a:defRPr/>
            </a:pPr>
            <a:r>
              <a:rPr lang="en-US" altLang="zh-TW" b="1" dirty="0">
                <a:solidFill>
                  <a:srgbClr val="777777"/>
                </a:solidFill>
                <a:latin typeface="Arial" charset="0"/>
                <a:ea typeface="新細明體" charset="-120"/>
              </a:rPr>
              <a:t>4-2</a:t>
            </a:r>
          </a:p>
        </p:txBody>
      </p:sp>
      <p:grpSp>
        <p:nvGrpSpPr>
          <p:cNvPr id="2" name="Group 7"/>
          <p:cNvGrpSpPr>
            <a:grpSpLocks/>
          </p:cNvGrpSpPr>
          <p:nvPr/>
        </p:nvGrpSpPr>
        <p:grpSpPr bwMode="auto">
          <a:xfrm>
            <a:off x="6732588" y="6453188"/>
            <a:ext cx="2016125" cy="404812"/>
            <a:chOff x="4241" y="4065"/>
            <a:chExt cx="1270" cy="255"/>
          </a:xfrm>
        </p:grpSpPr>
        <p:sp>
          <p:nvSpPr>
            <p:cNvPr id="1045" name="AutoShape 8">
              <a:hlinkClick r:id="" action="ppaction://hlinkshowjump?jump=firstslide" highlightClick="1"/>
            </p:cNvPr>
            <p:cNvSpPr>
              <a:spLocks noChangeArrowheads="1"/>
            </p:cNvSpPr>
            <p:nvPr userDrawn="1"/>
          </p:nvSpPr>
          <p:spPr bwMode="auto">
            <a:xfrm>
              <a:off x="4241" y="4065"/>
              <a:ext cx="227" cy="255"/>
            </a:xfrm>
            <a:prstGeom prst="actionButtonBeginning">
              <a:avLst/>
            </a:prstGeom>
            <a:solidFill>
              <a:schemeClr val="accent1">
                <a:alpha val="0"/>
              </a:schemeClr>
            </a:solidFill>
            <a:ln w="9525">
              <a:noFill/>
              <a:miter lim="800000"/>
              <a:headEnd/>
              <a:tailEnd/>
            </a:ln>
          </p:spPr>
          <p:txBody>
            <a:bodyPr wrap="none" anchor="ctr"/>
            <a:lstStyle/>
            <a:p>
              <a:pPr>
                <a:defRPr/>
              </a:pPr>
              <a:endParaRPr lang="zh-TW" altLang="en-US"/>
            </a:p>
          </p:txBody>
        </p:sp>
        <p:sp>
          <p:nvSpPr>
            <p:cNvPr id="1046" name="AutoShape 9">
              <a:hlinkClick r:id="" action="ppaction://hlinkshowjump?jump=lastslide" highlightClick="1"/>
            </p:cNvPr>
            <p:cNvSpPr>
              <a:spLocks noChangeArrowheads="1"/>
            </p:cNvSpPr>
            <p:nvPr userDrawn="1"/>
          </p:nvSpPr>
          <p:spPr bwMode="auto">
            <a:xfrm>
              <a:off x="5284" y="4065"/>
              <a:ext cx="227" cy="255"/>
            </a:xfrm>
            <a:prstGeom prst="actionButtonEnd">
              <a:avLst/>
            </a:prstGeom>
            <a:solidFill>
              <a:schemeClr val="accent1">
                <a:alpha val="0"/>
              </a:schemeClr>
            </a:solidFill>
            <a:ln w="9525">
              <a:noFill/>
              <a:miter lim="800000"/>
              <a:headEnd/>
              <a:tailEnd/>
            </a:ln>
          </p:spPr>
          <p:txBody>
            <a:bodyPr wrap="none" anchor="ctr"/>
            <a:lstStyle/>
            <a:p>
              <a:pPr>
                <a:defRPr/>
              </a:pPr>
              <a:endParaRPr lang="zh-TW" altLang="en-US"/>
            </a:p>
          </p:txBody>
        </p:sp>
        <p:sp>
          <p:nvSpPr>
            <p:cNvPr id="1047" name="AutoShape 10">
              <a:hlinkClick r:id="" action="ppaction://hlinkshowjump?jump=previousslide" highlightClick="1"/>
            </p:cNvPr>
            <p:cNvSpPr>
              <a:spLocks noChangeArrowheads="1"/>
            </p:cNvSpPr>
            <p:nvPr userDrawn="1"/>
          </p:nvSpPr>
          <p:spPr bwMode="auto">
            <a:xfrm>
              <a:off x="4468" y="4065"/>
              <a:ext cx="226" cy="255"/>
            </a:xfrm>
            <a:prstGeom prst="actionButtonBackPrevious">
              <a:avLst/>
            </a:prstGeom>
            <a:solidFill>
              <a:schemeClr val="accent1">
                <a:alpha val="0"/>
              </a:schemeClr>
            </a:solidFill>
            <a:ln w="9525">
              <a:noFill/>
              <a:miter lim="800000"/>
              <a:headEnd/>
              <a:tailEnd/>
            </a:ln>
          </p:spPr>
          <p:txBody>
            <a:bodyPr wrap="none" anchor="ctr"/>
            <a:lstStyle/>
            <a:p>
              <a:pPr>
                <a:defRPr/>
              </a:pPr>
              <a:endParaRPr lang="zh-TW" altLang="en-US"/>
            </a:p>
          </p:txBody>
        </p:sp>
        <p:sp>
          <p:nvSpPr>
            <p:cNvPr id="1048" name="AutoShape 11">
              <a:hlinkClick r:id="" action="ppaction://hlinkshowjump?jump=nextslide" highlightClick="1"/>
            </p:cNvPr>
            <p:cNvSpPr>
              <a:spLocks noChangeArrowheads="1"/>
            </p:cNvSpPr>
            <p:nvPr userDrawn="1"/>
          </p:nvSpPr>
          <p:spPr bwMode="auto">
            <a:xfrm>
              <a:off x="5057" y="4065"/>
              <a:ext cx="227" cy="255"/>
            </a:xfrm>
            <a:prstGeom prst="actionButtonForwardNext">
              <a:avLst/>
            </a:prstGeom>
            <a:solidFill>
              <a:schemeClr val="accent1">
                <a:alpha val="0"/>
              </a:schemeClr>
            </a:solidFill>
            <a:ln w="9525">
              <a:noFill/>
              <a:miter lim="800000"/>
              <a:headEnd/>
              <a:tailEnd/>
            </a:ln>
          </p:spPr>
          <p:txBody>
            <a:bodyPr wrap="none" anchor="ctr"/>
            <a:lstStyle/>
            <a:p>
              <a:pPr>
                <a:defRPr/>
              </a:pPr>
              <a:endParaRPr lang="zh-TW" altLang="en-US"/>
            </a:p>
          </p:txBody>
        </p:sp>
        <p:sp>
          <p:nvSpPr>
            <p:cNvPr id="1049" name="AutoShape 12">
              <a:hlinkClick r:id="" action="ppaction://hlinkshowjump?jump=firstslide" highlightClick="1"/>
            </p:cNvPr>
            <p:cNvSpPr>
              <a:spLocks noChangeArrowheads="1"/>
            </p:cNvSpPr>
            <p:nvPr userDrawn="1"/>
          </p:nvSpPr>
          <p:spPr bwMode="auto">
            <a:xfrm>
              <a:off x="4694" y="4065"/>
              <a:ext cx="363" cy="255"/>
            </a:xfrm>
            <a:prstGeom prst="actionButtonHome">
              <a:avLst/>
            </a:prstGeom>
            <a:solidFill>
              <a:schemeClr val="accent1">
                <a:alpha val="0"/>
              </a:schemeClr>
            </a:solidFill>
            <a:ln w="9525">
              <a:noFill/>
              <a:miter lim="800000"/>
              <a:headEnd/>
              <a:tailEnd/>
            </a:ln>
          </p:spPr>
          <p:txBody>
            <a:bodyPr wrap="none" anchor="ctr"/>
            <a:lstStyle/>
            <a:p>
              <a:pPr>
                <a:defRPr/>
              </a:pPr>
              <a:endParaRPr lang="zh-TW" altLang="en-US"/>
            </a:p>
          </p:txBody>
        </p:sp>
      </p:grpSp>
      <p:sp>
        <p:nvSpPr>
          <p:cNvPr id="1032" name="Rectangle 13">
            <a:hlinkClick r:id="rId15" action="ppaction://hlinksldjump"/>
          </p:cNvPr>
          <p:cNvSpPr>
            <a:spLocks noChangeArrowheads="1"/>
          </p:cNvSpPr>
          <p:nvPr userDrawn="1"/>
        </p:nvSpPr>
        <p:spPr bwMode="auto">
          <a:xfrm>
            <a:off x="8534400" y="1922463"/>
            <a:ext cx="609600" cy="287337"/>
          </a:xfrm>
          <a:prstGeom prst="rect">
            <a:avLst/>
          </a:prstGeom>
          <a:solidFill>
            <a:schemeClr val="folHlink"/>
          </a:solidFill>
          <a:ln w="9525" algn="ctr">
            <a:noFill/>
            <a:miter lim="800000"/>
            <a:headEnd/>
            <a:tailEnd/>
          </a:ln>
        </p:spPr>
        <p:txBody>
          <a:bodyPr wrap="none" anchor="ctr"/>
          <a:lstStyle/>
          <a:p>
            <a:pPr algn="ctr">
              <a:defRPr/>
            </a:pPr>
            <a:r>
              <a:rPr lang="en-US" altLang="zh-TW" b="1" dirty="0">
                <a:solidFill>
                  <a:srgbClr val="777777"/>
                </a:solidFill>
                <a:latin typeface="Arial" charset="0"/>
                <a:ea typeface="新細明體" charset="-120"/>
              </a:rPr>
              <a:t>4-3</a:t>
            </a:r>
          </a:p>
        </p:txBody>
      </p:sp>
      <p:sp>
        <p:nvSpPr>
          <p:cNvPr id="1033" name="Rectangle 14">
            <a:hlinkClick r:id="rId16" action="ppaction://hlinksldjump"/>
          </p:cNvPr>
          <p:cNvSpPr>
            <a:spLocks noChangeArrowheads="1"/>
          </p:cNvSpPr>
          <p:nvPr userDrawn="1"/>
        </p:nvSpPr>
        <p:spPr bwMode="auto">
          <a:xfrm>
            <a:off x="8534400" y="2368550"/>
            <a:ext cx="609600" cy="287338"/>
          </a:xfrm>
          <a:prstGeom prst="rect">
            <a:avLst/>
          </a:prstGeom>
          <a:solidFill>
            <a:schemeClr val="folHlink"/>
          </a:solidFill>
          <a:ln w="9525" algn="ctr">
            <a:noFill/>
            <a:miter lim="800000"/>
            <a:headEnd/>
            <a:tailEnd/>
          </a:ln>
        </p:spPr>
        <p:txBody>
          <a:bodyPr wrap="none" anchor="ctr"/>
          <a:lstStyle/>
          <a:p>
            <a:pPr algn="ctr">
              <a:defRPr/>
            </a:pPr>
            <a:r>
              <a:rPr lang="en-US" altLang="zh-TW" b="1" dirty="0">
                <a:solidFill>
                  <a:srgbClr val="777777"/>
                </a:solidFill>
                <a:latin typeface="Arial" charset="0"/>
                <a:ea typeface="新細明體" charset="-120"/>
              </a:rPr>
              <a:t>4-4</a:t>
            </a:r>
          </a:p>
        </p:txBody>
      </p:sp>
      <p:pic>
        <p:nvPicPr>
          <p:cNvPr id="53259" name="Picture 29" descr="Icon-01">
            <a:hlinkClick r:id="" action="ppaction://hlinkshowjump?jump=firstslide"/>
          </p:cNvPr>
          <p:cNvPicPr>
            <a:picLocks noChangeAspect="1" noChangeArrowheads="1"/>
          </p:cNvPicPr>
          <p:nvPr userDrawn="1"/>
        </p:nvPicPr>
        <p:blipFill>
          <a:blip r:embed="rId17"/>
          <a:srcRect/>
          <a:stretch>
            <a:fillRect/>
          </a:stretch>
        </p:blipFill>
        <p:spPr bwMode="auto">
          <a:xfrm>
            <a:off x="7770813" y="6523038"/>
            <a:ext cx="328612" cy="301625"/>
          </a:xfrm>
          <a:prstGeom prst="rect">
            <a:avLst/>
          </a:prstGeom>
          <a:noFill/>
          <a:ln w="9525">
            <a:noFill/>
            <a:miter lim="800000"/>
            <a:headEnd/>
            <a:tailEnd/>
          </a:ln>
        </p:spPr>
      </p:pic>
      <p:pic>
        <p:nvPicPr>
          <p:cNvPr id="53260" name="Picture 30" descr="Icon-03">
            <a:hlinkClick r:id="" action="ppaction://hlinkshowjump?jump=nextslide"/>
          </p:cNvPr>
          <p:cNvPicPr>
            <a:picLocks noChangeAspect="1" noChangeArrowheads="1"/>
          </p:cNvPicPr>
          <p:nvPr userDrawn="1"/>
        </p:nvPicPr>
        <p:blipFill>
          <a:blip r:embed="rId18"/>
          <a:srcRect/>
          <a:stretch>
            <a:fillRect/>
          </a:stretch>
        </p:blipFill>
        <p:spPr bwMode="auto">
          <a:xfrm>
            <a:off x="8253413" y="6523038"/>
            <a:ext cx="328612" cy="301625"/>
          </a:xfrm>
          <a:prstGeom prst="rect">
            <a:avLst/>
          </a:prstGeom>
          <a:noFill/>
          <a:ln w="9525">
            <a:noFill/>
            <a:miter lim="800000"/>
            <a:headEnd/>
            <a:tailEnd/>
          </a:ln>
        </p:spPr>
      </p:pic>
      <p:pic>
        <p:nvPicPr>
          <p:cNvPr id="53261" name="Picture 31" descr="Icon-04">
            <a:hlinkClick r:id="" action="ppaction://hlinkshowjump?jump=previousslide"/>
          </p:cNvPr>
          <p:cNvPicPr>
            <a:picLocks noChangeAspect="1" noChangeArrowheads="1"/>
          </p:cNvPicPr>
          <p:nvPr userDrawn="1"/>
        </p:nvPicPr>
        <p:blipFill>
          <a:blip r:embed="rId19"/>
          <a:srcRect/>
          <a:stretch>
            <a:fillRect/>
          </a:stretch>
        </p:blipFill>
        <p:spPr bwMode="auto">
          <a:xfrm>
            <a:off x="7286625" y="6523038"/>
            <a:ext cx="328613" cy="301625"/>
          </a:xfrm>
          <a:prstGeom prst="rect">
            <a:avLst/>
          </a:prstGeom>
          <a:noFill/>
          <a:ln w="9525">
            <a:noFill/>
            <a:miter lim="800000"/>
            <a:headEnd/>
            <a:tailEnd/>
          </a:ln>
        </p:spPr>
      </p:pic>
      <p:pic>
        <p:nvPicPr>
          <p:cNvPr id="53262" name="Picture 32" descr="Icon-05">
            <a:hlinkClick r:id="" action="ppaction://hlinkshowjump?jump=firstslide"/>
          </p:cNvPr>
          <p:cNvPicPr>
            <a:picLocks noChangeAspect="1" noChangeArrowheads="1"/>
          </p:cNvPicPr>
          <p:nvPr userDrawn="1"/>
        </p:nvPicPr>
        <p:blipFill>
          <a:blip r:embed="rId20"/>
          <a:srcRect/>
          <a:stretch>
            <a:fillRect/>
          </a:stretch>
        </p:blipFill>
        <p:spPr bwMode="auto">
          <a:xfrm>
            <a:off x="6804025" y="6523038"/>
            <a:ext cx="328613" cy="301625"/>
          </a:xfrm>
          <a:prstGeom prst="rect">
            <a:avLst/>
          </a:prstGeom>
          <a:noFill/>
          <a:ln w="9525">
            <a:noFill/>
            <a:miter lim="800000"/>
            <a:headEnd/>
            <a:tailEnd/>
          </a:ln>
        </p:spPr>
      </p:pic>
      <p:sp>
        <p:nvSpPr>
          <p:cNvPr id="26" name="Rectangle 5">
            <a:hlinkClick r:id="rId21" action="ppaction://hlinksldjump"/>
          </p:cNvPr>
          <p:cNvSpPr>
            <a:spLocks noChangeArrowheads="1"/>
          </p:cNvSpPr>
          <p:nvPr userDrawn="1"/>
        </p:nvSpPr>
        <p:spPr bwMode="auto">
          <a:xfrm>
            <a:off x="8534400" y="1033463"/>
            <a:ext cx="609600" cy="287337"/>
          </a:xfrm>
          <a:prstGeom prst="rect">
            <a:avLst/>
          </a:prstGeom>
          <a:solidFill>
            <a:srgbClr val="003366"/>
          </a:solidFill>
          <a:ln w="9525" algn="ctr">
            <a:noFill/>
            <a:miter lim="800000"/>
            <a:headEnd/>
            <a:tailEnd/>
          </a:ln>
        </p:spPr>
        <p:txBody>
          <a:bodyPr wrap="none" anchor="ctr"/>
          <a:lstStyle/>
          <a:p>
            <a:pPr algn="ctr">
              <a:defRPr/>
            </a:pPr>
            <a:r>
              <a:rPr lang="en-US" altLang="zh-TW" b="1" dirty="0">
                <a:solidFill>
                  <a:schemeClr val="bg1"/>
                </a:solidFill>
                <a:latin typeface="Arial" charset="0"/>
                <a:ea typeface="新細明體" charset="-120"/>
              </a:rPr>
              <a:t>4-1</a:t>
            </a:r>
          </a:p>
        </p:txBody>
      </p:sp>
      <p:pic>
        <p:nvPicPr>
          <p:cNvPr id="53263" name="Picture 33" descr="Icon-06">
            <a:hlinkClick r:id="" action="ppaction://hlinkshowjump?jump=lastslide"/>
          </p:cNvPr>
          <p:cNvPicPr>
            <a:picLocks noChangeAspect="1" noChangeArrowheads="1"/>
          </p:cNvPicPr>
          <p:nvPr userDrawn="1"/>
        </p:nvPicPr>
        <p:blipFill>
          <a:blip r:embed="rId22"/>
          <a:srcRect/>
          <a:stretch>
            <a:fillRect/>
          </a:stretch>
        </p:blipFill>
        <p:spPr bwMode="auto">
          <a:xfrm>
            <a:off x="8737600" y="6523038"/>
            <a:ext cx="338138" cy="301625"/>
          </a:xfrm>
          <a:prstGeom prst="rect">
            <a:avLst/>
          </a:prstGeom>
          <a:noFill/>
          <a:ln w="9525">
            <a:noFill/>
            <a:miter lim="800000"/>
            <a:headEnd/>
            <a:tailEnd/>
          </a:ln>
        </p:spPr>
      </p:pic>
      <p:sp>
        <p:nvSpPr>
          <p:cNvPr id="20" name="Rectangle 14">
            <a:hlinkClick r:id="rId23" action="ppaction://hlinksldjump"/>
          </p:cNvPr>
          <p:cNvSpPr>
            <a:spLocks noChangeArrowheads="1"/>
          </p:cNvSpPr>
          <p:nvPr userDrawn="1"/>
        </p:nvSpPr>
        <p:spPr bwMode="auto">
          <a:xfrm>
            <a:off x="8534400" y="2788071"/>
            <a:ext cx="609600" cy="287338"/>
          </a:xfrm>
          <a:prstGeom prst="rect">
            <a:avLst/>
          </a:prstGeom>
          <a:solidFill>
            <a:schemeClr val="folHlink"/>
          </a:solidFill>
          <a:ln w="9525" algn="ctr">
            <a:noFill/>
            <a:miter lim="800000"/>
            <a:headEnd/>
            <a:tailEnd/>
          </a:ln>
        </p:spPr>
        <p:txBody>
          <a:bodyPr wrap="none" anchor="ctr"/>
          <a:lstStyle/>
          <a:p>
            <a:pPr algn="ctr">
              <a:defRPr/>
            </a:pPr>
            <a:r>
              <a:rPr lang="en-US" altLang="zh-TW" b="1" dirty="0">
                <a:solidFill>
                  <a:srgbClr val="777777"/>
                </a:solidFill>
                <a:latin typeface="Arial" charset="0"/>
                <a:ea typeface="新細明體" charset="-120"/>
              </a:rPr>
              <a:t>4-5</a:t>
            </a:r>
          </a:p>
        </p:txBody>
      </p:sp>
      <p:sp>
        <p:nvSpPr>
          <p:cNvPr id="21" name="Rectangle 14">
            <a:hlinkClick r:id="rId24" action="ppaction://hlinksldjump"/>
          </p:cNvPr>
          <p:cNvSpPr>
            <a:spLocks noChangeArrowheads="1"/>
          </p:cNvSpPr>
          <p:nvPr userDrawn="1"/>
        </p:nvSpPr>
        <p:spPr bwMode="auto">
          <a:xfrm>
            <a:off x="8534400" y="3207592"/>
            <a:ext cx="609600" cy="287338"/>
          </a:xfrm>
          <a:prstGeom prst="rect">
            <a:avLst/>
          </a:prstGeom>
          <a:solidFill>
            <a:schemeClr val="folHlink"/>
          </a:solidFill>
          <a:ln w="9525" algn="ctr">
            <a:noFill/>
            <a:miter lim="800000"/>
            <a:headEnd/>
            <a:tailEnd/>
          </a:ln>
        </p:spPr>
        <p:txBody>
          <a:bodyPr wrap="none" anchor="ctr"/>
          <a:lstStyle/>
          <a:p>
            <a:pPr algn="ctr">
              <a:defRPr/>
            </a:pPr>
            <a:r>
              <a:rPr lang="en-US" altLang="zh-TW" b="1" dirty="0">
                <a:solidFill>
                  <a:srgbClr val="777777"/>
                </a:solidFill>
                <a:latin typeface="Arial" charset="0"/>
                <a:ea typeface="新細明體" charset="-120"/>
              </a:rPr>
              <a:t>4-6</a:t>
            </a:r>
          </a:p>
        </p:txBody>
      </p:sp>
    </p:spTree>
    <p:extLst>
      <p:ext uri="{BB962C8B-B14F-4D97-AF65-F5344CB8AC3E}">
        <p14:creationId xmlns:p14="http://schemas.microsoft.com/office/powerpoint/2010/main" val="1363963349"/>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Lst>
  <p:transition advClick="0">
    <p:wipe/>
  </p:transition>
  <p:txStyles>
    <p:titleStyle>
      <a:lvl1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mj-lt"/>
          <a:ea typeface="+mj-ea"/>
          <a:cs typeface="+mj-cs"/>
        </a:defRPr>
      </a:lvl1pPr>
      <a:lvl2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2pPr>
      <a:lvl3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3pPr>
      <a:lvl4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4pPr>
      <a:lvl5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5pPr>
      <a:lvl6pPr marL="457200" algn="l" rtl="0" fontAlgn="base">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6pPr>
      <a:lvl7pPr marL="914400" algn="l" rtl="0" fontAlgn="base">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7pPr>
      <a:lvl8pPr marL="1371600" algn="l" rtl="0" fontAlgn="base">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8pPr>
      <a:lvl9pPr marL="1828800" algn="l" rtl="0" fontAlgn="base">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9pPr>
    </p:titleStyle>
    <p:bodyStyle>
      <a:lvl1pPr marL="342900" indent="-342900" algn="just" defTabSz="257175" rtl="0" eaLnBrk="0" fontAlgn="base" hangingPunct="0">
        <a:spcBef>
          <a:spcPct val="0"/>
        </a:spcBef>
        <a:spcAft>
          <a:spcPct val="0"/>
        </a:spcAft>
        <a:buChar char="•"/>
        <a:tabLst>
          <a:tab pos="757238" algn="l"/>
          <a:tab pos="8072438" algn="r"/>
        </a:tabLst>
        <a:defRPr sz="2800" b="1">
          <a:solidFill>
            <a:srgbClr val="4346BD"/>
          </a:solidFill>
          <a:latin typeface="+mn-lt"/>
          <a:ea typeface="+mn-ea"/>
          <a:cs typeface="+mn-cs"/>
        </a:defRPr>
      </a:lvl1pPr>
      <a:lvl2pPr marL="1588" indent="455613" algn="just" defTabSz="257175" rtl="0" eaLnBrk="0" fontAlgn="base" hangingPunct="0">
        <a:lnSpc>
          <a:spcPct val="115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2pPr>
      <a:lvl3pPr marL="282575" indent="-279400" algn="just" defTabSz="257175" rtl="0" eaLnBrk="0" fontAlgn="base" hangingPunct="0">
        <a:lnSpc>
          <a:spcPct val="115000"/>
        </a:lnSpc>
        <a:spcBef>
          <a:spcPct val="5000"/>
        </a:spcBef>
        <a:spcAft>
          <a:spcPct val="5000"/>
        </a:spcAft>
        <a:buChar char="•"/>
        <a:tabLst>
          <a:tab pos="757238" algn="l"/>
          <a:tab pos="8072438" algn="r"/>
        </a:tabLst>
        <a:defRPr sz="2800">
          <a:solidFill>
            <a:schemeClr val="tx1"/>
          </a:solidFill>
          <a:latin typeface="Times New Roman" pitchFamily="18" charset="0"/>
          <a:ea typeface="標楷體" pitchFamily="65" charset="-120"/>
        </a:defRPr>
      </a:lvl3pPr>
      <a:lvl4pPr marL="284163" indent="1087438" algn="just" defTabSz="257175" rtl="0" eaLnBrk="0" fontAlgn="base" hangingPunct="0">
        <a:lnSpc>
          <a:spcPct val="115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4pPr>
      <a:lvl5pPr marL="285750" indent="1543050" algn="l" defTabSz="257175" rtl="0" eaLnBrk="0" fontAlgn="base" hangingPunct="0">
        <a:lnSpc>
          <a:spcPct val="115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5pPr>
      <a:lvl6pPr marL="21256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6pPr>
      <a:lvl7pPr marL="25828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7pPr>
      <a:lvl8pPr marL="30400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8pPr>
      <a:lvl9pPr marL="34972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Text Box 2"/>
          <p:cNvSpPr txBox="1">
            <a:spLocks noChangeArrowheads="1"/>
          </p:cNvSpPr>
          <p:nvPr/>
        </p:nvSpPr>
        <p:spPr bwMode="auto">
          <a:xfrm>
            <a:off x="4221163" y="6486525"/>
            <a:ext cx="666750" cy="274638"/>
          </a:xfrm>
          <a:prstGeom prst="rect">
            <a:avLst/>
          </a:prstGeom>
          <a:noFill/>
          <a:ln>
            <a:noFill/>
          </a:ln>
        </p:spPr>
        <p:txBody>
          <a:bodyPr wrap="none">
            <a:spAutoFit/>
          </a:bodyP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algn="ctr" eaLnBrk="1" hangingPunct="1">
              <a:defRPr/>
            </a:pPr>
            <a:r>
              <a:rPr lang="zh-TW" altLang="en-US" sz="1200" b="0">
                <a:solidFill>
                  <a:schemeClr val="tx1"/>
                </a:solidFill>
              </a:rPr>
              <a:t>第</a:t>
            </a:r>
            <a:fld id="{5A2C9EC2-6118-462F-AF9E-FF0551EC7712}" type="slidenum">
              <a:rPr lang="zh-TW" altLang="en-US" sz="1200" b="0" smtClean="0">
                <a:solidFill>
                  <a:schemeClr val="tx1"/>
                </a:solidFill>
              </a:rPr>
              <a:pPr algn="ctr" eaLnBrk="1" hangingPunct="1">
                <a:defRPr/>
              </a:pPr>
              <a:t>‹#›</a:t>
            </a:fld>
            <a:r>
              <a:rPr lang="zh-TW" altLang="en-US" sz="1200" b="0">
                <a:solidFill>
                  <a:schemeClr val="tx1"/>
                </a:solidFill>
              </a:rPr>
              <a:t>頁</a:t>
            </a:r>
            <a:endParaRPr lang="zh-TW" altLang="en-US" b="0">
              <a:solidFill>
                <a:schemeClr val="tx1"/>
              </a:solidFill>
              <a:latin typeface="Arial" charset="0"/>
              <a:ea typeface="新細明體" charset="-120"/>
            </a:endParaRPr>
          </a:p>
        </p:txBody>
      </p:sp>
      <p:sp>
        <p:nvSpPr>
          <p:cNvPr id="66563" name="Rectangle 3"/>
          <p:cNvSpPr>
            <a:spLocks noGrp="1" noChangeArrowheads="1"/>
          </p:cNvSpPr>
          <p:nvPr>
            <p:ph type="title"/>
          </p:nvPr>
        </p:nvSpPr>
        <p:spPr bwMode="auto">
          <a:xfrm>
            <a:off x="179388" y="549275"/>
            <a:ext cx="8264525" cy="720725"/>
          </a:xfrm>
          <a:prstGeom prst="rect">
            <a:avLst/>
          </a:prstGeom>
          <a:noFill/>
          <a:ln w="9525" algn="ctr">
            <a:noFill/>
            <a:miter lim="800000"/>
            <a:headEnd/>
            <a:tailEnd/>
          </a:ln>
          <a:effectLst/>
        </p:spPr>
        <p:txBody>
          <a:bodyPr vert="horz" wrap="square" lIns="91440" tIns="45720" rIns="91440" bIns="45720" numCol="1" anchor="ctr" anchorCtr="0" compatLnSpc="1">
            <a:prstTxWarp prst="textNoShape">
              <a:avLst/>
            </a:prstTxWarp>
          </a:bodyPr>
          <a:lstStyle/>
          <a:p>
            <a:pPr lvl="0"/>
            <a:r>
              <a:rPr lang="zh-TW" altLang="en-US"/>
              <a:t>按一下以編輯母片標題樣式</a:t>
            </a:r>
          </a:p>
        </p:txBody>
      </p:sp>
      <p:sp>
        <p:nvSpPr>
          <p:cNvPr id="53252" name="Rectangle 4"/>
          <p:cNvSpPr>
            <a:spLocks noGrp="1" noChangeArrowheads="1"/>
          </p:cNvSpPr>
          <p:nvPr>
            <p:ph type="body" idx="1"/>
          </p:nvPr>
        </p:nvSpPr>
        <p:spPr bwMode="auto">
          <a:xfrm>
            <a:off x="179388" y="1341438"/>
            <a:ext cx="8264525" cy="5040312"/>
          </a:xfrm>
          <a:prstGeom prst="rect">
            <a:avLst/>
          </a:prstGeom>
          <a:noFill/>
          <a:ln w="9525" algn="ctr">
            <a:noFill/>
            <a:miter lim="800000"/>
            <a:headEnd/>
            <a:tailEnd/>
          </a:ln>
        </p:spPr>
        <p:txBody>
          <a:bodyPr vert="horz" wrap="square" lIns="91440" tIns="45720" rIns="91440" bIns="45720" numCol="1" anchor="t" anchorCtr="0" compatLnSpc="1">
            <a:prstTxWarp prst="textNoShape">
              <a:avLst/>
            </a:prstTxWarp>
          </a:bodyPr>
          <a:lstStyle/>
          <a:p>
            <a:pPr lvl="0"/>
            <a:r>
              <a:rPr lang="zh-TW" altLang="en-US"/>
              <a:t>小小節按一下以編輯母片以編輯母片以編輯母片以編輯母片以編輯母片</a:t>
            </a:r>
          </a:p>
          <a:p>
            <a:pPr lvl="1"/>
            <a:r>
              <a:rPr lang="zh-TW" altLang="en-US"/>
              <a:t>一般內文</a:t>
            </a:r>
            <a:r>
              <a:rPr lang="en-US" altLang="zh-TW"/>
              <a:t>(</a:t>
            </a:r>
            <a:r>
              <a:rPr lang="zh-TW" altLang="en-US"/>
              <a:t>按一次</a:t>
            </a:r>
            <a:r>
              <a:rPr lang="en-US" altLang="zh-TW"/>
              <a:t>Tab</a:t>
            </a:r>
            <a:r>
              <a:rPr lang="zh-TW" altLang="en-US"/>
              <a:t>空</a:t>
            </a:r>
            <a:r>
              <a:rPr lang="en-US" altLang="zh-TW"/>
              <a:t>2</a:t>
            </a:r>
            <a:r>
              <a:rPr lang="zh-TW" altLang="en-US"/>
              <a:t>格</a:t>
            </a:r>
            <a:r>
              <a:rPr lang="en-US" altLang="zh-TW"/>
              <a:t>)</a:t>
            </a:r>
            <a:r>
              <a:rPr lang="zh-TW" altLang="en-US"/>
              <a:t>第二層第二層第二層第二層第二層第二層第二層第二層第二層</a:t>
            </a:r>
          </a:p>
          <a:p>
            <a:pPr lvl="2"/>
            <a:r>
              <a:rPr lang="en-US" altLang="zh-TW"/>
              <a:t>n.</a:t>
            </a:r>
            <a:r>
              <a:rPr lang="zh-TW" altLang="en-US"/>
              <a:t>第三層第三層第三層第三層第三層第三層第三層第三層第三層第三層第三層第三層</a:t>
            </a:r>
          </a:p>
          <a:p>
            <a:pPr lvl="3"/>
            <a:r>
              <a:rPr lang="zh-TW" altLang="en-US"/>
              <a:t>第四層第四層第四層第四層第四層第四層第四層第四層第四層第四層第四層</a:t>
            </a:r>
          </a:p>
          <a:p>
            <a:pPr lvl="4"/>
            <a:r>
              <a:rPr lang="zh-TW" altLang="en-US"/>
              <a:t>圖說：第五層第五層第五層第五層第五層</a:t>
            </a:r>
          </a:p>
        </p:txBody>
      </p:sp>
      <p:grpSp>
        <p:nvGrpSpPr>
          <p:cNvPr id="2" name="Group 7"/>
          <p:cNvGrpSpPr>
            <a:grpSpLocks/>
          </p:cNvGrpSpPr>
          <p:nvPr/>
        </p:nvGrpSpPr>
        <p:grpSpPr bwMode="auto">
          <a:xfrm>
            <a:off x="6732588" y="6453188"/>
            <a:ext cx="2016125" cy="404812"/>
            <a:chOff x="4241" y="4065"/>
            <a:chExt cx="1270" cy="255"/>
          </a:xfrm>
        </p:grpSpPr>
        <p:sp>
          <p:nvSpPr>
            <p:cNvPr id="1045" name="AutoShape 8">
              <a:hlinkClick r:id="" action="ppaction://hlinkshowjump?jump=firstslide" highlightClick="1"/>
            </p:cNvPr>
            <p:cNvSpPr>
              <a:spLocks noChangeArrowheads="1"/>
            </p:cNvSpPr>
            <p:nvPr userDrawn="1"/>
          </p:nvSpPr>
          <p:spPr bwMode="auto">
            <a:xfrm>
              <a:off x="4241" y="4065"/>
              <a:ext cx="227" cy="255"/>
            </a:xfrm>
            <a:prstGeom prst="actionButtonBeginning">
              <a:avLst/>
            </a:prstGeom>
            <a:solidFill>
              <a:schemeClr val="accent1">
                <a:alpha val="0"/>
              </a:schemeClr>
            </a:solidFill>
            <a:ln w="9525">
              <a:noFill/>
              <a:miter lim="800000"/>
              <a:headEnd/>
              <a:tailEnd/>
            </a:ln>
          </p:spPr>
          <p:txBody>
            <a:bodyPr wrap="none" anchor="ctr"/>
            <a:lstStyle/>
            <a:p>
              <a:pPr>
                <a:defRPr/>
              </a:pPr>
              <a:endParaRPr lang="zh-TW" altLang="en-US"/>
            </a:p>
          </p:txBody>
        </p:sp>
        <p:sp>
          <p:nvSpPr>
            <p:cNvPr id="1046" name="AutoShape 9">
              <a:hlinkClick r:id="" action="ppaction://hlinkshowjump?jump=lastslide" highlightClick="1"/>
            </p:cNvPr>
            <p:cNvSpPr>
              <a:spLocks noChangeArrowheads="1"/>
            </p:cNvSpPr>
            <p:nvPr userDrawn="1"/>
          </p:nvSpPr>
          <p:spPr bwMode="auto">
            <a:xfrm>
              <a:off x="5284" y="4065"/>
              <a:ext cx="227" cy="255"/>
            </a:xfrm>
            <a:prstGeom prst="actionButtonEnd">
              <a:avLst/>
            </a:prstGeom>
            <a:solidFill>
              <a:schemeClr val="accent1">
                <a:alpha val="0"/>
              </a:schemeClr>
            </a:solidFill>
            <a:ln w="9525">
              <a:noFill/>
              <a:miter lim="800000"/>
              <a:headEnd/>
              <a:tailEnd/>
            </a:ln>
          </p:spPr>
          <p:txBody>
            <a:bodyPr wrap="none" anchor="ctr"/>
            <a:lstStyle/>
            <a:p>
              <a:pPr>
                <a:defRPr/>
              </a:pPr>
              <a:endParaRPr lang="zh-TW" altLang="en-US"/>
            </a:p>
          </p:txBody>
        </p:sp>
        <p:sp>
          <p:nvSpPr>
            <p:cNvPr id="1047" name="AutoShape 10">
              <a:hlinkClick r:id="" action="ppaction://hlinkshowjump?jump=previousslide" highlightClick="1"/>
            </p:cNvPr>
            <p:cNvSpPr>
              <a:spLocks noChangeArrowheads="1"/>
            </p:cNvSpPr>
            <p:nvPr userDrawn="1"/>
          </p:nvSpPr>
          <p:spPr bwMode="auto">
            <a:xfrm>
              <a:off x="4468" y="4065"/>
              <a:ext cx="226" cy="255"/>
            </a:xfrm>
            <a:prstGeom prst="actionButtonBackPrevious">
              <a:avLst/>
            </a:prstGeom>
            <a:solidFill>
              <a:schemeClr val="accent1">
                <a:alpha val="0"/>
              </a:schemeClr>
            </a:solidFill>
            <a:ln w="9525">
              <a:noFill/>
              <a:miter lim="800000"/>
              <a:headEnd/>
              <a:tailEnd/>
            </a:ln>
          </p:spPr>
          <p:txBody>
            <a:bodyPr wrap="none" anchor="ctr"/>
            <a:lstStyle/>
            <a:p>
              <a:pPr>
                <a:defRPr/>
              </a:pPr>
              <a:endParaRPr lang="zh-TW" altLang="en-US"/>
            </a:p>
          </p:txBody>
        </p:sp>
        <p:sp>
          <p:nvSpPr>
            <p:cNvPr id="1048" name="AutoShape 11">
              <a:hlinkClick r:id="" action="ppaction://hlinkshowjump?jump=nextslide" highlightClick="1"/>
            </p:cNvPr>
            <p:cNvSpPr>
              <a:spLocks noChangeArrowheads="1"/>
            </p:cNvSpPr>
            <p:nvPr userDrawn="1"/>
          </p:nvSpPr>
          <p:spPr bwMode="auto">
            <a:xfrm>
              <a:off x="5057" y="4065"/>
              <a:ext cx="227" cy="255"/>
            </a:xfrm>
            <a:prstGeom prst="actionButtonForwardNext">
              <a:avLst/>
            </a:prstGeom>
            <a:solidFill>
              <a:schemeClr val="accent1">
                <a:alpha val="0"/>
              </a:schemeClr>
            </a:solidFill>
            <a:ln w="9525">
              <a:noFill/>
              <a:miter lim="800000"/>
              <a:headEnd/>
              <a:tailEnd/>
            </a:ln>
          </p:spPr>
          <p:txBody>
            <a:bodyPr wrap="none" anchor="ctr"/>
            <a:lstStyle/>
            <a:p>
              <a:pPr>
                <a:defRPr/>
              </a:pPr>
              <a:endParaRPr lang="zh-TW" altLang="en-US"/>
            </a:p>
          </p:txBody>
        </p:sp>
        <p:sp>
          <p:nvSpPr>
            <p:cNvPr id="1049" name="AutoShape 12">
              <a:hlinkClick r:id="" action="ppaction://hlinkshowjump?jump=firstslide" highlightClick="1"/>
            </p:cNvPr>
            <p:cNvSpPr>
              <a:spLocks noChangeArrowheads="1"/>
            </p:cNvSpPr>
            <p:nvPr userDrawn="1"/>
          </p:nvSpPr>
          <p:spPr bwMode="auto">
            <a:xfrm>
              <a:off x="4694" y="4065"/>
              <a:ext cx="363" cy="255"/>
            </a:xfrm>
            <a:prstGeom prst="actionButtonHome">
              <a:avLst/>
            </a:prstGeom>
            <a:solidFill>
              <a:schemeClr val="accent1">
                <a:alpha val="0"/>
              </a:schemeClr>
            </a:solidFill>
            <a:ln w="9525">
              <a:noFill/>
              <a:miter lim="800000"/>
              <a:headEnd/>
              <a:tailEnd/>
            </a:ln>
          </p:spPr>
          <p:txBody>
            <a:bodyPr wrap="none" anchor="ctr"/>
            <a:lstStyle/>
            <a:p>
              <a:pPr>
                <a:defRPr/>
              </a:pPr>
              <a:endParaRPr lang="zh-TW" altLang="en-US"/>
            </a:p>
          </p:txBody>
        </p:sp>
      </p:grpSp>
      <p:pic>
        <p:nvPicPr>
          <p:cNvPr id="53259" name="Picture 29" descr="Icon-01">
            <a:hlinkClick r:id="" action="ppaction://hlinkshowjump?jump=firstslide"/>
          </p:cNvPr>
          <p:cNvPicPr>
            <a:picLocks noChangeAspect="1" noChangeArrowheads="1"/>
          </p:cNvPicPr>
          <p:nvPr userDrawn="1"/>
        </p:nvPicPr>
        <p:blipFill>
          <a:blip r:embed="rId14"/>
          <a:srcRect/>
          <a:stretch>
            <a:fillRect/>
          </a:stretch>
        </p:blipFill>
        <p:spPr bwMode="auto">
          <a:xfrm>
            <a:off x="7770813" y="6523038"/>
            <a:ext cx="328612" cy="301625"/>
          </a:xfrm>
          <a:prstGeom prst="rect">
            <a:avLst/>
          </a:prstGeom>
          <a:noFill/>
          <a:ln w="9525">
            <a:noFill/>
            <a:miter lim="800000"/>
            <a:headEnd/>
            <a:tailEnd/>
          </a:ln>
        </p:spPr>
      </p:pic>
      <p:pic>
        <p:nvPicPr>
          <p:cNvPr id="53260" name="Picture 30" descr="Icon-03">
            <a:hlinkClick r:id="" action="ppaction://hlinkshowjump?jump=nextslide"/>
          </p:cNvPr>
          <p:cNvPicPr>
            <a:picLocks noChangeAspect="1" noChangeArrowheads="1"/>
          </p:cNvPicPr>
          <p:nvPr userDrawn="1"/>
        </p:nvPicPr>
        <p:blipFill>
          <a:blip r:embed="rId15"/>
          <a:srcRect/>
          <a:stretch>
            <a:fillRect/>
          </a:stretch>
        </p:blipFill>
        <p:spPr bwMode="auto">
          <a:xfrm>
            <a:off x="8253413" y="6523038"/>
            <a:ext cx="328612" cy="301625"/>
          </a:xfrm>
          <a:prstGeom prst="rect">
            <a:avLst/>
          </a:prstGeom>
          <a:noFill/>
          <a:ln w="9525">
            <a:noFill/>
            <a:miter lim="800000"/>
            <a:headEnd/>
            <a:tailEnd/>
          </a:ln>
        </p:spPr>
      </p:pic>
      <p:pic>
        <p:nvPicPr>
          <p:cNvPr id="53261" name="Picture 31" descr="Icon-04">
            <a:hlinkClick r:id="" action="ppaction://hlinkshowjump?jump=previousslide"/>
          </p:cNvPr>
          <p:cNvPicPr>
            <a:picLocks noChangeAspect="1" noChangeArrowheads="1"/>
          </p:cNvPicPr>
          <p:nvPr userDrawn="1"/>
        </p:nvPicPr>
        <p:blipFill>
          <a:blip r:embed="rId16"/>
          <a:srcRect/>
          <a:stretch>
            <a:fillRect/>
          </a:stretch>
        </p:blipFill>
        <p:spPr bwMode="auto">
          <a:xfrm>
            <a:off x="7286625" y="6523038"/>
            <a:ext cx="328613" cy="301625"/>
          </a:xfrm>
          <a:prstGeom prst="rect">
            <a:avLst/>
          </a:prstGeom>
          <a:noFill/>
          <a:ln w="9525">
            <a:noFill/>
            <a:miter lim="800000"/>
            <a:headEnd/>
            <a:tailEnd/>
          </a:ln>
        </p:spPr>
      </p:pic>
      <p:pic>
        <p:nvPicPr>
          <p:cNvPr id="53262" name="Picture 32" descr="Icon-05">
            <a:hlinkClick r:id="" action="ppaction://hlinkshowjump?jump=firstslide"/>
          </p:cNvPr>
          <p:cNvPicPr>
            <a:picLocks noChangeAspect="1" noChangeArrowheads="1"/>
          </p:cNvPicPr>
          <p:nvPr userDrawn="1"/>
        </p:nvPicPr>
        <p:blipFill>
          <a:blip r:embed="rId17"/>
          <a:srcRect/>
          <a:stretch>
            <a:fillRect/>
          </a:stretch>
        </p:blipFill>
        <p:spPr bwMode="auto">
          <a:xfrm>
            <a:off x="6804025" y="6523038"/>
            <a:ext cx="328613" cy="301625"/>
          </a:xfrm>
          <a:prstGeom prst="rect">
            <a:avLst/>
          </a:prstGeom>
          <a:noFill/>
          <a:ln w="9525">
            <a:noFill/>
            <a:miter lim="800000"/>
            <a:headEnd/>
            <a:tailEnd/>
          </a:ln>
        </p:spPr>
      </p:pic>
      <p:pic>
        <p:nvPicPr>
          <p:cNvPr id="53263" name="Picture 33" descr="Icon-06">
            <a:hlinkClick r:id="" action="ppaction://hlinkshowjump?jump=lastslide"/>
          </p:cNvPr>
          <p:cNvPicPr>
            <a:picLocks noChangeAspect="1" noChangeArrowheads="1"/>
          </p:cNvPicPr>
          <p:nvPr userDrawn="1"/>
        </p:nvPicPr>
        <p:blipFill>
          <a:blip r:embed="rId18"/>
          <a:srcRect/>
          <a:stretch>
            <a:fillRect/>
          </a:stretch>
        </p:blipFill>
        <p:spPr bwMode="auto">
          <a:xfrm>
            <a:off x="8737600" y="6523038"/>
            <a:ext cx="338138" cy="301625"/>
          </a:xfrm>
          <a:prstGeom prst="rect">
            <a:avLst/>
          </a:prstGeom>
          <a:noFill/>
          <a:ln w="9525">
            <a:noFill/>
            <a:miter lim="800000"/>
            <a:headEnd/>
            <a:tailEnd/>
          </a:ln>
        </p:spPr>
      </p:pic>
      <p:sp>
        <p:nvSpPr>
          <p:cNvPr id="22" name="Rectangle 6">
            <a:hlinkClick r:id="rId19" action="ppaction://hlinksldjump"/>
          </p:cNvPr>
          <p:cNvSpPr>
            <a:spLocks noChangeArrowheads="1"/>
          </p:cNvSpPr>
          <p:nvPr userDrawn="1"/>
        </p:nvSpPr>
        <p:spPr bwMode="auto">
          <a:xfrm>
            <a:off x="8534400" y="1477963"/>
            <a:ext cx="609600" cy="287337"/>
          </a:xfrm>
          <a:prstGeom prst="rect">
            <a:avLst/>
          </a:prstGeom>
          <a:solidFill>
            <a:srgbClr val="003366"/>
          </a:solidFill>
          <a:ln w="9525" algn="ctr">
            <a:noFill/>
            <a:miter lim="800000"/>
            <a:headEnd/>
            <a:tailEnd/>
          </a:ln>
        </p:spPr>
        <p:txBody>
          <a:bodyPr wrap="none" anchor="ctr"/>
          <a:lstStyle/>
          <a:p>
            <a:pPr lvl="0" algn="ctr"/>
            <a:r>
              <a:rPr lang="en-US" altLang="zh-TW" b="1" dirty="0">
                <a:solidFill>
                  <a:schemeClr val="bg1"/>
                </a:solidFill>
                <a:latin typeface="Arial" charset="0"/>
                <a:ea typeface="新細明體" charset="-120"/>
              </a:rPr>
              <a:t>4-2</a:t>
            </a:r>
          </a:p>
        </p:txBody>
      </p:sp>
      <p:sp>
        <p:nvSpPr>
          <p:cNvPr id="23" name="Rectangle 13">
            <a:hlinkClick r:id="rId20" action="ppaction://hlinksldjump"/>
          </p:cNvPr>
          <p:cNvSpPr>
            <a:spLocks noChangeArrowheads="1"/>
          </p:cNvSpPr>
          <p:nvPr userDrawn="1"/>
        </p:nvSpPr>
        <p:spPr bwMode="auto">
          <a:xfrm>
            <a:off x="8534400" y="1922463"/>
            <a:ext cx="609600" cy="287337"/>
          </a:xfrm>
          <a:prstGeom prst="rect">
            <a:avLst/>
          </a:prstGeom>
          <a:solidFill>
            <a:schemeClr val="folHlink"/>
          </a:solidFill>
          <a:ln w="9525" algn="ctr">
            <a:noFill/>
            <a:miter lim="800000"/>
            <a:headEnd/>
            <a:tailEnd/>
          </a:ln>
        </p:spPr>
        <p:txBody>
          <a:bodyPr wrap="none" anchor="ctr"/>
          <a:lstStyle/>
          <a:p>
            <a:pPr algn="ctr">
              <a:defRPr/>
            </a:pPr>
            <a:r>
              <a:rPr lang="en-US" altLang="zh-TW" b="1" dirty="0">
                <a:solidFill>
                  <a:srgbClr val="777777"/>
                </a:solidFill>
                <a:latin typeface="Arial" charset="0"/>
                <a:ea typeface="新細明體" charset="-120"/>
              </a:rPr>
              <a:t>4-3</a:t>
            </a:r>
          </a:p>
        </p:txBody>
      </p:sp>
      <p:sp>
        <p:nvSpPr>
          <p:cNvPr id="24" name="Rectangle 14">
            <a:hlinkClick r:id="rId21" action="ppaction://hlinksldjump"/>
          </p:cNvPr>
          <p:cNvSpPr>
            <a:spLocks noChangeArrowheads="1"/>
          </p:cNvSpPr>
          <p:nvPr userDrawn="1"/>
        </p:nvSpPr>
        <p:spPr bwMode="auto">
          <a:xfrm>
            <a:off x="8534400" y="2368550"/>
            <a:ext cx="609600" cy="287338"/>
          </a:xfrm>
          <a:prstGeom prst="rect">
            <a:avLst/>
          </a:prstGeom>
          <a:solidFill>
            <a:schemeClr val="folHlink"/>
          </a:solidFill>
          <a:ln w="9525" algn="ctr">
            <a:noFill/>
            <a:miter lim="800000"/>
            <a:headEnd/>
            <a:tailEnd/>
          </a:ln>
        </p:spPr>
        <p:txBody>
          <a:bodyPr wrap="none" anchor="ctr"/>
          <a:lstStyle/>
          <a:p>
            <a:pPr algn="ctr">
              <a:defRPr/>
            </a:pPr>
            <a:r>
              <a:rPr lang="en-US" altLang="zh-TW" b="1" dirty="0">
                <a:solidFill>
                  <a:srgbClr val="777777"/>
                </a:solidFill>
                <a:latin typeface="Arial" charset="0"/>
                <a:ea typeface="新細明體" charset="-120"/>
              </a:rPr>
              <a:t>4-4</a:t>
            </a:r>
          </a:p>
        </p:txBody>
      </p:sp>
      <p:sp>
        <p:nvSpPr>
          <p:cNvPr id="25" name="Rectangle 5">
            <a:hlinkClick r:id="rId22" action="ppaction://hlinksldjump"/>
          </p:cNvPr>
          <p:cNvSpPr>
            <a:spLocks noChangeArrowheads="1"/>
          </p:cNvSpPr>
          <p:nvPr userDrawn="1"/>
        </p:nvSpPr>
        <p:spPr bwMode="auto">
          <a:xfrm>
            <a:off x="8534400" y="1033463"/>
            <a:ext cx="609600" cy="287337"/>
          </a:xfrm>
          <a:prstGeom prst="rect">
            <a:avLst/>
          </a:prstGeom>
          <a:solidFill>
            <a:schemeClr val="folHlink"/>
          </a:solidFill>
          <a:ln w="9525" algn="ctr">
            <a:noFill/>
            <a:miter lim="800000"/>
            <a:headEnd/>
            <a:tailEnd/>
          </a:ln>
        </p:spPr>
        <p:txBody>
          <a:bodyPr wrap="none" anchor="ctr"/>
          <a:lstStyle/>
          <a:p>
            <a:pPr lvl="0" algn="ctr"/>
            <a:r>
              <a:rPr lang="en-US" altLang="zh-TW" b="1" dirty="0">
                <a:solidFill>
                  <a:srgbClr val="777777"/>
                </a:solidFill>
                <a:latin typeface="Arial" charset="0"/>
                <a:ea typeface="新細明體" charset="-120"/>
              </a:rPr>
              <a:t>4-1</a:t>
            </a:r>
          </a:p>
        </p:txBody>
      </p:sp>
      <p:sp>
        <p:nvSpPr>
          <p:cNvPr id="27" name="Rectangle 14">
            <a:hlinkClick r:id="rId23" action="ppaction://hlinksldjump"/>
          </p:cNvPr>
          <p:cNvSpPr>
            <a:spLocks noChangeArrowheads="1"/>
          </p:cNvSpPr>
          <p:nvPr userDrawn="1"/>
        </p:nvSpPr>
        <p:spPr bwMode="auto">
          <a:xfrm>
            <a:off x="8534400" y="2788071"/>
            <a:ext cx="609600" cy="287338"/>
          </a:xfrm>
          <a:prstGeom prst="rect">
            <a:avLst/>
          </a:prstGeom>
          <a:solidFill>
            <a:schemeClr val="folHlink"/>
          </a:solidFill>
          <a:ln w="9525" algn="ctr">
            <a:noFill/>
            <a:miter lim="800000"/>
            <a:headEnd/>
            <a:tailEnd/>
          </a:ln>
        </p:spPr>
        <p:txBody>
          <a:bodyPr wrap="none" anchor="ctr"/>
          <a:lstStyle/>
          <a:p>
            <a:pPr algn="ctr">
              <a:defRPr/>
            </a:pPr>
            <a:r>
              <a:rPr lang="en-US" altLang="zh-TW" b="1" dirty="0">
                <a:solidFill>
                  <a:srgbClr val="777777"/>
                </a:solidFill>
                <a:latin typeface="Arial" charset="0"/>
                <a:ea typeface="新細明體" charset="-120"/>
              </a:rPr>
              <a:t>4-5</a:t>
            </a:r>
          </a:p>
        </p:txBody>
      </p:sp>
      <p:sp>
        <p:nvSpPr>
          <p:cNvPr id="28" name="Rectangle 14">
            <a:hlinkClick r:id="rId24" action="ppaction://hlinksldjump"/>
          </p:cNvPr>
          <p:cNvSpPr>
            <a:spLocks noChangeArrowheads="1"/>
          </p:cNvSpPr>
          <p:nvPr userDrawn="1"/>
        </p:nvSpPr>
        <p:spPr bwMode="auto">
          <a:xfrm>
            <a:off x="8534400" y="3207592"/>
            <a:ext cx="609600" cy="287338"/>
          </a:xfrm>
          <a:prstGeom prst="rect">
            <a:avLst/>
          </a:prstGeom>
          <a:solidFill>
            <a:schemeClr val="folHlink"/>
          </a:solidFill>
          <a:ln w="9525" algn="ctr">
            <a:noFill/>
            <a:miter lim="800000"/>
            <a:headEnd/>
            <a:tailEnd/>
          </a:ln>
        </p:spPr>
        <p:txBody>
          <a:bodyPr wrap="none" anchor="ctr"/>
          <a:lstStyle/>
          <a:p>
            <a:pPr algn="ctr">
              <a:defRPr/>
            </a:pPr>
            <a:r>
              <a:rPr lang="en-US" altLang="zh-TW" b="1" dirty="0">
                <a:solidFill>
                  <a:srgbClr val="777777"/>
                </a:solidFill>
                <a:latin typeface="Arial" charset="0"/>
                <a:ea typeface="新細明體" charset="-120"/>
              </a:rPr>
              <a:t>4-6</a:t>
            </a:r>
          </a:p>
        </p:txBody>
      </p:sp>
    </p:spTree>
    <p:extLst>
      <p:ext uri="{BB962C8B-B14F-4D97-AF65-F5344CB8AC3E}">
        <p14:creationId xmlns:p14="http://schemas.microsoft.com/office/powerpoint/2010/main" val="3938517137"/>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Lst>
  <p:transition advClick="0">
    <p:wipe/>
  </p:transition>
  <p:txStyles>
    <p:titleStyle>
      <a:lvl1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mj-lt"/>
          <a:ea typeface="+mj-ea"/>
          <a:cs typeface="+mj-cs"/>
        </a:defRPr>
      </a:lvl1pPr>
      <a:lvl2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2pPr>
      <a:lvl3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3pPr>
      <a:lvl4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4pPr>
      <a:lvl5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5pPr>
      <a:lvl6pPr marL="457200" algn="l" rtl="0" fontAlgn="base">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6pPr>
      <a:lvl7pPr marL="914400" algn="l" rtl="0" fontAlgn="base">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7pPr>
      <a:lvl8pPr marL="1371600" algn="l" rtl="0" fontAlgn="base">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8pPr>
      <a:lvl9pPr marL="1828800" algn="l" rtl="0" fontAlgn="base">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9pPr>
    </p:titleStyle>
    <p:bodyStyle>
      <a:lvl1pPr marL="342900" indent="-342900" algn="just" defTabSz="257175" rtl="0" eaLnBrk="0" fontAlgn="base" hangingPunct="0">
        <a:spcBef>
          <a:spcPct val="0"/>
        </a:spcBef>
        <a:spcAft>
          <a:spcPct val="0"/>
        </a:spcAft>
        <a:buChar char="•"/>
        <a:tabLst>
          <a:tab pos="757238" algn="l"/>
          <a:tab pos="8072438" algn="r"/>
        </a:tabLst>
        <a:defRPr sz="2800" b="1">
          <a:solidFill>
            <a:srgbClr val="4346BD"/>
          </a:solidFill>
          <a:latin typeface="+mn-lt"/>
          <a:ea typeface="+mn-ea"/>
          <a:cs typeface="+mn-cs"/>
        </a:defRPr>
      </a:lvl1pPr>
      <a:lvl2pPr marL="1588" indent="455613" algn="just" defTabSz="257175" rtl="0" eaLnBrk="0" fontAlgn="base" hangingPunct="0">
        <a:lnSpc>
          <a:spcPct val="115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2pPr>
      <a:lvl3pPr marL="282575" indent="-279400" algn="just" defTabSz="257175" rtl="0" eaLnBrk="0" fontAlgn="base" hangingPunct="0">
        <a:lnSpc>
          <a:spcPct val="115000"/>
        </a:lnSpc>
        <a:spcBef>
          <a:spcPct val="5000"/>
        </a:spcBef>
        <a:spcAft>
          <a:spcPct val="5000"/>
        </a:spcAft>
        <a:buChar char="•"/>
        <a:tabLst>
          <a:tab pos="757238" algn="l"/>
          <a:tab pos="8072438" algn="r"/>
        </a:tabLst>
        <a:defRPr sz="2800">
          <a:solidFill>
            <a:schemeClr val="tx1"/>
          </a:solidFill>
          <a:latin typeface="Times New Roman" pitchFamily="18" charset="0"/>
          <a:ea typeface="標楷體" pitchFamily="65" charset="-120"/>
        </a:defRPr>
      </a:lvl3pPr>
      <a:lvl4pPr marL="284163" indent="1087438" algn="just" defTabSz="257175" rtl="0" eaLnBrk="0" fontAlgn="base" hangingPunct="0">
        <a:lnSpc>
          <a:spcPct val="115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4pPr>
      <a:lvl5pPr marL="285750" indent="1543050" algn="l" defTabSz="257175" rtl="0" eaLnBrk="0" fontAlgn="base" hangingPunct="0">
        <a:lnSpc>
          <a:spcPct val="115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5pPr>
      <a:lvl6pPr marL="21256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6pPr>
      <a:lvl7pPr marL="25828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7pPr>
      <a:lvl8pPr marL="30400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8pPr>
      <a:lvl9pPr marL="34972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Text Box 2"/>
          <p:cNvSpPr txBox="1">
            <a:spLocks noChangeArrowheads="1"/>
          </p:cNvSpPr>
          <p:nvPr/>
        </p:nvSpPr>
        <p:spPr bwMode="auto">
          <a:xfrm>
            <a:off x="4221163" y="6486525"/>
            <a:ext cx="666750" cy="274638"/>
          </a:xfrm>
          <a:prstGeom prst="rect">
            <a:avLst/>
          </a:prstGeom>
          <a:noFill/>
          <a:ln>
            <a:noFill/>
          </a:ln>
        </p:spPr>
        <p:txBody>
          <a:bodyPr wrap="none">
            <a:spAutoFit/>
          </a:bodyP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algn="ctr" eaLnBrk="1" hangingPunct="1">
              <a:defRPr/>
            </a:pPr>
            <a:r>
              <a:rPr lang="zh-TW" altLang="en-US" sz="1200" b="0">
                <a:solidFill>
                  <a:schemeClr val="tx1"/>
                </a:solidFill>
              </a:rPr>
              <a:t>第</a:t>
            </a:r>
            <a:fld id="{5A2C9EC2-6118-462F-AF9E-FF0551EC7712}" type="slidenum">
              <a:rPr lang="zh-TW" altLang="en-US" sz="1200" b="0" smtClean="0">
                <a:solidFill>
                  <a:schemeClr val="tx1"/>
                </a:solidFill>
              </a:rPr>
              <a:pPr algn="ctr" eaLnBrk="1" hangingPunct="1">
                <a:defRPr/>
              </a:pPr>
              <a:t>‹#›</a:t>
            </a:fld>
            <a:r>
              <a:rPr lang="zh-TW" altLang="en-US" sz="1200" b="0">
                <a:solidFill>
                  <a:schemeClr val="tx1"/>
                </a:solidFill>
              </a:rPr>
              <a:t>頁</a:t>
            </a:r>
            <a:endParaRPr lang="zh-TW" altLang="en-US" b="0">
              <a:solidFill>
                <a:schemeClr val="tx1"/>
              </a:solidFill>
              <a:latin typeface="Arial" charset="0"/>
              <a:ea typeface="新細明體" charset="-120"/>
            </a:endParaRPr>
          </a:p>
        </p:txBody>
      </p:sp>
      <p:sp>
        <p:nvSpPr>
          <p:cNvPr id="66563" name="Rectangle 3"/>
          <p:cNvSpPr>
            <a:spLocks noGrp="1" noChangeArrowheads="1"/>
          </p:cNvSpPr>
          <p:nvPr>
            <p:ph type="title"/>
          </p:nvPr>
        </p:nvSpPr>
        <p:spPr bwMode="auto">
          <a:xfrm>
            <a:off x="179388" y="549275"/>
            <a:ext cx="8264525" cy="720725"/>
          </a:xfrm>
          <a:prstGeom prst="rect">
            <a:avLst/>
          </a:prstGeom>
          <a:noFill/>
          <a:ln w="9525" algn="ctr">
            <a:noFill/>
            <a:miter lim="800000"/>
            <a:headEnd/>
            <a:tailEnd/>
          </a:ln>
          <a:effectLst/>
        </p:spPr>
        <p:txBody>
          <a:bodyPr vert="horz" wrap="square" lIns="91440" tIns="45720" rIns="91440" bIns="45720" numCol="1" anchor="ctr" anchorCtr="0" compatLnSpc="1">
            <a:prstTxWarp prst="textNoShape">
              <a:avLst/>
            </a:prstTxWarp>
          </a:bodyPr>
          <a:lstStyle/>
          <a:p>
            <a:pPr lvl="0"/>
            <a:r>
              <a:rPr lang="zh-TW" altLang="en-US"/>
              <a:t>按一下以編輯母片標題樣式</a:t>
            </a:r>
          </a:p>
        </p:txBody>
      </p:sp>
      <p:sp>
        <p:nvSpPr>
          <p:cNvPr id="53252" name="Rectangle 4"/>
          <p:cNvSpPr>
            <a:spLocks noGrp="1" noChangeArrowheads="1"/>
          </p:cNvSpPr>
          <p:nvPr>
            <p:ph type="body" idx="1"/>
          </p:nvPr>
        </p:nvSpPr>
        <p:spPr bwMode="auto">
          <a:xfrm>
            <a:off x="179388" y="1341438"/>
            <a:ext cx="8264525" cy="5040312"/>
          </a:xfrm>
          <a:prstGeom prst="rect">
            <a:avLst/>
          </a:prstGeom>
          <a:noFill/>
          <a:ln w="9525" algn="ctr">
            <a:noFill/>
            <a:miter lim="800000"/>
            <a:headEnd/>
            <a:tailEnd/>
          </a:ln>
        </p:spPr>
        <p:txBody>
          <a:bodyPr vert="horz" wrap="square" lIns="91440" tIns="45720" rIns="91440" bIns="45720" numCol="1" anchor="t" anchorCtr="0" compatLnSpc="1">
            <a:prstTxWarp prst="textNoShape">
              <a:avLst/>
            </a:prstTxWarp>
          </a:bodyPr>
          <a:lstStyle/>
          <a:p>
            <a:pPr lvl="0"/>
            <a:r>
              <a:rPr lang="zh-TW" altLang="en-US"/>
              <a:t>小小節按一下以編輯母片以編輯母片以編輯母片以編輯母片以編輯母片</a:t>
            </a:r>
          </a:p>
          <a:p>
            <a:pPr lvl="1"/>
            <a:r>
              <a:rPr lang="zh-TW" altLang="en-US"/>
              <a:t>一般內文</a:t>
            </a:r>
            <a:r>
              <a:rPr lang="en-US" altLang="zh-TW"/>
              <a:t>(</a:t>
            </a:r>
            <a:r>
              <a:rPr lang="zh-TW" altLang="en-US"/>
              <a:t>按一次</a:t>
            </a:r>
            <a:r>
              <a:rPr lang="en-US" altLang="zh-TW"/>
              <a:t>Tab</a:t>
            </a:r>
            <a:r>
              <a:rPr lang="zh-TW" altLang="en-US"/>
              <a:t>空</a:t>
            </a:r>
            <a:r>
              <a:rPr lang="en-US" altLang="zh-TW"/>
              <a:t>2</a:t>
            </a:r>
            <a:r>
              <a:rPr lang="zh-TW" altLang="en-US"/>
              <a:t>格</a:t>
            </a:r>
            <a:r>
              <a:rPr lang="en-US" altLang="zh-TW"/>
              <a:t>)</a:t>
            </a:r>
            <a:r>
              <a:rPr lang="zh-TW" altLang="en-US"/>
              <a:t>第二層第二層第二層第二層第二層第二層第二層第二層第二層</a:t>
            </a:r>
          </a:p>
          <a:p>
            <a:pPr lvl="2"/>
            <a:r>
              <a:rPr lang="en-US" altLang="zh-TW"/>
              <a:t>n.</a:t>
            </a:r>
            <a:r>
              <a:rPr lang="zh-TW" altLang="en-US"/>
              <a:t>第三層第三層第三層第三層第三層第三層第三層第三層第三層第三層第三層第三層</a:t>
            </a:r>
          </a:p>
          <a:p>
            <a:pPr lvl="3"/>
            <a:r>
              <a:rPr lang="zh-TW" altLang="en-US"/>
              <a:t>第四層第四層第四層第四層第四層第四層第四層第四層第四層第四層第四層</a:t>
            </a:r>
          </a:p>
          <a:p>
            <a:pPr lvl="4"/>
            <a:r>
              <a:rPr lang="zh-TW" altLang="en-US"/>
              <a:t>圖說：第五層第五層第五層第五層第五層</a:t>
            </a:r>
          </a:p>
        </p:txBody>
      </p:sp>
      <p:grpSp>
        <p:nvGrpSpPr>
          <p:cNvPr id="2" name="Group 7"/>
          <p:cNvGrpSpPr>
            <a:grpSpLocks/>
          </p:cNvGrpSpPr>
          <p:nvPr/>
        </p:nvGrpSpPr>
        <p:grpSpPr bwMode="auto">
          <a:xfrm>
            <a:off x="6732588" y="6453188"/>
            <a:ext cx="2016125" cy="404812"/>
            <a:chOff x="4241" y="4065"/>
            <a:chExt cx="1270" cy="255"/>
          </a:xfrm>
        </p:grpSpPr>
        <p:sp>
          <p:nvSpPr>
            <p:cNvPr id="1045" name="AutoShape 8">
              <a:hlinkClick r:id="" action="ppaction://hlinkshowjump?jump=firstslide" highlightClick="1"/>
            </p:cNvPr>
            <p:cNvSpPr>
              <a:spLocks noChangeArrowheads="1"/>
            </p:cNvSpPr>
            <p:nvPr userDrawn="1"/>
          </p:nvSpPr>
          <p:spPr bwMode="auto">
            <a:xfrm>
              <a:off x="4241" y="4065"/>
              <a:ext cx="227" cy="255"/>
            </a:xfrm>
            <a:prstGeom prst="actionButtonBeginning">
              <a:avLst/>
            </a:prstGeom>
            <a:solidFill>
              <a:schemeClr val="accent1">
                <a:alpha val="0"/>
              </a:schemeClr>
            </a:solidFill>
            <a:ln w="9525">
              <a:noFill/>
              <a:miter lim="800000"/>
              <a:headEnd/>
              <a:tailEnd/>
            </a:ln>
          </p:spPr>
          <p:txBody>
            <a:bodyPr wrap="none" anchor="ctr"/>
            <a:lstStyle/>
            <a:p>
              <a:pPr>
                <a:defRPr/>
              </a:pPr>
              <a:endParaRPr lang="zh-TW" altLang="en-US"/>
            </a:p>
          </p:txBody>
        </p:sp>
        <p:sp>
          <p:nvSpPr>
            <p:cNvPr id="1046" name="AutoShape 9">
              <a:hlinkClick r:id="" action="ppaction://hlinkshowjump?jump=lastslide" highlightClick="1"/>
            </p:cNvPr>
            <p:cNvSpPr>
              <a:spLocks noChangeArrowheads="1"/>
            </p:cNvSpPr>
            <p:nvPr userDrawn="1"/>
          </p:nvSpPr>
          <p:spPr bwMode="auto">
            <a:xfrm>
              <a:off x="5284" y="4065"/>
              <a:ext cx="227" cy="255"/>
            </a:xfrm>
            <a:prstGeom prst="actionButtonEnd">
              <a:avLst/>
            </a:prstGeom>
            <a:solidFill>
              <a:schemeClr val="accent1">
                <a:alpha val="0"/>
              </a:schemeClr>
            </a:solidFill>
            <a:ln w="9525">
              <a:noFill/>
              <a:miter lim="800000"/>
              <a:headEnd/>
              <a:tailEnd/>
            </a:ln>
          </p:spPr>
          <p:txBody>
            <a:bodyPr wrap="none" anchor="ctr"/>
            <a:lstStyle/>
            <a:p>
              <a:pPr>
                <a:defRPr/>
              </a:pPr>
              <a:endParaRPr lang="zh-TW" altLang="en-US"/>
            </a:p>
          </p:txBody>
        </p:sp>
        <p:sp>
          <p:nvSpPr>
            <p:cNvPr id="1047" name="AutoShape 10">
              <a:hlinkClick r:id="" action="ppaction://hlinkshowjump?jump=previousslide" highlightClick="1"/>
            </p:cNvPr>
            <p:cNvSpPr>
              <a:spLocks noChangeArrowheads="1"/>
            </p:cNvSpPr>
            <p:nvPr userDrawn="1"/>
          </p:nvSpPr>
          <p:spPr bwMode="auto">
            <a:xfrm>
              <a:off x="4468" y="4065"/>
              <a:ext cx="226" cy="255"/>
            </a:xfrm>
            <a:prstGeom prst="actionButtonBackPrevious">
              <a:avLst/>
            </a:prstGeom>
            <a:solidFill>
              <a:schemeClr val="accent1">
                <a:alpha val="0"/>
              </a:schemeClr>
            </a:solidFill>
            <a:ln w="9525">
              <a:noFill/>
              <a:miter lim="800000"/>
              <a:headEnd/>
              <a:tailEnd/>
            </a:ln>
          </p:spPr>
          <p:txBody>
            <a:bodyPr wrap="none" anchor="ctr"/>
            <a:lstStyle/>
            <a:p>
              <a:pPr>
                <a:defRPr/>
              </a:pPr>
              <a:endParaRPr lang="zh-TW" altLang="en-US"/>
            </a:p>
          </p:txBody>
        </p:sp>
        <p:sp>
          <p:nvSpPr>
            <p:cNvPr id="1048" name="AutoShape 11">
              <a:hlinkClick r:id="" action="ppaction://hlinkshowjump?jump=nextslide" highlightClick="1"/>
            </p:cNvPr>
            <p:cNvSpPr>
              <a:spLocks noChangeArrowheads="1"/>
            </p:cNvSpPr>
            <p:nvPr userDrawn="1"/>
          </p:nvSpPr>
          <p:spPr bwMode="auto">
            <a:xfrm>
              <a:off x="5057" y="4065"/>
              <a:ext cx="227" cy="255"/>
            </a:xfrm>
            <a:prstGeom prst="actionButtonForwardNext">
              <a:avLst/>
            </a:prstGeom>
            <a:solidFill>
              <a:schemeClr val="accent1">
                <a:alpha val="0"/>
              </a:schemeClr>
            </a:solidFill>
            <a:ln w="9525">
              <a:noFill/>
              <a:miter lim="800000"/>
              <a:headEnd/>
              <a:tailEnd/>
            </a:ln>
          </p:spPr>
          <p:txBody>
            <a:bodyPr wrap="none" anchor="ctr"/>
            <a:lstStyle/>
            <a:p>
              <a:pPr>
                <a:defRPr/>
              </a:pPr>
              <a:endParaRPr lang="zh-TW" altLang="en-US"/>
            </a:p>
          </p:txBody>
        </p:sp>
        <p:sp>
          <p:nvSpPr>
            <p:cNvPr id="1049" name="AutoShape 12">
              <a:hlinkClick r:id="" action="ppaction://hlinkshowjump?jump=firstslide" highlightClick="1"/>
            </p:cNvPr>
            <p:cNvSpPr>
              <a:spLocks noChangeArrowheads="1"/>
            </p:cNvSpPr>
            <p:nvPr userDrawn="1"/>
          </p:nvSpPr>
          <p:spPr bwMode="auto">
            <a:xfrm>
              <a:off x="4694" y="4065"/>
              <a:ext cx="363" cy="255"/>
            </a:xfrm>
            <a:prstGeom prst="actionButtonHome">
              <a:avLst/>
            </a:prstGeom>
            <a:solidFill>
              <a:schemeClr val="accent1">
                <a:alpha val="0"/>
              </a:schemeClr>
            </a:solidFill>
            <a:ln w="9525">
              <a:noFill/>
              <a:miter lim="800000"/>
              <a:headEnd/>
              <a:tailEnd/>
            </a:ln>
          </p:spPr>
          <p:txBody>
            <a:bodyPr wrap="none" anchor="ctr"/>
            <a:lstStyle/>
            <a:p>
              <a:pPr>
                <a:defRPr/>
              </a:pPr>
              <a:endParaRPr lang="zh-TW" altLang="en-US"/>
            </a:p>
          </p:txBody>
        </p:sp>
      </p:grpSp>
      <p:pic>
        <p:nvPicPr>
          <p:cNvPr id="53259" name="Picture 29" descr="Icon-01">
            <a:hlinkClick r:id="" action="ppaction://hlinkshowjump?jump=firstslide"/>
          </p:cNvPr>
          <p:cNvPicPr>
            <a:picLocks noChangeAspect="1" noChangeArrowheads="1"/>
          </p:cNvPicPr>
          <p:nvPr userDrawn="1"/>
        </p:nvPicPr>
        <p:blipFill>
          <a:blip r:embed="rId14"/>
          <a:srcRect/>
          <a:stretch>
            <a:fillRect/>
          </a:stretch>
        </p:blipFill>
        <p:spPr bwMode="auto">
          <a:xfrm>
            <a:off x="7770813" y="6523038"/>
            <a:ext cx="328612" cy="301625"/>
          </a:xfrm>
          <a:prstGeom prst="rect">
            <a:avLst/>
          </a:prstGeom>
          <a:noFill/>
          <a:ln w="9525">
            <a:noFill/>
            <a:miter lim="800000"/>
            <a:headEnd/>
            <a:tailEnd/>
          </a:ln>
        </p:spPr>
      </p:pic>
      <p:pic>
        <p:nvPicPr>
          <p:cNvPr id="53260" name="Picture 30" descr="Icon-03">
            <a:hlinkClick r:id="" action="ppaction://hlinkshowjump?jump=nextslide"/>
          </p:cNvPr>
          <p:cNvPicPr>
            <a:picLocks noChangeAspect="1" noChangeArrowheads="1"/>
          </p:cNvPicPr>
          <p:nvPr userDrawn="1"/>
        </p:nvPicPr>
        <p:blipFill>
          <a:blip r:embed="rId15"/>
          <a:srcRect/>
          <a:stretch>
            <a:fillRect/>
          </a:stretch>
        </p:blipFill>
        <p:spPr bwMode="auto">
          <a:xfrm>
            <a:off x="8253413" y="6523038"/>
            <a:ext cx="328612" cy="301625"/>
          </a:xfrm>
          <a:prstGeom prst="rect">
            <a:avLst/>
          </a:prstGeom>
          <a:noFill/>
          <a:ln w="9525">
            <a:noFill/>
            <a:miter lim="800000"/>
            <a:headEnd/>
            <a:tailEnd/>
          </a:ln>
        </p:spPr>
      </p:pic>
      <p:pic>
        <p:nvPicPr>
          <p:cNvPr id="53261" name="Picture 31" descr="Icon-04">
            <a:hlinkClick r:id="" action="ppaction://hlinkshowjump?jump=previousslide"/>
          </p:cNvPr>
          <p:cNvPicPr>
            <a:picLocks noChangeAspect="1" noChangeArrowheads="1"/>
          </p:cNvPicPr>
          <p:nvPr userDrawn="1"/>
        </p:nvPicPr>
        <p:blipFill>
          <a:blip r:embed="rId16"/>
          <a:srcRect/>
          <a:stretch>
            <a:fillRect/>
          </a:stretch>
        </p:blipFill>
        <p:spPr bwMode="auto">
          <a:xfrm>
            <a:off x="7286625" y="6523038"/>
            <a:ext cx="328613" cy="301625"/>
          </a:xfrm>
          <a:prstGeom prst="rect">
            <a:avLst/>
          </a:prstGeom>
          <a:noFill/>
          <a:ln w="9525">
            <a:noFill/>
            <a:miter lim="800000"/>
            <a:headEnd/>
            <a:tailEnd/>
          </a:ln>
        </p:spPr>
      </p:pic>
      <p:pic>
        <p:nvPicPr>
          <p:cNvPr id="53262" name="Picture 32" descr="Icon-05">
            <a:hlinkClick r:id="" action="ppaction://hlinkshowjump?jump=firstslide"/>
          </p:cNvPr>
          <p:cNvPicPr>
            <a:picLocks noChangeAspect="1" noChangeArrowheads="1"/>
          </p:cNvPicPr>
          <p:nvPr userDrawn="1"/>
        </p:nvPicPr>
        <p:blipFill>
          <a:blip r:embed="rId17"/>
          <a:srcRect/>
          <a:stretch>
            <a:fillRect/>
          </a:stretch>
        </p:blipFill>
        <p:spPr bwMode="auto">
          <a:xfrm>
            <a:off x="6804025" y="6523038"/>
            <a:ext cx="328613" cy="301625"/>
          </a:xfrm>
          <a:prstGeom prst="rect">
            <a:avLst/>
          </a:prstGeom>
          <a:noFill/>
          <a:ln w="9525">
            <a:noFill/>
            <a:miter lim="800000"/>
            <a:headEnd/>
            <a:tailEnd/>
          </a:ln>
        </p:spPr>
      </p:pic>
      <p:pic>
        <p:nvPicPr>
          <p:cNvPr id="53263" name="Picture 33" descr="Icon-06">
            <a:hlinkClick r:id="" action="ppaction://hlinkshowjump?jump=lastslide"/>
          </p:cNvPr>
          <p:cNvPicPr>
            <a:picLocks noChangeAspect="1" noChangeArrowheads="1"/>
          </p:cNvPicPr>
          <p:nvPr userDrawn="1"/>
        </p:nvPicPr>
        <p:blipFill>
          <a:blip r:embed="rId18"/>
          <a:srcRect/>
          <a:stretch>
            <a:fillRect/>
          </a:stretch>
        </p:blipFill>
        <p:spPr bwMode="auto">
          <a:xfrm>
            <a:off x="8737600" y="6523038"/>
            <a:ext cx="338138" cy="301625"/>
          </a:xfrm>
          <a:prstGeom prst="rect">
            <a:avLst/>
          </a:prstGeom>
          <a:noFill/>
          <a:ln w="9525">
            <a:noFill/>
            <a:miter lim="800000"/>
            <a:headEnd/>
            <a:tailEnd/>
          </a:ln>
        </p:spPr>
      </p:pic>
      <p:sp>
        <p:nvSpPr>
          <p:cNvPr id="22" name="Rectangle 6">
            <a:hlinkClick r:id="rId19" action="ppaction://hlinksldjump"/>
          </p:cNvPr>
          <p:cNvSpPr>
            <a:spLocks noChangeArrowheads="1"/>
          </p:cNvSpPr>
          <p:nvPr userDrawn="1"/>
        </p:nvSpPr>
        <p:spPr bwMode="auto">
          <a:xfrm>
            <a:off x="8534400" y="1477963"/>
            <a:ext cx="609600" cy="287337"/>
          </a:xfrm>
          <a:prstGeom prst="rect">
            <a:avLst/>
          </a:prstGeom>
          <a:solidFill>
            <a:schemeClr val="folHlink"/>
          </a:solidFill>
          <a:ln w="9525" algn="ctr">
            <a:noFill/>
            <a:miter lim="800000"/>
            <a:headEnd/>
            <a:tailEnd/>
          </a:ln>
        </p:spPr>
        <p:txBody>
          <a:bodyPr wrap="none" anchor="ctr"/>
          <a:lstStyle/>
          <a:p>
            <a:pPr lvl="0" algn="ctr"/>
            <a:r>
              <a:rPr lang="en-US" altLang="zh-TW" b="1" dirty="0">
                <a:solidFill>
                  <a:srgbClr val="777777"/>
                </a:solidFill>
                <a:latin typeface="Arial" charset="0"/>
                <a:ea typeface="新細明體" charset="-120"/>
              </a:rPr>
              <a:t>4-2</a:t>
            </a:r>
          </a:p>
        </p:txBody>
      </p:sp>
      <p:sp>
        <p:nvSpPr>
          <p:cNvPr id="23" name="Rectangle 13">
            <a:hlinkClick r:id="rId20" action="ppaction://hlinksldjump"/>
          </p:cNvPr>
          <p:cNvSpPr>
            <a:spLocks noChangeArrowheads="1"/>
          </p:cNvSpPr>
          <p:nvPr userDrawn="1"/>
        </p:nvSpPr>
        <p:spPr bwMode="auto">
          <a:xfrm>
            <a:off x="8534400" y="1922463"/>
            <a:ext cx="609600" cy="287337"/>
          </a:xfrm>
          <a:prstGeom prst="rect">
            <a:avLst/>
          </a:prstGeom>
          <a:solidFill>
            <a:srgbClr val="003366"/>
          </a:solidFill>
          <a:ln w="9525" algn="ctr">
            <a:noFill/>
            <a:miter lim="800000"/>
            <a:headEnd/>
            <a:tailEnd/>
          </a:ln>
        </p:spPr>
        <p:txBody>
          <a:bodyPr wrap="none" anchor="ctr"/>
          <a:lstStyle/>
          <a:p>
            <a:pPr lvl="0" algn="ctr"/>
            <a:r>
              <a:rPr lang="en-US" altLang="zh-TW" b="1" dirty="0">
                <a:solidFill>
                  <a:schemeClr val="bg1"/>
                </a:solidFill>
                <a:latin typeface="Arial" charset="0"/>
                <a:ea typeface="新細明體" charset="-120"/>
              </a:rPr>
              <a:t>4-3</a:t>
            </a:r>
          </a:p>
        </p:txBody>
      </p:sp>
      <p:sp>
        <p:nvSpPr>
          <p:cNvPr id="24" name="Rectangle 14">
            <a:hlinkClick r:id="rId21" action="ppaction://hlinksldjump"/>
          </p:cNvPr>
          <p:cNvSpPr>
            <a:spLocks noChangeArrowheads="1"/>
          </p:cNvSpPr>
          <p:nvPr userDrawn="1"/>
        </p:nvSpPr>
        <p:spPr bwMode="auto">
          <a:xfrm>
            <a:off x="8534400" y="2368550"/>
            <a:ext cx="609600" cy="287338"/>
          </a:xfrm>
          <a:prstGeom prst="rect">
            <a:avLst/>
          </a:prstGeom>
          <a:solidFill>
            <a:schemeClr val="folHlink"/>
          </a:solidFill>
          <a:ln w="9525" algn="ctr">
            <a:noFill/>
            <a:miter lim="800000"/>
            <a:headEnd/>
            <a:tailEnd/>
          </a:ln>
        </p:spPr>
        <p:txBody>
          <a:bodyPr wrap="none" anchor="ctr"/>
          <a:lstStyle/>
          <a:p>
            <a:pPr algn="ctr">
              <a:defRPr/>
            </a:pPr>
            <a:r>
              <a:rPr lang="en-US" altLang="zh-TW" b="1" dirty="0">
                <a:solidFill>
                  <a:srgbClr val="777777"/>
                </a:solidFill>
                <a:latin typeface="Arial" charset="0"/>
                <a:ea typeface="新細明體" charset="-120"/>
              </a:rPr>
              <a:t>4-4</a:t>
            </a:r>
          </a:p>
        </p:txBody>
      </p:sp>
      <p:sp>
        <p:nvSpPr>
          <p:cNvPr id="25" name="Rectangle 5">
            <a:hlinkClick r:id="rId22" action="ppaction://hlinksldjump"/>
          </p:cNvPr>
          <p:cNvSpPr>
            <a:spLocks noChangeArrowheads="1"/>
          </p:cNvSpPr>
          <p:nvPr userDrawn="1"/>
        </p:nvSpPr>
        <p:spPr bwMode="auto">
          <a:xfrm>
            <a:off x="8534400" y="1033463"/>
            <a:ext cx="609600" cy="287337"/>
          </a:xfrm>
          <a:prstGeom prst="rect">
            <a:avLst/>
          </a:prstGeom>
          <a:solidFill>
            <a:schemeClr val="folHlink"/>
          </a:solidFill>
          <a:ln w="9525" algn="ctr">
            <a:noFill/>
            <a:miter lim="800000"/>
            <a:headEnd/>
            <a:tailEnd/>
          </a:ln>
        </p:spPr>
        <p:txBody>
          <a:bodyPr wrap="none" anchor="ctr"/>
          <a:lstStyle/>
          <a:p>
            <a:pPr lvl="0" algn="ctr"/>
            <a:r>
              <a:rPr lang="en-US" altLang="zh-TW" b="1" dirty="0">
                <a:solidFill>
                  <a:srgbClr val="777777"/>
                </a:solidFill>
                <a:latin typeface="Arial" charset="0"/>
                <a:ea typeface="新細明體" charset="-120"/>
              </a:rPr>
              <a:t>4-1</a:t>
            </a:r>
          </a:p>
        </p:txBody>
      </p:sp>
      <p:sp>
        <p:nvSpPr>
          <p:cNvPr id="27" name="Rectangle 14">
            <a:hlinkClick r:id="rId23" action="ppaction://hlinksldjump"/>
          </p:cNvPr>
          <p:cNvSpPr>
            <a:spLocks noChangeArrowheads="1"/>
          </p:cNvSpPr>
          <p:nvPr userDrawn="1"/>
        </p:nvSpPr>
        <p:spPr bwMode="auto">
          <a:xfrm>
            <a:off x="8534400" y="2788071"/>
            <a:ext cx="609600" cy="287338"/>
          </a:xfrm>
          <a:prstGeom prst="rect">
            <a:avLst/>
          </a:prstGeom>
          <a:solidFill>
            <a:schemeClr val="folHlink"/>
          </a:solidFill>
          <a:ln w="9525" algn="ctr">
            <a:noFill/>
            <a:miter lim="800000"/>
            <a:headEnd/>
            <a:tailEnd/>
          </a:ln>
        </p:spPr>
        <p:txBody>
          <a:bodyPr wrap="none" anchor="ctr"/>
          <a:lstStyle/>
          <a:p>
            <a:pPr algn="ctr">
              <a:defRPr/>
            </a:pPr>
            <a:r>
              <a:rPr lang="en-US" altLang="zh-TW" b="1" dirty="0">
                <a:solidFill>
                  <a:srgbClr val="777777"/>
                </a:solidFill>
                <a:latin typeface="Arial" charset="0"/>
                <a:ea typeface="新細明體" charset="-120"/>
              </a:rPr>
              <a:t>4-5</a:t>
            </a:r>
          </a:p>
        </p:txBody>
      </p:sp>
      <p:sp>
        <p:nvSpPr>
          <p:cNvPr id="28" name="Rectangle 14">
            <a:hlinkClick r:id="rId24" action="ppaction://hlinksldjump"/>
          </p:cNvPr>
          <p:cNvSpPr>
            <a:spLocks noChangeArrowheads="1"/>
          </p:cNvSpPr>
          <p:nvPr userDrawn="1"/>
        </p:nvSpPr>
        <p:spPr bwMode="auto">
          <a:xfrm>
            <a:off x="8534400" y="3207592"/>
            <a:ext cx="609600" cy="287338"/>
          </a:xfrm>
          <a:prstGeom prst="rect">
            <a:avLst/>
          </a:prstGeom>
          <a:solidFill>
            <a:schemeClr val="folHlink"/>
          </a:solidFill>
          <a:ln w="9525" algn="ctr">
            <a:noFill/>
            <a:miter lim="800000"/>
            <a:headEnd/>
            <a:tailEnd/>
          </a:ln>
        </p:spPr>
        <p:txBody>
          <a:bodyPr wrap="none" anchor="ctr"/>
          <a:lstStyle/>
          <a:p>
            <a:pPr algn="ctr">
              <a:defRPr/>
            </a:pPr>
            <a:r>
              <a:rPr lang="en-US" altLang="zh-TW" b="1" dirty="0">
                <a:solidFill>
                  <a:srgbClr val="777777"/>
                </a:solidFill>
                <a:latin typeface="Arial" charset="0"/>
                <a:ea typeface="新細明體" charset="-120"/>
              </a:rPr>
              <a:t>4-6</a:t>
            </a:r>
          </a:p>
        </p:txBody>
      </p:sp>
    </p:spTree>
    <p:extLst>
      <p:ext uri="{BB962C8B-B14F-4D97-AF65-F5344CB8AC3E}">
        <p14:creationId xmlns:p14="http://schemas.microsoft.com/office/powerpoint/2010/main" val="621607362"/>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Lst>
  <p:transition advClick="0">
    <p:wipe/>
  </p:transition>
  <p:txStyles>
    <p:titleStyle>
      <a:lvl1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mj-lt"/>
          <a:ea typeface="+mj-ea"/>
          <a:cs typeface="+mj-cs"/>
        </a:defRPr>
      </a:lvl1pPr>
      <a:lvl2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2pPr>
      <a:lvl3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3pPr>
      <a:lvl4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4pPr>
      <a:lvl5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5pPr>
      <a:lvl6pPr marL="457200" algn="l" rtl="0" fontAlgn="base">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6pPr>
      <a:lvl7pPr marL="914400" algn="l" rtl="0" fontAlgn="base">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7pPr>
      <a:lvl8pPr marL="1371600" algn="l" rtl="0" fontAlgn="base">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8pPr>
      <a:lvl9pPr marL="1828800" algn="l" rtl="0" fontAlgn="base">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9pPr>
    </p:titleStyle>
    <p:bodyStyle>
      <a:lvl1pPr marL="342900" indent="-342900" algn="just" defTabSz="257175" rtl="0" eaLnBrk="0" fontAlgn="base" hangingPunct="0">
        <a:spcBef>
          <a:spcPct val="0"/>
        </a:spcBef>
        <a:spcAft>
          <a:spcPct val="0"/>
        </a:spcAft>
        <a:buChar char="•"/>
        <a:tabLst>
          <a:tab pos="757238" algn="l"/>
          <a:tab pos="8072438" algn="r"/>
        </a:tabLst>
        <a:defRPr sz="2800" b="1">
          <a:solidFill>
            <a:srgbClr val="4346BD"/>
          </a:solidFill>
          <a:latin typeface="+mn-lt"/>
          <a:ea typeface="+mn-ea"/>
          <a:cs typeface="+mn-cs"/>
        </a:defRPr>
      </a:lvl1pPr>
      <a:lvl2pPr marL="1588" indent="455613" algn="just" defTabSz="257175" rtl="0" eaLnBrk="0" fontAlgn="base" hangingPunct="0">
        <a:lnSpc>
          <a:spcPct val="115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2pPr>
      <a:lvl3pPr marL="282575" indent="-279400" algn="just" defTabSz="257175" rtl="0" eaLnBrk="0" fontAlgn="base" hangingPunct="0">
        <a:lnSpc>
          <a:spcPct val="115000"/>
        </a:lnSpc>
        <a:spcBef>
          <a:spcPct val="5000"/>
        </a:spcBef>
        <a:spcAft>
          <a:spcPct val="5000"/>
        </a:spcAft>
        <a:buChar char="•"/>
        <a:tabLst>
          <a:tab pos="757238" algn="l"/>
          <a:tab pos="8072438" algn="r"/>
        </a:tabLst>
        <a:defRPr sz="2800">
          <a:solidFill>
            <a:schemeClr val="tx1"/>
          </a:solidFill>
          <a:latin typeface="Times New Roman" pitchFamily="18" charset="0"/>
          <a:ea typeface="標楷體" pitchFamily="65" charset="-120"/>
        </a:defRPr>
      </a:lvl3pPr>
      <a:lvl4pPr marL="284163" indent="1087438" algn="just" defTabSz="257175" rtl="0" eaLnBrk="0" fontAlgn="base" hangingPunct="0">
        <a:lnSpc>
          <a:spcPct val="115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4pPr>
      <a:lvl5pPr marL="285750" indent="1543050" algn="l" defTabSz="257175" rtl="0" eaLnBrk="0" fontAlgn="base" hangingPunct="0">
        <a:lnSpc>
          <a:spcPct val="115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5pPr>
      <a:lvl6pPr marL="21256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6pPr>
      <a:lvl7pPr marL="25828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7pPr>
      <a:lvl8pPr marL="30400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8pPr>
      <a:lvl9pPr marL="34972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Text Box 2"/>
          <p:cNvSpPr txBox="1">
            <a:spLocks noChangeArrowheads="1"/>
          </p:cNvSpPr>
          <p:nvPr/>
        </p:nvSpPr>
        <p:spPr bwMode="auto">
          <a:xfrm>
            <a:off x="4221163" y="6486525"/>
            <a:ext cx="666750" cy="274638"/>
          </a:xfrm>
          <a:prstGeom prst="rect">
            <a:avLst/>
          </a:prstGeom>
          <a:noFill/>
          <a:ln>
            <a:noFill/>
          </a:ln>
        </p:spPr>
        <p:txBody>
          <a:bodyPr wrap="none">
            <a:spAutoFit/>
          </a:bodyP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algn="ctr" eaLnBrk="1" hangingPunct="1">
              <a:defRPr/>
            </a:pPr>
            <a:r>
              <a:rPr lang="zh-TW" altLang="en-US" sz="1200" b="0">
                <a:solidFill>
                  <a:schemeClr val="tx1"/>
                </a:solidFill>
              </a:rPr>
              <a:t>第</a:t>
            </a:r>
            <a:fld id="{5A2C9EC2-6118-462F-AF9E-FF0551EC7712}" type="slidenum">
              <a:rPr lang="zh-TW" altLang="en-US" sz="1200" b="0" smtClean="0">
                <a:solidFill>
                  <a:schemeClr val="tx1"/>
                </a:solidFill>
              </a:rPr>
              <a:pPr algn="ctr" eaLnBrk="1" hangingPunct="1">
                <a:defRPr/>
              </a:pPr>
              <a:t>‹#›</a:t>
            </a:fld>
            <a:r>
              <a:rPr lang="zh-TW" altLang="en-US" sz="1200" b="0">
                <a:solidFill>
                  <a:schemeClr val="tx1"/>
                </a:solidFill>
              </a:rPr>
              <a:t>頁</a:t>
            </a:r>
            <a:endParaRPr lang="zh-TW" altLang="en-US" b="0">
              <a:solidFill>
                <a:schemeClr val="tx1"/>
              </a:solidFill>
              <a:latin typeface="Arial" charset="0"/>
              <a:ea typeface="新細明體" charset="-120"/>
            </a:endParaRPr>
          </a:p>
        </p:txBody>
      </p:sp>
      <p:sp>
        <p:nvSpPr>
          <p:cNvPr id="66563" name="Rectangle 3"/>
          <p:cNvSpPr>
            <a:spLocks noGrp="1" noChangeArrowheads="1"/>
          </p:cNvSpPr>
          <p:nvPr>
            <p:ph type="title"/>
          </p:nvPr>
        </p:nvSpPr>
        <p:spPr bwMode="auto">
          <a:xfrm>
            <a:off x="179388" y="549275"/>
            <a:ext cx="8264525" cy="720725"/>
          </a:xfrm>
          <a:prstGeom prst="rect">
            <a:avLst/>
          </a:prstGeom>
          <a:noFill/>
          <a:ln w="9525" algn="ctr">
            <a:noFill/>
            <a:miter lim="800000"/>
            <a:headEnd/>
            <a:tailEnd/>
          </a:ln>
          <a:effectLst/>
        </p:spPr>
        <p:txBody>
          <a:bodyPr vert="horz" wrap="square" lIns="91440" tIns="45720" rIns="91440" bIns="45720" numCol="1" anchor="ctr" anchorCtr="0" compatLnSpc="1">
            <a:prstTxWarp prst="textNoShape">
              <a:avLst/>
            </a:prstTxWarp>
          </a:bodyPr>
          <a:lstStyle/>
          <a:p>
            <a:pPr lvl="0"/>
            <a:r>
              <a:rPr lang="zh-TW" altLang="en-US"/>
              <a:t>按一下以編輯母片標題樣式</a:t>
            </a:r>
          </a:p>
        </p:txBody>
      </p:sp>
      <p:sp>
        <p:nvSpPr>
          <p:cNvPr id="53252" name="Rectangle 4"/>
          <p:cNvSpPr>
            <a:spLocks noGrp="1" noChangeArrowheads="1"/>
          </p:cNvSpPr>
          <p:nvPr>
            <p:ph type="body" idx="1"/>
          </p:nvPr>
        </p:nvSpPr>
        <p:spPr bwMode="auto">
          <a:xfrm>
            <a:off x="179388" y="1341438"/>
            <a:ext cx="8264525" cy="5040312"/>
          </a:xfrm>
          <a:prstGeom prst="rect">
            <a:avLst/>
          </a:prstGeom>
          <a:noFill/>
          <a:ln w="9525" algn="ctr">
            <a:noFill/>
            <a:miter lim="800000"/>
            <a:headEnd/>
            <a:tailEnd/>
          </a:ln>
        </p:spPr>
        <p:txBody>
          <a:bodyPr vert="horz" wrap="square" lIns="91440" tIns="45720" rIns="91440" bIns="45720" numCol="1" anchor="t" anchorCtr="0" compatLnSpc="1">
            <a:prstTxWarp prst="textNoShape">
              <a:avLst/>
            </a:prstTxWarp>
          </a:bodyPr>
          <a:lstStyle/>
          <a:p>
            <a:pPr lvl="0"/>
            <a:r>
              <a:rPr lang="zh-TW" altLang="en-US"/>
              <a:t>小小節按一下以編輯母片以編輯母片以編輯母片以編輯母片以編輯母片</a:t>
            </a:r>
          </a:p>
          <a:p>
            <a:pPr lvl="1"/>
            <a:r>
              <a:rPr lang="zh-TW" altLang="en-US"/>
              <a:t>一般內文</a:t>
            </a:r>
            <a:r>
              <a:rPr lang="en-US" altLang="zh-TW"/>
              <a:t>(</a:t>
            </a:r>
            <a:r>
              <a:rPr lang="zh-TW" altLang="en-US"/>
              <a:t>按一次</a:t>
            </a:r>
            <a:r>
              <a:rPr lang="en-US" altLang="zh-TW"/>
              <a:t>Tab</a:t>
            </a:r>
            <a:r>
              <a:rPr lang="zh-TW" altLang="en-US"/>
              <a:t>空</a:t>
            </a:r>
            <a:r>
              <a:rPr lang="en-US" altLang="zh-TW"/>
              <a:t>2</a:t>
            </a:r>
            <a:r>
              <a:rPr lang="zh-TW" altLang="en-US"/>
              <a:t>格</a:t>
            </a:r>
            <a:r>
              <a:rPr lang="en-US" altLang="zh-TW"/>
              <a:t>)</a:t>
            </a:r>
            <a:r>
              <a:rPr lang="zh-TW" altLang="en-US"/>
              <a:t>第二層第二層第二層第二層第二層第二層第二層第二層第二層</a:t>
            </a:r>
          </a:p>
          <a:p>
            <a:pPr lvl="2"/>
            <a:r>
              <a:rPr lang="en-US" altLang="zh-TW"/>
              <a:t>n.</a:t>
            </a:r>
            <a:r>
              <a:rPr lang="zh-TW" altLang="en-US"/>
              <a:t>第三層第三層第三層第三層第三層第三層第三層第三層第三層第三層第三層第三層</a:t>
            </a:r>
          </a:p>
          <a:p>
            <a:pPr lvl="3"/>
            <a:r>
              <a:rPr lang="zh-TW" altLang="en-US"/>
              <a:t>第四層第四層第四層第四層第四層第四層第四層第四層第四層第四層第四層</a:t>
            </a:r>
          </a:p>
          <a:p>
            <a:pPr lvl="4"/>
            <a:r>
              <a:rPr lang="zh-TW" altLang="en-US"/>
              <a:t>圖說：第五層第五層第五層第五層第五層</a:t>
            </a:r>
          </a:p>
        </p:txBody>
      </p:sp>
      <p:grpSp>
        <p:nvGrpSpPr>
          <p:cNvPr id="2" name="Group 7"/>
          <p:cNvGrpSpPr>
            <a:grpSpLocks/>
          </p:cNvGrpSpPr>
          <p:nvPr/>
        </p:nvGrpSpPr>
        <p:grpSpPr bwMode="auto">
          <a:xfrm>
            <a:off x="6732588" y="6453188"/>
            <a:ext cx="2016125" cy="404812"/>
            <a:chOff x="4241" y="4065"/>
            <a:chExt cx="1270" cy="255"/>
          </a:xfrm>
        </p:grpSpPr>
        <p:sp>
          <p:nvSpPr>
            <p:cNvPr id="1045" name="AutoShape 8">
              <a:hlinkClick r:id="" action="ppaction://hlinkshowjump?jump=firstslide" highlightClick="1"/>
            </p:cNvPr>
            <p:cNvSpPr>
              <a:spLocks noChangeArrowheads="1"/>
            </p:cNvSpPr>
            <p:nvPr userDrawn="1"/>
          </p:nvSpPr>
          <p:spPr bwMode="auto">
            <a:xfrm>
              <a:off x="4241" y="4065"/>
              <a:ext cx="227" cy="255"/>
            </a:xfrm>
            <a:prstGeom prst="actionButtonBeginning">
              <a:avLst/>
            </a:prstGeom>
            <a:solidFill>
              <a:schemeClr val="accent1">
                <a:alpha val="0"/>
              </a:schemeClr>
            </a:solidFill>
            <a:ln w="9525">
              <a:noFill/>
              <a:miter lim="800000"/>
              <a:headEnd/>
              <a:tailEnd/>
            </a:ln>
          </p:spPr>
          <p:txBody>
            <a:bodyPr wrap="none" anchor="ctr"/>
            <a:lstStyle/>
            <a:p>
              <a:pPr>
                <a:defRPr/>
              </a:pPr>
              <a:endParaRPr lang="zh-TW" altLang="en-US"/>
            </a:p>
          </p:txBody>
        </p:sp>
        <p:sp>
          <p:nvSpPr>
            <p:cNvPr id="1046" name="AutoShape 9">
              <a:hlinkClick r:id="" action="ppaction://hlinkshowjump?jump=lastslide" highlightClick="1"/>
            </p:cNvPr>
            <p:cNvSpPr>
              <a:spLocks noChangeArrowheads="1"/>
            </p:cNvSpPr>
            <p:nvPr userDrawn="1"/>
          </p:nvSpPr>
          <p:spPr bwMode="auto">
            <a:xfrm>
              <a:off x="5284" y="4065"/>
              <a:ext cx="227" cy="255"/>
            </a:xfrm>
            <a:prstGeom prst="actionButtonEnd">
              <a:avLst/>
            </a:prstGeom>
            <a:solidFill>
              <a:schemeClr val="accent1">
                <a:alpha val="0"/>
              </a:schemeClr>
            </a:solidFill>
            <a:ln w="9525">
              <a:noFill/>
              <a:miter lim="800000"/>
              <a:headEnd/>
              <a:tailEnd/>
            </a:ln>
          </p:spPr>
          <p:txBody>
            <a:bodyPr wrap="none" anchor="ctr"/>
            <a:lstStyle/>
            <a:p>
              <a:pPr>
                <a:defRPr/>
              </a:pPr>
              <a:endParaRPr lang="zh-TW" altLang="en-US"/>
            </a:p>
          </p:txBody>
        </p:sp>
        <p:sp>
          <p:nvSpPr>
            <p:cNvPr id="1047" name="AutoShape 10">
              <a:hlinkClick r:id="" action="ppaction://hlinkshowjump?jump=previousslide" highlightClick="1"/>
            </p:cNvPr>
            <p:cNvSpPr>
              <a:spLocks noChangeArrowheads="1"/>
            </p:cNvSpPr>
            <p:nvPr userDrawn="1"/>
          </p:nvSpPr>
          <p:spPr bwMode="auto">
            <a:xfrm>
              <a:off x="4468" y="4065"/>
              <a:ext cx="226" cy="255"/>
            </a:xfrm>
            <a:prstGeom prst="actionButtonBackPrevious">
              <a:avLst/>
            </a:prstGeom>
            <a:solidFill>
              <a:schemeClr val="accent1">
                <a:alpha val="0"/>
              </a:schemeClr>
            </a:solidFill>
            <a:ln w="9525">
              <a:noFill/>
              <a:miter lim="800000"/>
              <a:headEnd/>
              <a:tailEnd/>
            </a:ln>
          </p:spPr>
          <p:txBody>
            <a:bodyPr wrap="none" anchor="ctr"/>
            <a:lstStyle/>
            <a:p>
              <a:pPr>
                <a:defRPr/>
              </a:pPr>
              <a:endParaRPr lang="zh-TW" altLang="en-US"/>
            </a:p>
          </p:txBody>
        </p:sp>
        <p:sp>
          <p:nvSpPr>
            <p:cNvPr id="1048" name="AutoShape 11">
              <a:hlinkClick r:id="" action="ppaction://hlinkshowjump?jump=nextslide" highlightClick="1"/>
            </p:cNvPr>
            <p:cNvSpPr>
              <a:spLocks noChangeArrowheads="1"/>
            </p:cNvSpPr>
            <p:nvPr userDrawn="1"/>
          </p:nvSpPr>
          <p:spPr bwMode="auto">
            <a:xfrm>
              <a:off x="5057" y="4065"/>
              <a:ext cx="227" cy="255"/>
            </a:xfrm>
            <a:prstGeom prst="actionButtonForwardNext">
              <a:avLst/>
            </a:prstGeom>
            <a:solidFill>
              <a:schemeClr val="accent1">
                <a:alpha val="0"/>
              </a:schemeClr>
            </a:solidFill>
            <a:ln w="9525">
              <a:noFill/>
              <a:miter lim="800000"/>
              <a:headEnd/>
              <a:tailEnd/>
            </a:ln>
          </p:spPr>
          <p:txBody>
            <a:bodyPr wrap="none" anchor="ctr"/>
            <a:lstStyle/>
            <a:p>
              <a:pPr>
                <a:defRPr/>
              </a:pPr>
              <a:endParaRPr lang="zh-TW" altLang="en-US"/>
            </a:p>
          </p:txBody>
        </p:sp>
        <p:sp>
          <p:nvSpPr>
            <p:cNvPr id="1049" name="AutoShape 12">
              <a:hlinkClick r:id="" action="ppaction://hlinkshowjump?jump=firstslide" highlightClick="1"/>
            </p:cNvPr>
            <p:cNvSpPr>
              <a:spLocks noChangeArrowheads="1"/>
            </p:cNvSpPr>
            <p:nvPr userDrawn="1"/>
          </p:nvSpPr>
          <p:spPr bwMode="auto">
            <a:xfrm>
              <a:off x="4694" y="4065"/>
              <a:ext cx="363" cy="255"/>
            </a:xfrm>
            <a:prstGeom prst="actionButtonHome">
              <a:avLst/>
            </a:prstGeom>
            <a:solidFill>
              <a:schemeClr val="accent1">
                <a:alpha val="0"/>
              </a:schemeClr>
            </a:solidFill>
            <a:ln w="9525">
              <a:noFill/>
              <a:miter lim="800000"/>
              <a:headEnd/>
              <a:tailEnd/>
            </a:ln>
          </p:spPr>
          <p:txBody>
            <a:bodyPr wrap="none" anchor="ctr"/>
            <a:lstStyle/>
            <a:p>
              <a:pPr>
                <a:defRPr/>
              </a:pPr>
              <a:endParaRPr lang="zh-TW" altLang="en-US"/>
            </a:p>
          </p:txBody>
        </p:sp>
      </p:grpSp>
      <p:pic>
        <p:nvPicPr>
          <p:cNvPr id="53259" name="Picture 29" descr="Icon-01">
            <a:hlinkClick r:id="" action="ppaction://hlinkshowjump?jump=firstslide"/>
          </p:cNvPr>
          <p:cNvPicPr>
            <a:picLocks noChangeAspect="1" noChangeArrowheads="1"/>
          </p:cNvPicPr>
          <p:nvPr userDrawn="1"/>
        </p:nvPicPr>
        <p:blipFill>
          <a:blip r:embed="rId14"/>
          <a:srcRect/>
          <a:stretch>
            <a:fillRect/>
          </a:stretch>
        </p:blipFill>
        <p:spPr bwMode="auto">
          <a:xfrm>
            <a:off x="7770813" y="6523038"/>
            <a:ext cx="328612" cy="301625"/>
          </a:xfrm>
          <a:prstGeom prst="rect">
            <a:avLst/>
          </a:prstGeom>
          <a:noFill/>
          <a:ln w="9525">
            <a:noFill/>
            <a:miter lim="800000"/>
            <a:headEnd/>
            <a:tailEnd/>
          </a:ln>
        </p:spPr>
      </p:pic>
      <p:pic>
        <p:nvPicPr>
          <p:cNvPr id="53260" name="Picture 30" descr="Icon-03">
            <a:hlinkClick r:id="" action="ppaction://hlinkshowjump?jump=nextslide"/>
          </p:cNvPr>
          <p:cNvPicPr>
            <a:picLocks noChangeAspect="1" noChangeArrowheads="1"/>
          </p:cNvPicPr>
          <p:nvPr userDrawn="1"/>
        </p:nvPicPr>
        <p:blipFill>
          <a:blip r:embed="rId15"/>
          <a:srcRect/>
          <a:stretch>
            <a:fillRect/>
          </a:stretch>
        </p:blipFill>
        <p:spPr bwMode="auto">
          <a:xfrm>
            <a:off x="8253413" y="6523038"/>
            <a:ext cx="328612" cy="301625"/>
          </a:xfrm>
          <a:prstGeom prst="rect">
            <a:avLst/>
          </a:prstGeom>
          <a:noFill/>
          <a:ln w="9525">
            <a:noFill/>
            <a:miter lim="800000"/>
            <a:headEnd/>
            <a:tailEnd/>
          </a:ln>
        </p:spPr>
      </p:pic>
      <p:pic>
        <p:nvPicPr>
          <p:cNvPr id="53261" name="Picture 31" descr="Icon-04">
            <a:hlinkClick r:id="" action="ppaction://hlinkshowjump?jump=previousslide"/>
          </p:cNvPr>
          <p:cNvPicPr>
            <a:picLocks noChangeAspect="1" noChangeArrowheads="1"/>
          </p:cNvPicPr>
          <p:nvPr userDrawn="1"/>
        </p:nvPicPr>
        <p:blipFill>
          <a:blip r:embed="rId16"/>
          <a:srcRect/>
          <a:stretch>
            <a:fillRect/>
          </a:stretch>
        </p:blipFill>
        <p:spPr bwMode="auto">
          <a:xfrm>
            <a:off x="7286625" y="6523038"/>
            <a:ext cx="328613" cy="301625"/>
          </a:xfrm>
          <a:prstGeom prst="rect">
            <a:avLst/>
          </a:prstGeom>
          <a:noFill/>
          <a:ln w="9525">
            <a:noFill/>
            <a:miter lim="800000"/>
            <a:headEnd/>
            <a:tailEnd/>
          </a:ln>
        </p:spPr>
      </p:pic>
      <p:pic>
        <p:nvPicPr>
          <p:cNvPr id="53262" name="Picture 32" descr="Icon-05">
            <a:hlinkClick r:id="" action="ppaction://hlinkshowjump?jump=firstslide"/>
          </p:cNvPr>
          <p:cNvPicPr>
            <a:picLocks noChangeAspect="1" noChangeArrowheads="1"/>
          </p:cNvPicPr>
          <p:nvPr userDrawn="1"/>
        </p:nvPicPr>
        <p:blipFill>
          <a:blip r:embed="rId17"/>
          <a:srcRect/>
          <a:stretch>
            <a:fillRect/>
          </a:stretch>
        </p:blipFill>
        <p:spPr bwMode="auto">
          <a:xfrm>
            <a:off x="6804025" y="6523038"/>
            <a:ext cx="328613" cy="301625"/>
          </a:xfrm>
          <a:prstGeom prst="rect">
            <a:avLst/>
          </a:prstGeom>
          <a:noFill/>
          <a:ln w="9525">
            <a:noFill/>
            <a:miter lim="800000"/>
            <a:headEnd/>
            <a:tailEnd/>
          </a:ln>
        </p:spPr>
      </p:pic>
      <p:pic>
        <p:nvPicPr>
          <p:cNvPr id="53263" name="Picture 33" descr="Icon-06">
            <a:hlinkClick r:id="" action="ppaction://hlinkshowjump?jump=lastslide"/>
          </p:cNvPr>
          <p:cNvPicPr>
            <a:picLocks noChangeAspect="1" noChangeArrowheads="1"/>
          </p:cNvPicPr>
          <p:nvPr userDrawn="1"/>
        </p:nvPicPr>
        <p:blipFill>
          <a:blip r:embed="rId18"/>
          <a:srcRect/>
          <a:stretch>
            <a:fillRect/>
          </a:stretch>
        </p:blipFill>
        <p:spPr bwMode="auto">
          <a:xfrm>
            <a:off x="8737600" y="6523038"/>
            <a:ext cx="338138" cy="301625"/>
          </a:xfrm>
          <a:prstGeom prst="rect">
            <a:avLst/>
          </a:prstGeom>
          <a:noFill/>
          <a:ln w="9525">
            <a:noFill/>
            <a:miter lim="800000"/>
            <a:headEnd/>
            <a:tailEnd/>
          </a:ln>
        </p:spPr>
      </p:pic>
      <p:sp>
        <p:nvSpPr>
          <p:cNvPr id="22" name="Rectangle 6">
            <a:hlinkClick r:id="rId19" action="ppaction://hlinksldjump"/>
          </p:cNvPr>
          <p:cNvSpPr>
            <a:spLocks noChangeArrowheads="1"/>
          </p:cNvSpPr>
          <p:nvPr userDrawn="1"/>
        </p:nvSpPr>
        <p:spPr bwMode="auto">
          <a:xfrm>
            <a:off x="8534400" y="1477963"/>
            <a:ext cx="609600" cy="287337"/>
          </a:xfrm>
          <a:prstGeom prst="rect">
            <a:avLst/>
          </a:prstGeom>
          <a:solidFill>
            <a:schemeClr val="folHlink"/>
          </a:solidFill>
          <a:ln w="9525" algn="ctr">
            <a:noFill/>
            <a:miter lim="800000"/>
            <a:headEnd/>
            <a:tailEnd/>
          </a:ln>
        </p:spPr>
        <p:txBody>
          <a:bodyPr wrap="none" anchor="ctr"/>
          <a:lstStyle/>
          <a:p>
            <a:pPr lvl="0" algn="ctr"/>
            <a:r>
              <a:rPr lang="en-US" altLang="zh-TW" b="1" dirty="0">
                <a:solidFill>
                  <a:srgbClr val="777777"/>
                </a:solidFill>
                <a:latin typeface="Arial" charset="0"/>
                <a:ea typeface="新細明體" charset="-120"/>
              </a:rPr>
              <a:t>4-2</a:t>
            </a:r>
          </a:p>
        </p:txBody>
      </p:sp>
      <p:sp>
        <p:nvSpPr>
          <p:cNvPr id="23" name="Rectangle 13">
            <a:hlinkClick r:id="rId20" action="ppaction://hlinksldjump"/>
          </p:cNvPr>
          <p:cNvSpPr>
            <a:spLocks noChangeArrowheads="1"/>
          </p:cNvSpPr>
          <p:nvPr userDrawn="1"/>
        </p:nvSpPr>
        <p:spPr bwMode="auto">
          <a:xfrm>
            <a:off x="8534400" y="1922463"/>
            <a:ext cx="609600" cy="287337"/>
          </a:xfrm>
          <a:prstGeom prst="rect">
            <a:avLst/>
          </a:prstGeom>
          <a:solidFill>
            <a:schemeClr val="folHlink"/>
          </a:solidFill>
          <a:ln w="9525" algn="ctr">
            <a:noFill/>
            <a:miter lim="800000"/>
            <a:headEnd/>
            <a:tailEnd/>
          </a:ln>
        </p:spPr>
        <p:txBody>
          <a:bodyPr wrap="none" anchor="ctr"/>
          <a:lstStyle/>
          <a:p>
            <a:pPr lvl="0" algn="ctr"/>
            <a:r>
              <a:rPr lang="en-US" altLang="zh-TW" b="1" dirty="0">
                <a:solidFill>
                  <a:srgbClr val="777777"/>
                </a:solidFill>
                <a:latin typeface="Arial" charset="0"/>
                <a:ea typeface="新細明體" charset="-120"/>
              </a:rPr>
              <a:t>4-3</a:t>
            </a:r>
          </a:p>
        </p:txBody>
      </p:sp>
      <p:sp>
        <p:nvSpPr>
          <p:cNvPr id="24" name="Rectangle 14">
            <a:hlinkClick r:id="rId21" action="ppaction://hlinksldjump"/>
          </p:cNvPr>
          <p:cNvSpPr>
            <a:spLocks noChangeArrowheads="1"/>
          </p:cNvSpPr>
          <p:nvPr userDrawn="1"/>
        </p:nvSpPr>
        <p:spPr bwMode="auto">
          <a:xfrm>
            <a:off x="8534400" y="2368550"/>
            <a:ext cx="609600" cy="287338"/>
          </a:xfrm>
          <a:prstGeom prst="rect">
            <a:avLst/>
          </a:prstGeom>
          <a:solidFill>
            <a:srgbClr val="003366"/>
          </a:solidFill>
          <a:ln w="9525" algn="ctr">
            <a:noFill/>
            <a:miter lim="800000"/>
            <a:headEnd/>
            <a:tailEnd/>
          </a:ln>
        </p:spPr>
        <p:txBody>
          <a:bodyPr wrap="none" anchor="ctr"/>
          <a:lstStyle/>
          <a:p>
            <a:pPr lvl="0" algn="ctr"/>
            <a:r>
              <a:rPr lang="en-US" altLang="zh-TW" b="1" dirty="0">
                <a:solidFill>
                  <a:schemeClr val="bg1"/>
                </a:solidFill>
                <a:latin typeface="Arial" charset="0"/>
                <a:ea typeface="新細明體" charset="-120"/>
              </a:rPr>
              <a:t>4-4</a:t>
            </a:r>
          </a:p>
        </p:txBody>
      </p:sp>
      <p:sp>
        <p:nvSpPr>
          <p:cNvPr id="25" name="Rectangle 5">
            <a:hlinkClick r:id="rId22" action="ppaction://hlinksldjump"/>
          </p:cNvPr>
          <p:cNvSpPr>
            <a:spLocks noChangeArrowheads="1"/>
          </p:cNvSpPr>
          <p:nvPr userDrawn="1"/>
        </p:nvSpPr>
        <p:spPr bwMode="auto">
          <a:xfrm>
            <a:off x="8534400" y="1033463"/>
            <a:ext cx="609600" cy="287337"/>
          </a:xfrm>
          <a:prstGeom prst="rect">
            <a:avLst/>
          </a:prstGeom>
          <a:solidFill>
            <a:schemeClr val="folHlink"/>
          </a:solidFill>
          <a:ln w="9525" algn="ctr">
            <a:noFill/>
            <a:miter lim="800000"/>
            <a:headEnd/>
            <a:tailEnd/>
          </a:ln>
        </p:spPr>
        <p:txBody>
          <a:bodyPr wrap="none" anchor="ctr"/>
          <a:lstStyle/>
          <a:p>
            <a:pPr lvl="0" algn="ctr"/>
            <a:r>
              <a:rPr lang="en-US" altLang="zh-TW" b="1" dirty="0">
                <a:solidFill>
                  <a:srgbClr val="777777"/>
                </a:solidFill>
                <a:latin typeface="Arial" charset="0"/>
                <a:ea typeface="新細明體" charset="-120"/>
              </a:rPr>
              <a:t>4-1</a:t>
            </a:r>
          </a:p>
        </p:txBody>
      </p:sp>
      <p:sp>
        <p:nvSpPr>
          <p:cNvPr id="27" name="Rectangle 14">
            <a:hlinkClick r:id="rId23" action="ppaction://hlinksldjump"/>
          </p:cNvPr>
          <p:cNvSpPr>
            <a:spLocks noChangeArrowheads="1"/>
          </p:cNvSpPr>
          <p:nvPr userDrawn="1"/>
        </p:nvSpPr>
        <p:spPr bwMode="auto">
          <a:xfrm>
            <a:off x="8534400" y="2788071"/>
            <a:ext cx="609600" cy="287338"/>
          </a:xfrm>
          <a:prstGeom prst="rect">
            <a:avLst/>
          </a:prstGeom>
          <a:solidFill>
            <a:schemeClr val="folHlink"/>
          </a:solidFill>
          <a:ln w="9525" algn="ctr">
            <a:noFill/>
            <a:miter lim="800000"/>
            <a:headEnd/>
            <a:tailEnd/>
          </a:ln>
        </p:spPr>
        <p:txBody>
          <a:bodyPr wrap="none" anchor="ctr"/>
          <a:lstStyle/>
          <a:p>
            <a:pPr algn="ctr">
              <a:defRPr/>
            </a:pPr>
            <a:r>
              <a:rPr lang="en-US" altLang="zh-TW" b="1" dirty="0">
                <a:solidFill>
                  <a:srgbClr val="777777"/>
                </a:solidFill>
                <a:latin typeface="Arial" charset="0"/>
                <a:ea typeface="新細明體" charset="-120"/>
              </a:rPr>
              <a:t>4-5</a:t>
            </a:r>
          </a:p>
        </p:txBody>
      </p:sp>
      <p:sp>
        <p:nvSpPr>
          <p:cNvPr id="28" name="Rectangle 14">
            <a:hlinkClick r:id="rId24" action="ppaction://hlinksldjump"/>
          </p:cNvPr>
          <p:cNvSpPr>
            <a:spLocks noChangeArrowheads="1"/>
          </p:cNvSpPr>
          <p:nvPr userDrawn="1"/>
        </p:nvSpPr>
        <p:spPr bwMode="auto">
          <a:xfrm>
            <a:off x="8534400" y="3207592"/>
            <a:ext cx="609600" cy="287338"/>
          </a:xfrm>
          <a:prstGeom prst="rect">
            <a:avLst/>
          </a:prstGeom>
          <a:solidFill>
            <a:schemeClr val="folHlink"/>
          </a:solidFill>
          <a:ln w="9525" algn="ctr">
            <a:noFill/>
            <a:miter lim="800000"/>
            <a:headEnd/>
            <a:tailEnd/>
          </a:ln>
        </p:spPr>
        <p:txBody>
          <a:bodyPr wrap="none" anchor="ctr"/>
          <a:lstStyle/>
          <a:p>
            <a:pPr algn="ctr">
              <a:defRPr/>
            </a:pPr>
            <a:r>
              <a:rPr lang="en-US" altLang="zh-TW" b="1" dirty="0">
                <a:solidFill>
                  <a:srgbClr val="777777"/>
                </a:solidFill>
                <a:latin typeface="Arial" charset="0"/>
                <a:ea typeface="新細明體" charset="-120"/>
              </a:rPr>
              <a:t>4-6</a:t>
            </a:r>
          </a:p>
        </p:txBody>
      </p:sp>
    </p:spTree>
    <p:extLst>
      <p:ext uri="{BB962C8B-B14F-4D97-AF65-F5344CB8AC3E}">
        <p14:creationId xmlns:p14="http://schemas.microsoft.com/office/powerpoint/2010/main" val="198966820"/>
      </p:ext>
    </p:extLst>
  </p:cSld>
  <p:clrMap bg1="lt1" tx1="dk1" bg2="lt2" tx2="dk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Lst>
  <p:transition advClick="0">
    <p:wipe/>
  </p:transition>
  <p:txStyles>
    <p:titleStyle>
      <a:lvl1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mj-lt"/>
          <a:ea typeface="+mj-ea"/>
          <a:cs typeface="+mj-cs"/>
        </a:defRPr>
      </a:lvl1pPr>
      <a:lvl2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2pPr>
      <a:lvl3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3pPr>
      <a:lvl4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4pPr>
      <a:lvl5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5pPr>
      <a:lvl6pPr marL="457200" algn="l" rtl="0" fontAlgn="base">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6pPr>
      <a:lvl7pPr marL="914400" algn="l" rtl="0" fontAlgn="base">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7pPr>
      <a:lvl8pPr marL="1371600" algn="l" rtl="0" fontAlgn="base">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8pPr>
      <a:lvl9pPr marL="1828800" algn="l" rtl="0" fontAlgn="base">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9pPr>
    </p:titleStyle>
    <p:bodyStyle>
      <a:lvl1pPr marL="342900" indent="-342900" algn="just" defTabSz="257175" rtl="0" eaLnBrk="0" fontAlgn="base" hangingPunct="0">
        <a:spcBef>
          <a:spcPct val="0"/>
        </a:spcBef>
        <a:spcAft>
          <a:spcPct val="0"/>
        </a:spcAft>
        <a:buChar char="•"/>
        <a:tabLst>
          <a:tab pos="757238" algn="l"/>
          <a:tab pos="8072438" algn="r"/>
        </a:tabLst>
        <a:defRPr sz="2800" b="1">
          <a:solidFill>
            <a:srgbClr val="4346BD"/>
          </a:solidFill>
          <a:latin typeface="+mn-lt"/>
          <a:ea typeface="+mn-ea"/>
          <a:cs typeface="+mn-cs"/>
        </a:defRPr>
      </a:lvl1pPr>
      <a:lvl2pPr marL="1588" indent="455613" algn="just" defTabSz="257175" rtl="0" eaLnBrk="0" fontAlgn="base" hangingPunct="0">
        <a:lnSpc>
          <a:spcPct val="115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2pPr>
      <a:lvl3pPr marL="282575" indent="-279400" algn="just" defTabSz="257175" rtl="0" eaLnBrk="0" fontAlgn="base" hangingPunct="0">
        <a:lnSpc>
          <a:spcPct val="115000"/>
        </a:lnSpc>
        <a:spcBef>
          <a:spcPct val="5000"/>
        </a:spcBef>
        <a:spcAft>
          <a:spcPct val="5000"/>
        </a:spcAft>
        <a:buChar char="•"/>
        <a:tabLst>
          <a:tab pos="757238" algn="l"/>
          <a:tab pos="8072438" algn="r"/>
        </a:tabLst>
        <a:defRPr sz="2800">
          <a:solidFill>
            <a:schemeClr val="tx1"/>
          </a:solidFill>
          <a:latin typeface="Times New Roman" pitchFamily="18" charset="0"/>
          <a:ea typeface="標楷體" pitchFamily="65" charset="-120"/>
        </a:defRPr>
      </a:lvl3pPr>
      <a:lvl4pPr marL="284163" indent="1087438" algn="just" defTabSz="257175" rtl="0" eaLnBrk="0" fontAlgn="base" hangingPunct="0">
        <a:lnSpc>
          <a:spcPct val="115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4pPr>
      <a:lvl5pPr marL="285750" indent="1543050" algn="l" defTabSz="257175" rtl="0" eaLnBrk="0" fontAlgn="base" hangingPunct="0">
        <a:lnSpc>
          <a:spcPct val="115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5pPr>
      <a:lvl6pPr marL="21256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6pPr>
      <a:lvl7pPr marL="25828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7pPr>
      <a:lvl8pPr marL="30400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8pPr>
      <a:lvl9pPr marL="34972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Text Box 2"/>
          <p:cNvSpPr txBox="1">
            <a:spLocks noChangeArrowheads="1"/>
          </p:cNvSpPr>
          <p:nvPr/>
        </p:nvSpPr>
        <p:spPr bwMode="auto">
          <a:xfrm>
            <a:off x="4221163" y="6486525"/>
            <a:ext cx="666750" cy="274638"/>
          </a:xfrm>
          <a:prstGeom prst="rect">
            <a:avLst/>
          </a:prstGeom>
          <a:noFill/>
          <a:ln>
            <a:noFill/>
          </a:ln>
        </p:spPr>
        <p:txBody>
          <a:bodyPr wrap="none">
            <a:spAutoFit/>
          </a:bodyP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algn="ctr" eaLnBrk="1" hangingPunct="1">
              <a:defRPr/>
            </a:pPr>
            <a:r>
              <a:rPr lang="zh-TW" altLang="en-US" sz="1200" b="0">
                <a:solidFill>
                  <a:schemeClr val="tx1"/>
                </a:solidFill>
              </a:rPr>
              <a:t>第</a:t>
            </a:r>
            <a:fld id="{5A2C9EC2-6118-462F-AF9E-FF0551EC7712}" type="slidenum">
              <a:rPr lang="zh-TW" altLang="en-US" sz="1200" b="0" smtClean="0">
                <a:solidFill>
                  <a:schemeClr val="tx1"/>
                </a:solidFill>
              </a:rPr>
              <a:pPr algn="ctr" eaLnBrk="1" hangingPunct="1">
                <a:defRPr/>
              </a:pPr>
              <a:t>‹#›</a:t>
            </a:fld>
            <a:r>
              <a:rPr lang="zh-TW" altLang="en-US" sz="1200" b="0">
                <a:solidFill>
                  <a:schemeClr val="tx1"/>
                </a:solidFill>
              </a:rPr>
              <a:t>頁</a:t>
            </a:r>
            <a:endParaRPr lang="zh-TW" altLang="en-US" b="0">
              <a:solidFill>
                <a:schemeClr val="tx1"/>
              </a:solidFill>
              <a:latin typeface="Arial" charset="0"/>
              <a:ea typeface="新細明體" charset="-120"/>
            </a:endParaRPr>
          </a:p>
        </p:txBody>
      </p:sp>
      <p:sp>
        <p:nvSpPr>
          <p:cNvPr id="66563" name="Rectangle 3"/>
          <p:cNvSpPr>
            <a:spLocks noGrp="1" noChangeArrowheads="1"/>
          </p:cNvSpPr>
          <p:nvPr>
            <p:ph type="title"/>
          </p:nvPr>
        </p:nvSpPr>
        <p:spPr bwMode="auto">
          <a:xfrm>
            <a:off x="179388" y="549275"/>
            <a:ext cx="8264525" cy="720725"/>
          </a:xfrm>
          <a:prstGeom prst="rect">
            <a:avLst/>
          </a:prstGeom>
          <a:noFill/>
          <a:ln w="9525" algn="ctr">
            <a:noFill/>
            <a:miter lim="800000"/>
            <a:headEnd/>
            <a:tailEnd/>
          </a:ln>
          <a:effectLst/>
        </p:spPr>
        <p:txBody>
          <a:bodyPr vert="horz" wrap="square" lIns="91440" tIns="45720" rIns="91440" bIns="45720" numCol="1" anchor="ctr" anchorCtr="0" compatLnSpc="1">
            <a:prstTxWarp prst="textNoShape">
              <a:avLst/>
            </a:prstTxWarp>
          </a:bodyPr>
          <a:lstStyle/>
          <a:p>
            <a:pPr lvl="0"/>
            <a:r>
              <a:rPr lang="zh-TW" altLang="en-US"/>
              <a:t>按一下以編輯母片標題樣式</a:t>
            </a:r>
          </a:p>
        </p:txBody>
      </p:sp>
      <p:sp>
        <p:nvSpPr>
          <p:cNvPr id="53252" name="Rectangle 4"/>
          <p:cNvSpPr>
            <a:spLocks noGrp="1" noChangeArrowheads="1"/>
          </p:cNvSpPr>
          <p:nvPr>
            <p:ph type="body" idx="1"/>
          </p:nvPr>
        </p:nvSpPr>
        <p:spPr bwMode="auto">
          <a:xfrm>
            <a:off x="179388" y="1341438"/>
            <a:ext cx="8264525" cy="5040312"/>
          </a:xfrm>
          <a:prstGeom prst="rect">
            <a:avLst/>
          </a:prstGeom>
          <a:noFill/>
          <a:ln w="9525" algn="ctr">
            <a:noFill/>
            <a:miter lim="800000"/>
            <a:headEnd/>
            <a:tailEnd/>
          </a:ln>
        </p:spPr>
        <p:txBody>
          <a:bodyPr vert="horz" wrap="square" lIns="91440" tIns="45720" rIns="91440" bIns="45720" numCol="1" anchor="t" anchorCtr="0" compatLnSpc="1">
            <a:prstTxWarp prst="textNoShape">
              <a:avLst/>
            </a:prstTxWarp>
          </a:bodyPr>
          <a:lstStyle/>
          <a:p>
            <a:pPr lvl="0"/>
            <a:r>
              <a:rPr lang="zh-TW" altLang="en-US"/>
              <a:t>小小節按一下以編輯母片以編輯母片以編輯母片以編輯母片以編輯母片</a:t>
            </a:r>
          </a:p>
          <a:p>
            <a:pPr lvl="1"/>
            <a:r>
              <a:rPr lang="zh-TW" altLang="en-US"/>
              <a:t>一般內文</a:t>
            </a:r>
            <a:r>
              <a:rPr lang="en-US" altLang="zh-TW"/>
              <a:t>(</a:t>
            </a:r>
            <a:r>
              <a:rPr lang="zh-TW" altLang="en-US"/>
              <a:t>按一次</a:t>
            </a:r>
            <a:r>
              <a:rPr lang="en-US" altLang="zh-TW"/>
              <a:t>Tab</a:t>
            </a:r>
            <a:r>
              <a:rPr lang="zh-TW" altLang="en-US"/>
              <a:t>空</a:t>
            </a:r>
            <a:r>
              <a:rPr lang="en-US" altLang="zh-TW"/>
              <a:t>2</a:t>
            </a:r>
            <a:r>
              <a:rPr lang="zh-TW" altLang="en-US"/>
              <a:t>格</a:t>
            </a:r>
            <a:r>
              <a:rPr lang="en-US" altLang="zh-TW"/>
              <a:t>)</a:t>
            </a:r>
            <a:r>
              <a:rPr lang="zh-TW" altLang="en-US"/>
              <a:t>第二層第二層第二層第二層第二層第二層第二層第二層第二層</a:t>
            </a:r>
          </a:p>
          <a:p>
            <a:pPr lvl="2"/>
            <a:r>
              <a:rPr lang="en-US" altLang="zh-TW"/>
              <a:t>n.</a:t>
            </a:r>
            <a:r>
              <a:rPr lang="zh-TW" altLang="en-US"/>
              <a:t>第三層第三層第三層第三層第三層第三層第三層第三層第三層第三層第三層第三層</a:t>
            </a:r>
          </a:p>
          <a:p>
            <a:pPr lvl="3"/>
            <a:r>
              <a:rPr lang="zh-TW" altLang="en-US"/>
              <a:t>第四層第四層第四層第四層第四層第四層第四層第四層第四層第四層第四層</a:t>
            </a:r>
          </a:p>
          <a:p>
            <a:pPr lvl="4"/>
            <a:r>
              <a:rPr lang="zh-TW" altLang="en-US"/>
              <a:t>圖說：第五層第五層第五層第五層第五層</a:t>
            </a:r>
          </a:p>
        </p:txBody>
      </p:sp>
      <p:grpSp>
        <p:nvGrpSpPr>
          <p:cNvPr id="2" name="Group 7"/>
          <p:cNvGrpSpPr>
            <a:grpSpLocks/>
          </p:cNvGrpSpPr>
          <p:nvPr/>
        </p:nvGrpSpPr>
        <p:grpSpPr bwMode="auto">
          <a:xfrm>
            <a:off x="6732588" y="6453188"/>
            <a:ext cx="2016125" cy="404812"/>
            <a:chOff x="4241" y="4065"/>
            <a:chExt cx="1270" cy="255"/>
          </a:xfrm>
        </p:grpSpPr>
        <p:sp>
          <p:nvSpPr>
            <p:cNvPr id="1045" name="AutoShape 8">
              <a:hlinkClick r:id="" action="ppaction://hlinkshowjump?jump=firstslide" highlightClick="1"/>
            </p:cNvPr>
            <p:cNvSpPr>
              <a:spLocks noChangeArrowheads="1"/>
            </p:cNvSpPr>
            <p:nvPr userDrawn="1"/>
          </p:nvSpPr>
          <p:spPr bwMode="auto">
            <a:xfrm>
              <a:off x="4241" y="4065"/>
              <a:ext cx="227" cy="255"/>
            </a:xfrm>
            <a:prstGeom prst="actionButtonBeginning">
              <a:avLst/>
            </a:prstGeom>
            <a:solidFill>
              <a:schemeClr val="accent1">
                <a:alpha val="0"/>
              </a:schemeClr>
            </a:solidFill>
            <a:ln w="9525">
              <a:noFill/>
              <a:miter lim="800000"/>
              <a:headEnd/>
              <a:tailEnd/>
            </a:ln>
          </p:spPr>
          <p:txBody>
            <a:bodyPr wrap="none" anchor="ctr"/>
            <a:lstStyle/>
            <a:p>
              <a:pPr>
                <a:defRPr/>
              </a:pPr>
              <a:endParaRPr lang="zh-TW" altLang="en-US"/>
            </a:p>
          </p:txBody>
        </p:sp>
        <p:sp>
          <p:nvSpPr>
            <p:cNvPr id="1046" name="AutoShape 9">
              <a:hlinkClick r:id="" action="ppaction://hlinkshowjump?jump=lastslide" highlightClick="1"/>
            </p:cNvPr>
            <p:cNvSpPr>
              <a:spLocks noChangeArrowheads="1"/>
            </p:cNvSpPr>
            <p:nvPr userDrawn="1"/>
          </p:nvSpPr>
          <p:spPr bwMode="auto">
            <a:xfrm>
              <a:off x="5284" y="4065"/>
              <a:ext cx="227" cy="255"/>
            </a:xfrm>
            <a:prstGeom prst="actionButtonEnd">
              <a:avLst/>
            </a:prstGeom>
            <a:solidFill>
              <a:schemeClr val="accent1">
                <a:alpha val="0"/>
              </a:schemeClr>
            </a:solidFill>
            <a:ln w="9525">
              <a:noFill/>
              <a:miter lim="800000"/>
              <a:headEnd/>
              <a:tailEnd/>
            </a:ln>
          </p:spPr>
          <p:txBody>
            <a:bodyPr wrap="none" anchor="ctr"/>
            <a:lstStyle/>
            <a:p>
              <a:pPr>
                <a:defRPr/>
              </a:pPr>
              <a:endParaRPr lang="zh-TW" altLang="en-US"/>
            </a:p>
          </p:txBody>
        </p:sp>
        <p:sp>
          <p:nvSpPr>
            <p:cNvPr id="1047" name="AutoShape 10">
              <a:hlinkClick r:id="" action="ppaction://hlinkshowjump?jump=previousslide" highlightClick="1"/>
            </p:cNvPr>
            <p:cNvSpPr>
              <a:spLocks noChangeArrowheads="1"/>
            </p:cNvSpPr>
            <p:nvPr userDrawn="1"/>
          </p:nvSpPr>
          <p:spPr bwMode="auto">
            <a:xfrm>
              <a:off x="4468" y="4065"/>
              <a:ext cx="226" cy="255"/>
            </a:xfrm>
            <a:prstGeom prst="actionButtonBackPrevious">
              <a:avLst/>
            </a:prstGeom>
            <a:solidFill>
              <a:schemeClr val="accent1">
                <a:alpha val="0"/>
              </a:schemeClr>
            </a:solidFill>
            <a:ln w="9525">
              <a:noFill/>
              <a:miter lim="800000"/>
              <a:headEnd/>
              <a:tailEnd/>
            </a:ln>
          </p:spPr>
          <p:txBody>
            <a:bodyPr wrap="none" anchor="ctr"/>
            <a:lstStyle/>
            <a:p>
              <a:pPr>
                <a:defRPr/>
              </a:pPr>
              <a:endParaRPr lang="zh-TW" altLang="en-US"/>
            </a:p>
          </p:txBody>
        </p:sp>
        <p:sp>
          <p:nvSpPr>
            <p:cNvPr id="1048" name="AutoShape 11">
              <a:hlinkClick r:id="" action="ppaction://hlinkshowjump?jump=nextslide" highlightClick="1"/>
            </p:cNvPr>
            <p:cNvSpPr>
              <a:spLocks noChangeArrowheads="1"/>
            </p:cNvSpPr>
            <p:nvPr userDrawn="1"/>
          </p:nvSpPr>
          <p:spPr bwMode="auto">
            <a:xfrm>
              <a:off x="5057" y="4065"/>
              <a:ext cx="227" cy="255"/>
            </a:xfrm>
            <a:prstGeom prst="actionButtonForwardNext">
              <a:avLst/>
            </a:prstGeom>
            <a:solidFill>
              <a:schemeClr val="accent1">
                <a:alpha val="0"/>
              </a:schemeClr>
            </a:solidFill>
            <a:ln w="9525">
              <a:noFill/>
              <a:miter lim="800000"/>
              <a:headEnd/>
              <a:tailEnd/>
            </a:ln>
          </p:spPr>
          <p:txBody>
            <a:bodyPr wrap="none" anchor="ctr"/>
            <a:lstStyle/>
            <a:p>
              <a:pPr>
                <a:defRPr/>
              </a:pPr>
              <a:endParaRPr lang="zh-TW" altLang="en-US"/>
            </a:p>
          </p:txBody>
        </p:sp>
        <p:sp>
          <p:nvSpPr>
            <p:cNvPr id="1049" name="AutoShape 12">
              <a:hlinkClick r:id="" action="ppaction://hlinkshowjump?jump=firstslide" highlightClick="1"/>
            </p:cNvPr>
            <p:cNvSpPr>
              <a:spLocks noChangeArrowheads="1"/>
            </p:cNvSpPr>
            <p:nvPr userDrawn="1"/>
          </p:nvSpPr>
          <p:spPr bwMode="auto">
            <a:xfrm>
              <a:off x="4694" y="4065"/>
              <a:ext cx="363" cy="255"/>
            </a:xfrm>
            <a:prstGeom prst="actionButtonHome">
              <a:avLst/>
            </a:prstGeom>
            <a:solidFill>
              <a:schemeClr val="accent1">
                <a:alpha val="0"/>
              </a:schemeClr>
            </a:solidFill>
            <a:ln w="9525">
              <a:noFill/>
              <a:miter lim="800000"/>
              <a:headEnd/>
              <a:tailEnd/>
            </a:ln>
          </p:spPr>
          <p:txBody>
            <a:bodyPr wrap="none" anchor="ctr"/>
            <a:lstStyle/>
            <a:p>
              <a:pPr>
                <a:defRPr/>
              </a:pPr>
              <a:endParaRPr lang="zh-TW" altLang="en-US"/>
            </a:p>
          </p:txBody>
        </p:sp>
      </p:grpSp>
      <p:pic>
        <p:nvPicPr>
          <p:cNvPr id="53259" name="Picture 29" descr="Icon-01">
            <a:hlinkClick r:id="" action="ppaction://hlinkshowjump?jump=firstslide"/>
          </p:cNvPr>
          <p:cNvPicPr>
            <a:picLocks noChangeAspect="1" noChangeArrowheads="1"/>
          </p:cNvPicPr>
          <p:nvPr userDrawn="1"/>
        </p:nvPicPr>
        <p:blipFill>
          <a:blip r:embed="rId14"/>
          <a:srcRect/>
          <a:stretch>
            <a:fillRect/>
          </a:stretch>
        </p:blipFill>
        <p:spPr bwMode="auto">
          <a:xfrm>
            <a:off x="7770813" y="6523038"/>
            <a:ext cx="328612" cy="301625"/>
          </a:xfrm>
          <a:prstGeom prst="rect">
            <a:avLst/>
          </a:prstGeom>
          <a:noFill/>
          <a:ln w="9525">
            <a:noFill/>
            <a:miter lim="800000"/>
            <a:headEnd/>
            <a:tailEnd/>
          </a:ln>
        </p:spPr>
      </p:pic>
      <p:pic>
        <p:nvPicPr>
          <p:cNvPr id="53260" name="Picture 30" descr="Icon-03">
            <a:hlinkClick r:id="" action="ppaction://hlinkshowjump?jump=nextslide"/>
          </p:cNvPr>
          <p:cNvPicPr>
            <a:picLocks noChangeAspect="1" noChangeArrowheads="1"/>
          </p:cNvPicPr>
          <p:nvPr userDrawn="1"/>
        </p:nvPicPr>
        <p:blipFill>
          <a:blip r:embed="rId15"/>
          <a:srcRect/>
          <a:stretch>
            <a:fillRect/>
          </a:stretch>
        </p:blipFill>
        <p:spPr bwMode="auto">
          <a:xfrm>
            <a:off x="8253413" y="6523038"/>
            <a:ext cx="328612" cy="301625"/>
          </a:xfrm>
          <a:prstGeom prst="rect">
            <a:avLst/>
          </a:prstGeom>
          <a:noFill/>
          <a:ln w="9525">
            <a:noFill/>
            <a:miter lim="800000"/>
            <a:headEnd/>
            <a:tailEnd/>
          </a:ln>
        </p:spPr>
      </p:pic>
      <p:pic>
        <p:nvPicPr>
          <p:cNvPr id="53261" name="Picture 31" descr="Icon-04">
            <a:hlinkClick r:id="" action="ppaction://hlinkshowjump?jump=previousslide"/>
          </p:cNvPr>
          <p:cNvPicPr>
            <a:picLocks noChangeAspect="1" noChangeArrowheads="1"/>
          </p:cNvPicPr>
          <p:nvPr userDrawn="1"/>
        </p:nvPicPr>
        <p:blipFill>
          <a:blip r:embed="rId16"/>
          <a:srcRect/>
          <a:stretch>
            <a:fillRect/>
          </a:stretch>
        </p:blipFill>
        <p:spPr bwMode="auto">
          <a:xfrm>
            <a:off x="7286625" y="6523038"/>
            <a:ext cx="328613" cy="301625"/>
          </a:xfrm>
          <a:prstGeom prst="rect">
            <a:avLst/>
          </a:prstGeom>
          <a:noFill/>
          <a:ln w="9525">
            <a:noFill/>
            <a:miter lim="800000"/>
            <a:headEnd/>
            <a:tailEnd/>
          </a:ln>
        </p:spPr>
      </p:pic>
      <p:pic>
        <p:nvPicPr>
          <p:cNvPr id="53262" name="Picture 32" descr="Icon-05">
            <a:hlinkClick r:id="" action="ppaction://hlinkshowjump?jump=firstslide"/>
          </p:cNvPr>
          <p:cNvPicPr>
            <a:picLocks noChangeAspect="1" noChangeArrowheads="1"/>
          </p:cNvPicPr>
          <p:nvPr userDrawn="1"/>
        </p:nvPicPr>
        <p:blipFill>
          <a:blip r:embed="rId17"/>
          <a:srcRect/>
          <a:stretch>
            <a:fillRect/>
          </a:stretch>
        </p:blipFill>
        <p:spPr bwMode="auto">
          <a:xfrm>
            <a:off x="6804025" y="6523038"/>
            <a:ext cx="328613" cy="301625"/>
          </a:xfrm>
          <a:prstGeom prst="rect">
            <a:avLst/>
          </a:prstGeom>
          <a:noFill/>
          <a:ln w="9525">
            <a:noFill/>
            <a:miter lim="800000"/>
            <a:headEnd/>
            <a:tailEnd/>
          </a:ln>
        </p:spPr>
      </p:pic>
      <p:pic>
        <p:nvPicPr>
          <p:cNvPr id="53263" name="Picture 33" descr="Icon-06">
            <a:hlinkClick r:id="" action="ppaction://hlinkshowjump?jump=lastslide"/>
          </p:cNvPr>
          <p:cNvPicPr>
            <a:picLocks noChangeAspect="1" noChangeArrowheads="1"/>
          </p:cNvPicPr>
          <p:nvPr userDrawn="1"/>
        </p:nvPicPr>
        <p:blipFill>
          <a:blip r:embed="rId18"/>
          <a:srcRect/>
          <a:stretch>
            <a:fillRect/>
          </a:stretch>
        </p:blipFill>
        <p:spPr bwMode="auto">
          <a:xfrm>
            <a:off x="8737600" y="6523038"/>
            <a:ext cx="338138" cy="301625"/>
          </a:xfrm>
          <a:prstGeom prst="rect">
            <a:avLst/>
          </a:prstGeom>
          <a:noFill/>
          <a:ln w="9525">
            <a:noFill/>
            <a:miter lim="800000"/>
            <a:headEnd/>
            <a:tailEnd/>
          </a:ln>
        </p:spPr>
      </p:pic>
      <p:sp>
        <p:nvSpPr>
          <p:cNvPr id="22" name="Rectangle 6">
            <a:hlinkClick r:id="rId19" action="ppaction://hlinksldjump"/>
          </p:cNvPr>
          <p:cNvSpPr>
            <a:spLocks noChangeArrowheads="1"/>
          </p:cNvSpPr>
          <p:nvPr userDrawn="1"/>
        </p:nvSpPr>
        <p:spPr bwMode="auto">
          <a:xfrm>
            <a:off x="8534400" y="1477963"/>
            <a:ext cx="609600" cy="287337"/>
          </a:xfrm>
          <a:prstGeom prst="rect">
            <a:avLst/>
          </a:prstGeom>
          <a:solidFill>
            <a:schemeClr val="folHlink"/>
          </a:solidFill>
          <a:ln w="9525" algn="ctr">
            <a:noFill/>
            <a:miter lim="800000"/>
            <a:headEnd/>
            <a:tailEnd/>
          </a:ln>
        </p:spPr>
        <p:txBody>
          <a:bodyPr wrap="none" anchor="ctr"/>
          <a:lstStyle/>
          <a:p>
            <a:pPr lvl="0" algn="ctr"/>
            <a:r>
              <a:rPr lang="en-US" altLang="zh-TW" b="1" dirty="0">
                <a:solidFill>
                  <a:srgbClr val="777777"/>
                </a:solidFill>
                <a:latin typeface="Arial" charset="0"/>
                <a:ea typeface="新細明體" charset="-120"/>
              </a:rPr>
              <a:t>4-2</a:t>
            </a:r>
          </a:p>
        </p:txBody>
      </p:sp>
      <p:sp>
        <p:nvSpPr>
          <p:cNvPr id="23" name="Rectangle 13">
            <a:hlinkClick r:id="rId20" action="ppaction://hlinksldjump"/>
          </p:cNvPr>
          <p:cNvSpPr>
            <a:spLocks noChangeArrowheads="1"/>
          </p:cNvSpPr>
          <p:nvPr userDrawn="1"/>
        </p:nvSpPr>
        <p:spPr bwMode="auto">
          <a:xfrm>
            <a:off x="8534400" y="1922463"/>
            <a:ext cx="609600" cy="287337"/>
          </a:xfrm>
          <a:prstGeom prst="rect">
            <a:avLst/>
          </a:prstGeom>
          <a:solidFill>
            <a:schemeClr val="folHlink"/>
          </a:solidFill>
          <a:ln w="9525" algn="ctr">
            <a:noFill/>
            <a:miter lim="800000"/>
            <a:headEnd/>
            <a:tailEnd/>
          </a:ln>
        </p:spPr>
        <p:txBody>
          <a:bodyPr wrap="none" anchor="ctr"/>
          <a:lstStyle/>
          <a:p>
            <a:pPr lvl="0" algn="ctr"/>
            <a:r>
              <a:rPr lang="en-US" altLang="zh-TW" b="1" dirty="0">
                <a:solidFill>
                  <a:srgbClr val="777777"/>
                </a:solidFill>
                <a:latin typeface="Arial" charset="0"/>
                <a:ea typeface="新細明體" charset="-120"/>
              </a:rPr>
              <a:t>4-3</a:t>
            </a:r>
          </a:p>
        </p:txBody>
      </p:sp>
      <p:sp>
        <p:nvSpPr>
          <p:cNvPr id="24" name="Rectangle 14">
            <a:hlinkClick r:id="rId21" action="ppaction://hlinksldjump"/>
          </p:cNvPr>
          <p:cNvSpPr>
            <a:spLocks noChangeArrowheads="1"/>
          </p:cNvSpPr>
          <p:nvPr userDrawn="1"/>
        </p:nvSpPr>
        <p:spPr bwMode="auto">
          <a:xfrm>
            <a:off x="8534400" y="2368550"/>
            <a:ext cx="609600" cy="287338"/>
          </a:xfrm>
          <a:prstGeom prst="rect">
            <a:avLst/>
          </a:prstGeom>
          <a:solidFill>
            <a:schemeClr val="folHlink"/>
          </a:solidFill>
          <a:ln w="9525" algn="ctr">
            <a:noFill/>
            <a:miter lim="800000"/>
            <a:headEnd/>
            <a:tailEnd/>
          </a:ln>
        </p:spPr>
        <p:txBody>
          <a:bodyPr wrap="none" anchor="ctr"/>
          <a:lstStyle/>
          <a:p>
            <a:pPr lvl="0" algn="ctr"/>
            <a:r>
              <a:rPr lang="en-US" altLang="zh-TW" b="1" dirty="0">
                <a:solidFill>
                  <a:srgbClr val="777777"/>
                </a:solidFill>
                <a:latin typeface="Arial" charset="0"/>
                <a:ea typeface="新細明體" charset="-120"/>
              </a:rPr>
              <a:t>4-4</a:t>
            </a:r>
          </a:p>
        </p:txBody>
      </p:sp>
      <p:sp>
        <p:nvSpPr>
          <p:cNvPr id="25" name="Rectangle 5">
            <a:hlinkClick r:id="rId22" action="ppaction://hlinksldjump"/>
          </p:cNvPr>
          <p:cNvSpPr>
            <a:spLocks noChangeArrowheads="1"/>
          </p:cNvSpPr>
          <p:nvPr userDrawn="1"/>
        </p:nvSpPr>
        <p:spPr bwMode="auto">
          <a:xfrm>
            <a:off x="8534400" y="1033463"/>
            <a:ext cx="609600" cy="287337"/>
          </a:xfrm>
          <a:prstGeom prst="rect">
            <a:avLst/>
          </a:prstGeom>
          <a:solidFill>
            <a:schemeClr val="folHlink"/>
          </a:solidFill>
          <a:ln w="9525" algn="ctr">
            <a:noFill/>
            <a:miter lim="800000"/>
            <a:headEnd/>
            <a:tailEnd/>
          </a:ln>
        </p:spPr>
        <p:txBody>
          <a:bodyPr wrap="none" anchor="ctr"/>
          <a:lstStyle/>
          <a:p>
            <a:pPr lvl="0" algn="ctr"/>
            <a:r>
              <a:rPr lang="en-US" altLang="zh-TW" b="1" dirty="0">
                <a:solidFill>
                  <a:srgbClr val="777777"/>
                </a:solidFill>
                <a:latin typeface="Arial" charset="0"/>
                <a:ea typeface="新細明體" charset="-120"/>
              </a:rPr>
              <a:t>4-1</a:t>
            </a:r>
          </a:p>
        </p:txBody>
      </p:sp>
      <p:sp>
        <p:nvSpPr>
          <p:cNvPr id="27" name="Rectangle 14">
            <a:hlinkClick r:id="rId23" action="ppaction://hlinksldjump"/>
          </p:cNvPr>
          <p:cNvSpPr>
            <a:spLocks noChangeArrowheads="1"/>
          </p:cNvSpPr>
          <p:nvPr userDrawn="1"/>
        </p:nvSpPr>
        <p:spPr bwMode="auto">
          <a:xfrm>
            <a:off x="8534400" y="2788071"/>
            <a:ext cx="609600" cy="287338"/>
          </a:xfrm>
          <a:prstGeom prst="rect">
            <a:avLst/>
          </a:prstGeom>
          <a:solidFill>
            <a:srgbClr val="003366"/>
          </a:solidFill>
          <a:ln w="9525" algn="ctr">
            <a:noFill/>
            <a:miter lim="800000"/>
            <a:headEnd/>
            <a:tailEnd/>
          </a:ln>
        </p:spPr>
        <p:txBody>
          <a:bodyPr wrap="none" anchor="ctr"/>
          <a:lstStyle/>
          <a:p>
            <a:pPr lvl="0" algn="ctr"/>
            <a:r>
              <a:rPr lang="en-US" altLang="zh-TW" b="1" dirty="0">
                <a:solidFill>
                  <a:schemeClr val="bg1"/>
                </a:solidFill>
                <a:latin typeface="Arial" charset="0"/>
                <a:ea typeface="新細明體" charset="-120"/>
              </a:rPr>
              <a:t>4-5</a:t>
            </a:r>
          </a:p>
        </p:txBody>
      </p:sp>
      <p:sp>
        <p:nvSpPr>
          <p:cNvPr id="28" name="Rectangle 14">
            <a:hlinkClick r:id="rId24" action="ppaction://hlinksldjump"/>
          </p:cNvPr>
          <p:cNvSpPr>
            <a:spLocks noChangeArrowheads="1"/>
          </p:cNvSpPr>
          <p:nvPr userDrawn="1"/>
        </p:nvSpPr>
        <p:spPr bwMode="auto">
          <a:xfrm>
            <a:off x="8534400" y="3207592"/>
            <a:ext cx="609600" cy="287338"/>
          </a:xfrm>
          <a:prstGeom prst="rect">
            <a:avLst/>
          </a:prstGeom>
          <a:solidFill>
            <a:schemeClr val="folHlink"/>
          </a:solidFill>
          <a:ln w="9525" algn="ctr">
            <a:noFill/>
            <a:miter lim="800000"/>
            <a:headEnd/>
            <a:tailEnd/>
          </a:ln>
        </p:spPr>
        <p:txBody>
          <a:bodyPr wrap="none" anchor="ctr"/>
          <a:lstStyle/>
          <a:p>
            <a:pPr algn="ctr">
              <a:defRPr/>
            </a:pPr>
            <a:r>
              <a:rPr lang="en-US" altLang="zh-TW" b="1" dirty="0">
                <a:solidFill>
                  <a:srgbClr val="777777"/>
                </a:solidFill>
                <a:latin typeface="Arial" charset="0"/>
                <a:ea typeface="新細明體" charset="-120"/>
              </a:rPr>
              <a:t>4-6</a:t>
            </a:r>
          </a:p>
        </p:txBody>
      </p:sp>
    </p:spTree>
    <p:extLst>
      <p:ext uri="{BB962C8B-B14F-4D97-AF65-F5344CB8AC3E}">
        <p14:creationId xmlns:p14="http://schemas.microsoft.com/office/powerpoint/2010/main" val="1083841271"/>
      </p:ext>
    </p:extLst>
  </p:cSld>
  <p:clrMap bg1="lt1" tx1="dk1" bg2="lt2" tx2="dk2" accent1="accent1" accent2="accent2" accent3="accent3" accent4="accent4" accent5="accent5" accent6="accent6" hlink="hlink" folHlink="folHlink"/>
  <p:sldLayoutIdLst>
    <p:sldLayoutId id="2147483712" r:id="rId1"/>
    <p:sldLayoutId id="2147483713" r:id="rId2"/>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Lst>
  <p:transition advClick="0">
    <p:wipe/>
  </p:transition>
  <p:txStyles>
    <p:titleStyle>
      <a:lvl1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mj-lt"/>
          <a:ea typeface="+mj-ea"/>
          <a:cs typeface="+mj-cs"/>
        </a:defRPr>
      </a:lvl1pPr>
      <a:lvl2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2pPr>
      <a:lvl3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3pPr>
      <a:lvl4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4pPr>
      <a:lvl5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5pPr>
      <a:lvl6pPr marL="457200" algn="l" rtl="0" fontAlgn="base">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6pPr>
      <a:lvl7pPr marL="914400" algn="l" rtl="0" fontAlgn="base">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7pPr>
      <a:lvl8pPr marL="1371600" algn="l" rtl="0" fontAlgn="base">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8pPr>
      <a:lvl9pPr marL="1828800" algn="l" rtl="0" fontAlgn="base">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9pPr>
    </p:titleStyle>
    <p:bodyStyle>
      <a:lvl1pPr marL="342900" indent="-342900" algn="just" defTabSz="257175" rtl="0" eaLnBrk="0" fontAlgn="base" hangingPunct="0">
        <a:spcBef>
          <a:spcPct val="0"/>
        </a:spcBef>
        <a:spcAft>
          <a:spcPct val="0"/>
        </a:spcAft>
        <a:buChar char="•"/>
        <a:tabLst>
          <a:tab pos="757238" algn="l"/>
          <a:tab pos="8072438" algn="r"/>
        </a:tabLst>
        <a:defRPr sz="2800" b="1">
          <a:solidFill>
            <a:srgbClr val="4346BD"/>
          </a:solidFill>
          <a:latin typeface="+mn-lt"/>
          <a:ea typeface="+mn-ea"/>
          <a:cs typeface="+mn-cs"/>
        </a:defRPr>
      </a:lvl1pPr>
      <a:lvl2pPr marL="1588" indent="455613" algn="just" defTabSz="257175" rtl="0" eaLnBrk="0" fontAlgn="base" hangingPunct="0">
        <a:lnSpc>
          <a:spcPct val="115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2pPr>
      <a:lvl3pPr marL="282575" indent="-279400" algn="just" defTabSz="257175" rtl="0" eaLnBrk="0" fontAlgn="base" hangingPunct="0">
        <a:lnSpc>
          <a:spcPct val="115000"/>
        </a:lnSpc>
        <a:spcBef>
          <a:spcPct val="5000"/>
        </a:spcBef>
        <a:spcAft>
          <a:spcPct val="5000"/>
        </a:spcAft>
        <a:buChar char="•"/>
        <a:tabLst>
          <a:tab pos="757238" algn="l"/>
          <a:tab pos="8072438" algn="r"/>
        </a:tabLst>
        <a:defRPr sz="2800">
          <a:solidFill>
            <a:schemeClr val="tx1"/>
          </a:solidFill>
          <a:latin typeface="Times New Roman" pitchFamily="18" charset="0"/>
          <a:ea typeface="標楷體" pitchFamily="65" charset="-120"/>
        </a:defRPr>
      </a:lvl3pPr>
      <a:lvl4pPr marL="284163" indent="1087438" algn="just" defTabSz="257175" rtl="0" eaLnBrk="0" fontAlgn="base" hangingPunct="0">
        <a:lnSpc>
          <a:spcPct val="115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4pPr>
      <a:lvl5pPr marL="285750" indent="1543050" algn="l" defTabSz="257175" rtl="0" eaLnBrk="0" fontAlgn="base" hangingPunct="0">
        <a:lnSpc>
          <a:spcPct val="115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5pPr>
      <a:lvl6pPr marL="21256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6pPr>
      <a:lvl7pPr marL="25828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7pPr>
      <a:lvl8pPr marL="30400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8pPr>
      <a:lvl9pPr marL="34972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Text Box 2"/>
          <p:cNvSpPr txBox="1">
            <a:spLocks noChangeArrowheads="1"/>
          </p:cNvSpPr>
          <p:nvPr/>
        </p:nvSpPr>
        <p:spPr bwMode="auto">
          <a:xfrm>
            <a:off x="4221163" y="6486525"/>
            <a:ext cx="666750" cy="274638"/>
          </a:xfrm>
          <a:prstGeom prst="rect">
            <a:avLst/>
          </a:prstGeom>
          <a:noFill/>
          <a:ln>
            <a:noFill/>
          </a:ln>
        </p:spPr>
        <p:txBody>
          <a:bodyPr wrap="none">
            <a:spAutoFit/>
          </a:bodyP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algn="ctr" eaLnBrk="1" hangingPunct="1">
              <a:defRPr/>
            </a:pPr>
            <a:r>
              <a:rPr lang="zh-TW" altLang="en-US" sz="1200" b="0">
                <a:solidFill>
                  <a:schemeClr val="tx1"/>
                </a:solidFill>
              </a:rPr>
              <a:t>第</a:t>
            </a:r>
            <a:fld id="{5A2C9EC2-6118-462F-AF9E-FF0551EC7712}" type="slidenum">
              <a:rPr lang="zh-TW" altLang="en-US" sz="1200" b="0" smtClean="0">
                <a:solidFill>
                  <a:schemeClr val="tx1"/>
                </a:solidFill>
              </a:rPr>
              <a:pPr algn="ctr" eaLnBrk="1" hangingPunct="1">
                <a:defRPr/>
              </a:pPr>
              <a:t>‹#›</a:t>
            </a:fld>
            <a:r>
              <a:rPr lang="zh-TW" altLang="en-US" sz="1200" b="0">
                <a:solidFill>
                  <a:schemeClr val="tx1"/>
                </a:solidFill>
              </a:rPr>
              <a:t>頁</a:t>
            </a:r>
            <a:endParaRPr lang="zh-TW" altLang="en-US" b="0">
              <a:solidFill>
                <a:schemeClr val="tx1"/>
              </a:solidFill>
              <a:latin typeface="Arial" charset="0"/>
              <a:ea typeface="新細明體" charset="-120"/>
            </a:endParaRPr>
          </a:p>
        </p:txBody>
      </p:sp>
      <p:sp>
        <p:nvSpPr>
          <p:cNvPr id="66563" name="Rectangle 3"/>
          <p:cNvSpPr>
            <a:spLocks noGrp="1" noChangeArrowheads="1"/>
          </p:cNvSpPr>
          <p:nvPr>
            <p:ph type="title"/>
          </p:nvPr>
        </p:nvSpPr>
        <p:spPr bwMode="auto">
          <a:xfrm>
            <a:off x="179388" y="549275"/>
            <a:ext cx="8264525" cy="720725"/>
          </a:xfrm>
          <a:prstGeom prst="rect">
            <a:avLst/>
          </a:prstGeom>
          <a:noFill/>
          <a:ln w="9525" algn="ctr">
            <a:noFill/>
            <a:miter lim="800000"/>
            <a:headEnd/>
            <a:tailEnd/>
          </a:ln>
          <a:effectLst/>
        </p:spPr>
        <p:txBody>
          <a:bodyPr vert="horz" wrap="square" lIns="91440" tIns="45720" rIns="91440" bIns="45720" numCol="1" anchor="ctr" anchorCtr="0" compatLnSpc="1">
            <a:prstTxWarp prst="textNoShape">
              <a:avLst/>
            </a:prstTxWarp>
          </a:bodyPr>
          <a:lstStyle/>
          <a:p>
            <a:pPr lvl="0"/>
            <a:r>
              <a:rPr lang="zh-TW" altLang="en-US"/>
              <a:t>按一下以編輯母片標題樣式</a:t>
            </a:r>
          </a:p>
        </p:txBody>
      </p:sp>
      <p:sp>
        <p:nvSpPr>
          <p:cNvPr id="53252" name="Rectangle 4"/>
          <p:cNvSpPr>
            <a:spLocks noGrp="1" noChangeArrowheads="1"/>
          </p:cNvSpPr>
          <p:nvPr>
            <p:ph type="body" idx="1"/>
          </p:nvPr>
        </p:nvSpPr>
        <p:spPr bwMode="auto">
          <a:xfrm>
            <a:off x="179388" y="1341438"/>
            <a:ext cx="8264525" cy="5040312"/>
          </a:xfrm>
          <a:prstGeom prst="rect">
            <a:avLst/>
          </a:prstGeom>
          <a:noFill/>
          <a:ln w="9525" algn="ctr">
            <a:noFill/>
            <a:miter lim="800000"/>
            <a:headEnd/>
            <a:tailEnd/>
          </a:ln>
        </p:spPr>
        <p:txBody>
          <a:bodyPr vert="horz" wrap="square" lIns="91440" tIns="45720" rIns="91440" bIns="45720" numCol="1" anchor="t" anchorCtr="0" compatLnSpc="1">
            <a:prstTxWarp prst="textNoShape">
              <a:avLst/>
            </a:prstTxWarp>
          </a:bodyPr>
          <a:lstStyle/>
          <a:p>
            <a:pPr lvl="0"/>
            <a:r>
              <a:rPr lang="zh-TW" altLang="en-US"/>
              <a:t>小小節按一下以編輯母片以編輯母片以編輯母片以編輯母片以編輯母片</a:t>
            </a:r>
          </a:p>
          <a:p>
            <a:pPr lvl="1"/>
            <a:r>
              <a:rPr lang="zh-TW" altLang="en-US"/>
              <a:t>一般內文</a:t>
            </a:r>
            <a:r>
              <a:rPr lang="en-US" altLang="zh-TW"/>
              <a:t>(</a:t>
            </a:r>
            <a:r>
              <a:rPr lang="zh-TW" altLang="en-US"/>
              <a:t>按一次</a:t>
            </a:r>
            <a:r>
              <a:rPr lang="en-US" altLang="zh-TW"/>
              <a:t>Tab</a:t>
            </a:r>
            <a:r>
              <a:rPr lang="zh-TW" altLang="en-US"/>
              <a:t>空</a:t>
            </a:r>
            <a:r>
              <a:rPr lang="en-US" altLang="zh-TW"/>
              <a:t>2</a:t>
            </a:r>
            <a:r>
              <a:rPr lang="zh-TW" altLang="en-US"/>
              <a:t>格</a:t>
            </a:r>
            <a:r>
              <a:rPr lang="en-US" altLang="zh-TW"/>
              <a:t>)</a:t>
            </a:r>
            <a:r>
              <a:rPr lang="zh-TW" altLang="en-US"/>
              <a:t>第二層第二層第二層第二層第二層第二層第二層第二層第二層</a:t>
            </a:r>
          </a:p>
          <a:p>
            <a:pPr lvl="2"/>
            <a:r>
              <a:rPr lang="en-US" altLang="zh-TW"/>
              <a:t>n.</a:t>
            </a:r>
            <a:r>
              <a:rPr lang="zh-TW" altLang="en-US"/>
              <a:t>第三層第三層第三層第三層第三層第三層第三層第三層第三層第三層第三層第三層</a:t>
            </a:r>
          </a:p>
          <a:p>
            <a:pPr lvl="3"/>
            <a:r>
              <a:rPr lang="zh-TW" altLang="en-US"/>
              <a:t>第四層第四層第四層第四層第四層第四層第四層第四層第四層第四層第四層</a:t>
            </a:r>
          </a:p>
          <a:p>
            <a:pPr lvl="4"/>
            <a:r>
              <a:rPr lang="zh-TW" altLang="en-US"/>
              <a:t>圖說：第五層第五層第五層第五層第五層</a:t>
            </a:r>
          </a:p>
        </p:txBody>
      </p:sp>
      <p:grpSp>
        <p:nvGrpSpPr>
          <p:cNvPr id="2" name="Group 7"/>
          <p:cNvGrpSpPr>
            <a:grpSpLocks/>
          </p:cNvGrpSpPr>
          <p:nvPr/>
        </p:nvGrpSpPr>
        <p:grpSpPr bwMode="auto">
          <a:xfrm>
            <a:off x="6732588" y="6453188"/>
            <a:ext cx="2016125" cy="404812"/>
            <a:chOff x="4241" y="4065"/>
            <a:chExt cx="1270" cy="255"/>
          </a:xfrm>
        </p:grpSpPr>
        <p:sp>
          <p:nvSpPr>
            <p:cNvPr id="1045" name="AutoShape 8">
              <a:hlinkClick r:id="" action="ppaction://hlinkshowjump?jump=firstslide" highlightClick="1"/>
            </p:cNvPr>
            <p:cNvSpPr>
              <a:spLocks noChangeArrowheads="1"/>
            </p:cNvSpPr>
            <p:nvPr userDrawn="1"/>
          </p:nvSpPr>
          <p:spPr bwMode="auto">
            <a:xfrm>
              <a:off x="4241" y="4065"/>
              <a:ext cx="227" cy="255"/>
            </a:xfrm>
            <a:prstGeom prst="actionButtonBeginning">
              <a:avLst/>
            </a:prstGeom>
            <a:solidFill>
              <a:schemeClr val="accent1">
                <a:alpha val="0"/>
              </a:schemeClr>
            </a:solidFill>
            <a:ln w="9525">
              <a:noFill/>
              <a:miter lim="800000"/>
              <a:headEnd/>
              <a:tailEnd/>
            </a:ln>
          </p:spPr>
          <p:txBody>
            <a:bodyPr wrap="none" anchor="ctr"/>
            <a:lstStyle/>
            <a:p>
              <a:pPr>
                <a:defRPr/>
              </a:pPr>
              <a:endParaRPr lang="zh-TW" altLang="en-US"/>
            </a:p>
          </p:txBody>
        </p:sp>
        <p:sp>
          <p:nvSpPr>
            <p:cNvPr id="1046" name="AutoShape 9">
              <a:hlinkClick r:id="" action="ppaction://hlinkshowjump?jump=lastslide" highlightClick="1"/>
            </p:cNvPr>
            <p:cNvSpPr>
              <a:spLocks noChangeArrowheads="1"/>
            </p:cNvSpPr>
            <p:nvPr userDrawn="1"/>
          </p:nvSpPr>
          <p:spPr bwMode="auto">
            <a:xfrm>
              <a:off x="5284" y="4065"/>
              <a:ext cx="227" cy="255"/>
            </a:xfrm>
            <a:prstGeom prst="actionButtonEnd">
              <a:avLst/>
            </a:prstGeom>
            <a:solidFill>
              <a:schemeClr val="accent1">
                <a:alpha val="0"/>
              </a:schemeClr>
            </a:solidFill>
            <a:ln w="9525">
              <a:noFill/>
              <a:miter lim="800000"/>
              <a:headEnd/>
              <a:tailEnd/>
            </a:ln>
          </p:spPr>
          <p:txBody>
            <a:bodyPr wrap="none" anchor="ctr"/>
            <a:lstStyle/>
            <a:p>
              <a:pPr>
                <a:defRPr/>
              </a:pPr>
              <a:endParaRPr lang="zh-TW" altLang="en-US"/>
            </a:p>
          </p:txBody>
        </p:sp>
        <p:sp>
          <p:nvSpPr>
            <p:cNvPr id="1047" name="AutoShape 10">
              <a:hlinkClick r:id="" action="ppaction://hlinkshowjump?jump=previousslide" highlightClick="1"/>
            </p:cNvPr>
            <p:cNvSpPr>
              <a:spLocks noChangeArrowheads="1"/>
            </p:cNvSpPr>
            <p:nvPr userDrawn="1"/>
          </p:nvSpPr>
          <p:spPr bwMode="auto">
            <a:xfrm>
              <a:off x="4468" y="4065"/>
              <a:ext cx="226" cy="255"/>
            </a:xfrm>
            <a:prstGeom prst="actionButtonBackPrevious">
              <a:avLst/>
            </a:prstGeom>
            <a:solidFill>
              <a:schemeClr val="accent1">
                <a:alpha val="0"/>
              </a:schemeClr>
            </a:solidFill>
            <a:ln w="9525">
              <a:noFill/>
              <a:miter lim="800000"/>
              <a:headEnd/>
              <a:tailEnd/>
            </a:ln>
          </p:spPr>
          <p:txBody>
            <a:bodyPr wrap="none" anchor="ctr"/>
            <a:lstStyle/>
            <a:p>
              <a:pPr>
                <a:defRPr/>
              </a:pPr>
              <a:endParaRPr lang="zh-TW" altLang="en-US"/>
            </a:p>
          </p:txBody>
        </p:sp>
        <p:sp>
          <p:nvSpPr>
            <p:cNvPr id="1048" name="AutoShape 11">
              <a:hlinkClick r:id="" action="ppaction://hlinkshowjump?jump=nextslide" highlightClick="1"/>
            </p:cNvPr>
            <p:cNvSpPr>
              <a:spLocks noChangeArrowheads="1"/>
            </p:cNvSpPr>
            <p:nvPr userDrawn="1"/>
          </p:nvSpPr>
          <p:spPr bwMode="auto">
            <a:xfrm>
              <a:off x="5057" y="4065"/>
              <a:ext cx="227" cy="255"/>
            </a:xfrm>
            <a:prstGeom prst="actionButtonForwardNext">
              <a:avLst/>
            </a:prstGeom>
            <a:solidFill>
              <a:schemeClr val="accent1">
                <a:alpha val="0"/>
              </a:schemeClr>
            </a:solidFill>
            <a:ln w="9525">
              <a:noFill/>
              <a:miter lim="800000"/>
              <a:headEnd/>
              <a:tailEnd/>
            </a:ln>
          </p:spPr>
          <p:txBody>
            <a:bodyPr wrap="none" anchor="ctr"/>
            <a:lstStyle/>
            <a:p>
              <a:pPr>
                <a:defRPr/>
              </a:pPr>
              <a:endParaRPr lang="zh-TW" altLang="en-US"/>
            </a:p>
          </p:txBody>
        </p:sp>
        <p:sp>
          <p:nvSpPr>
            <p:cNvPr id="1049" name="AutoShape 12">
              <a:hlinkClick r:id="" action="ppaction://hlinkshowjump?jump=firstslide" highlightClick="1"/>
            </p:cNvPr>
            <p:cNvSpPr>
              <a:spLocks noChangeArrowheads="1"/>
            </p:cNvSpPr>
            <p:nvPr userDrawn="1"/>
          </p:nvSpPr>
          <p:spPr bwMode="auto">
            <a:xfrm>
              <a:off x="4694" y="4065"/>
              <a:ext cx="363" cy="255"/>
            </a:xfrm>
            <a:prstGeom prst="actionButtonHome">
              <a:avLst/>
            </a:prstGeom>
            <a:solidFill>
              <a:schemeClr val="accent1">
                <a:alpha val="0"/>
              </a:schemeClr>
            </a:solidFill>
            <a:ln w="9525">
              <a:noFill/>
              <a:miter lim="800000"/>
              <a:headEnd/>
              <a:tailEnd/>
            </a:ln>
          </p:spPr>
          <p:txBody>
            <a:bodyPr wrap="none" anchor="ctr"/>
            <a:lstStyle/>
            <a:p>
              <a:pPr>
                <a:defRPr/>
              </a:pPr>
              <a:endParaRPr lang="zh-TW" altLang="en-US"/>
            </a:p>
          </p:txBody>
        </p:sp>
      </p:grpSp>
      <p:pic>
        <p:nvPicPr>
          <p:cNvPr id="53259" name="Picture 29" descr="Icon-01">
            <a:hlinkClick r:id="" action="ppaction://hlinkshowjump?jump=firstslide"/>
          </p:cNvPr>
          <p:cNvPicPr>
            <a:picLocks noChangeAspect="1" noChangeArrowheads="1"/>
          </p:cNvPicPr>
          <p:nvPr userDrawn="1"/>
        </p:nvPicPr>
        <p:blipFill>
          <a:blip r:embed="rId14"/>
          <a:srcRect/>
          <a:stretch>
            <a:fillRect/>
          </a:stretch>
        </p:blipFill>
        <p:spPr bwMode="auto">
          <a:xfrm>
            <a:off x="7770813" y="6523038"/>
            <a:ext cx="328612" cy="301625"/>
          </a:xfrm>
          <a:prstGeom prst="rect">
            <a:avLst/>
          </a:prstGeom>
          <a:noFill/>
          <a:ln w="9525">
            <a:noFill/>
            <a:miter lim="800000"/>
            <a:headEnd/>
            <a:tailEnd/>
          </a:ln>
        </p:spPr>
      </p:pic>
      <p:pic>
        <p:nvPicPr>
          <p:cNvPr id="53260" name="Picture 30" descr="Icon-03">
            <a:hlinkClick r:id="" action="ppaction://hlinkshowjump?jump=nextslide"/>
          </p:cNvPr>
          <p:cNvPicPr>
            <a:picLocks noChangeAspect="1" noChangeArrowheads="1"/>
          </p:cNvPicPr>
          <p:nvPr userDrawn="1"/>
        </p:nvPicPr>
        <p:blipFill>
          <a:blip r:embed="rId15"/>
          <a:srcRect/>
          <a:stretch>
            <a:fillRect/>
          </a:stretch>
        </p:blipFill>
        <p:spPr bwMode="auto">
          <a:xfrm>
            <a:off x="8253413" y="6523038"/>
            <a:ext cx="328612" cy="301625"/>
          </a:xfrm>
          <a:prstGeom prst="rect">
            <a:avLst/>
          </a:prstGeom>
          <a:noFill/>
          <a:ln w="9525">
            <a:noFill/>
            <a:miter lim="800000"/>
            <a:headEnd/>
            <a:tailEnd/>
          </a:ln>
        </p:spPr>
      </p:pic>
      <p:pic>
        <p:nvPicPr>
          <p:cNvPr id="53261" name="Picture 31" descr="Icon-04">
            <a:hlinkClick r:id="" action="ppaction://hlinkshowjump?jump=previousslide"/>
          </p:cNvPr>
          <p:cNvPicPr>
            <a:picLocks noChangeAspect="1" noChangeArrowheads="1"/>
          </p:cNvPicPr>
          <p:nvPr userDrawn="1"/>
        </p:nvPicPr>
        <p:blipFill>
          <a:blip r:embed="rId16"/>
          <a:srcRect/>
          <a:stretch>
            <a:fillRect/>
          </a:stretch>
        </p:blipFill>
        <p:spPr bwMode="auto">
          <a:xfrm>
            <a:off x="7286625" y="6523038"/>
            <a:ext cx="328613" cy="301625"/>
          </a:xfrm>
          <a:prstGeom prst="rect">
            <a:avLst/>
          </a:prstGeom>
          <a:noFill/>
          <a:ln w="9525">
            <a:noFill/>
            <a:miter lim="800000"/>
            <a:headEnd/>
            <a:tailEnd/>
          </a:ln>
        </p:spPr>
      </p:pic>
      <p:pic>
        <p:nvPicPr>
          <p:cNvPr id="53262" name="Picture 32" descr="Icon-05">
            <a:hlinkClick r:id="" action="ppaction://hlinkshowjump?jump=firstslide"/>
          </p:cNvPr>
          <p:cNvPicPr>
            <a:picLocks noChangeAspect="1" noChangeArrowheads="1"/>
          </p:cNvPicPr>
          <p:nvPr userDrawn="1"/>
        </p:nvPicPr>
        <p:blipFill>
          <a:blip r:embed="rId17"/>
          <a:srcRect/>
          <a:stretch>
            <a:fillRect/>
          </a:stretch>
        </p:blipFill>
        <p:spPr bwMode="auto">
          <a:xfrm>
            <a:off x="6804025" y="6523038"/>
            <a:ext cx="328613" cy="301625"/>
          </a:xfrm>
          <a:prstGeom prst="rect">
            <a:avLst/>
          </a:prstGeom>
          <a:noFill/>
          <a:ln w="9525">
            <a:noFill/>
            <a:miter lim="800000"/>
            <a:headEnd/>
            <a:tailEnd/>
          </a:ln>
        </p:spPr>
      </p:pic>
      <p:pic>
        <p:nvPicPr>
          <p:cNvPr id="53263" name="Picture 33" descr="Icon-06">
            <a:hlinkClick r:id="" action="ppaction://hlinkshowjump?jump=lastslide"/>
          </p:cNvPr>
          <p:cNvPicPr>
            <a:picLocks noChangeAspect="1" noChangeArrowheads="1"/>
          </p:cNvPicPr>
          <p:nvPr userDrawn="1"/>
        </p:nvPicPr>
        <p:blipFill>
          <a:blip r:embed="rId18"/>
          <a:srcRect/>
          <a:stretch>
            <a:fillRect/>
          </a:stretch>
        </p:blipFill>
        <p:spPr bwMode="auto">
          <a:xfrm>
            <a:off x="8737600" y="6523038"/>
            <a:ext cx="338138" cy="301625"/>
          </a:xfrm>
          <a:prstGeom prst="rect">
            <a:avLst/>
          </a:prstGeom>
          <a:noFill/>
          <a:ln w="9525">
            <a:noFill/>
            <a:miter lim="800000"/>
            <a:headEnd/>
            <a:tailEnd/>
          </a:ln>
        </p:spPr>
      </p:pic>
      <p:sp>
        <p:nvSpPr>
          <p:cNvPr id="22" name="Rectangle 6">
            <a:hlinkClick r:id="rId19" action="ppaction://hlinksldjump"/>
          </p:cNvPr>
          <p:cNvSpPr>
            <a:spLocks noChangeArrowheads="1"/>
          </p:cNvSpPr>
          <p:nvPr userDrawn="1"/>
        </p:nvSpPr>
        <p:spPr bwMode="auto">
          <a:xfrm>
            <a:off x="8534400" y="1477963"/>
            <a:ext cx="609600" cy="287337"/>
          </a:xfrm>
          <a:prstGeom prst="rect">
            <a:avLst/>
          </a:prstGeom>
          <a:solidFill>
            <a:schemeClr val="folHlink"/>
          </a:solidFill>
          <a:ln w="9525" algn="ctr">
            <a:noFill/>
            <a:miter lim="800000"/>
            <a:headEnd/>
            <a:tailEnd/>
          </a:ln>
        </p:spPr>
        <p:txBody>
          <a:bodyPr wrap="none" anchor="ctr"/>
          <a:lstStyle/>
          <a:p>
            <a:pPr lvl="0" algn="ctr"/>
            <a:r>
              <a:rPr lang="en-US" altLang="zh-TW" b="1" dirty="0">
                <a:solidFill>
                  <a:srgbClr val="777777"/>
                </a:solidFill>
                <a:latin typeface="Arial" charset="0"/>
                <a:ea typeface="新細明體" charset="-120"/>
              </a:rPr>
              <a:t>4-2</a:t>
            </a:r>
          </a:p>
        </p:txBody>
      </p:sp>
      <p:sp>
        <p:nvSpPr>
          <p:cNvPr id="23" name="Rectangle 13">
            <a:hlinkClick r:id="rId20" action="ppaction://hlinksldjump"/>
          </p:cNvPr>
          <p:cNvSpPr>
            <a:spLocks noChangeArrowheads="1"/>
          </p:cNvSpPr>
          <p:nvPr userDrawn="1"/>
        </p:nvSpPr>
        <p:spPr bwMode="auto">
          <a:xfrm>
            <a:off x="8534400" y="1922463"/>
            <a:ext cx="609600" cy="287337"/>
          </a:xfrm>
          <a:prstGeom prst="rect">
            <a:avLst/>
          </a:prstGeom>
          <a:solidFill>
            <a:schemeClr val="folHlink"/>
          </a:solidFill>
          <a:ln w="9525" algn="ctr">
            <a:noFill/>
            <a:miter lim="800000"/>
            <a:headEnd/>
            <a:tailEnd/>
          </a:ln>
        </p:spPr>
        <p:txBody>
          <a:bodyPr wrap="none" anchor="ctr"/>
          <a:lstStyle/>
          <a:p>
            <a:pPr lvl="0" algn="ctr"/>
            <a:r>
              <a:rPr lang="en-US" altLang="zh-TW" b="1" dirty="0">
                <a:solidFill>
                  <a:srgbClr val="777777"/>
                </a:solidFill>
                <a:latin typeface="Arial" charset="0"/>
                <a:ea typeface="新細明體" charset="-120"/>
              </a:rPr>
              <a:t>4-3</a:t>
            </a:r>
          </a:p>
        </p:txBody>
      </p:sp>
      <p:sp>
        <p:nvSpPr>
          <p:cNvPr id="24" name="Rectangle 14">
            <a:hlinkClick r:id="rId21" action="ppaction://hlinksldjump"/>
          </p:cNvPr>
          <p:cNvSpPr>
            <a:spLocks noChangeArrowheads="1"/>
          </p:cNvSpPr>
          <p:nvPr userDrawn="1"/>
        </p:nvSpPr>
        <p:spPr bwMode="auto">
          <a:xfrm>
            <a:off x="8534400" y="2368550"/>
            <a:ext cx="609600" cy="287338"/>
          </a:xfrm>
          <a:prstGeom prst="rect">
            <a:avLst/>
          </a:prstGeom>
          <a:solidFill>
            <a:schemeClr val="folHlink"/>
          </a:solidFill>
          <a:ln w="9525" algn="ctr">
            <a:noFill/>
            <a:miter lim="800000"/>
            <a:headEnd/>
            <a:tailEnd/>
          </a:ln>
        </p:spPr>
        <p:txBody>
          <a:bodyPr wrap="none" anchor="ctr"/>
          <a:lstStyle/>
          <a:p>
            <a:pPr lvl="0" algn="ctr"/>
            <a:r>
              <a:rPr lang="en-US" altLang="zh-TW" b="1" dirty="0">
                <a:solidFill>
                  <a:srgbClr val="777777"/>
                </a:solidFill>
                <a:latin typeface="Arial" charset="0"/>
                <a:ea typeface="新細明體" charset="-120"/>
              </a:rPr>
              <a:t>4-4</a:t>
            </a:r>
          </a:p>
        </p:txBody>
      </p:sp>
      <p:sp>
        <p:nvSpPr>
          <p:cNvPr id="25" name="Rectangle 5">
            <a:hlinkClick r:id="rId22" action="ppaction://hlinksldjump"/>
          </p:cNvPr>
          <p:cNvSpPr>
            <a:spLocks noChangeArrowheads="1"/>
          </p:cNvSpPr>
          <p:nvPr userDrawn="1"/>
        </p:nvSpPr>
        <p:spPr bwMode="auto">
          <a:xfrm>
            <a:off x="8534400" y="1033463"/>
            <a:ext cx="609600" cy="287337"/>
          </a:xfrm>
          <a:prstGeom prst="rect">
            <a:avLst/>
          </a:prstGeom>
          <a:solidFill>
            <a:schemeClr val="folHlink"/>
          </a:solidFill>
          <a:ln w="9525" algn="ctr">
            <a:noFill/>
            <a:miter lim="800000"/>
            <a:headEnd/>
            <a:tailEnd/>
          </a:ln>
        </p:spPr>
        <p:txBody>
          <a:bodyPr wrap="none" anchor="ctr"/>
          <a:lstStyle/>
          <a:p>
            <a:pPr lvl="0" algn="ctr"/>
            <a:r>
              <a:rPr lang="en-US" altLang="zh-TW" b="1" dirty="0">
                <a:solidFill>
                  <a:srgbClr val="777777"/>
                </a:solidFill>
                <a:latin typeface="Arial" charset="0"/>
                <a:ea typeface="新細明體" charset="-120"/>
              </a:rPr>
              <a:t>4-1</a:t>
            </a:r>
          </a:p>
        </p:txBody>
      </p:sp>
      <p:sp>
        <p:nvSpPr>
          <p:cNvPr id="27" name="Rectangle 14">
            <a:hlinkClick r:id="rId23" action="ppaction://hlinksldjump"/>
          </p:cNvPr>
          <p:cNvSpPr>
            <a:spLocks noChangeArrowheads="1"/>
          </p:cNvSpPr>
          <p:nvPr userDrawn="1"/>
        </p:nvSpPr>
        <p:spPr bwMode="auto">
          <a:xfrm>
            <a:off x="8534400" y="2788071"/>
            <a:ext cx="609600" cy="287338"/>
          </a:xfrm>
          <a:prstGeom prst="rect">
            <a:avLst/>
          </a:prstGeom>
          <a:solidFill>
            <a:schemeClr val="folHlink"/>
          </a:solidFill>
          <a:ln w="9525" algn="ctr">
            <a:noFill/>
            <a:miter lim="800000"/>
            <a:headEnd/>
            <a:tailEnd/>
          </a:ln>
        </p:spPr>
        <p:txBody>
          <a:bodyPr wrap="none" anchor="ctr"/>
          <a:lstStyle/>
          <a:p>
            <a:pPr lvl="0" algn="ctr"/>
            <a:r>
              <a:rPr lang="en-US" altLang="zh-TW" b="1" dirty="0">
                <a:solidFill>
                  <a:srgbClr val="777777"/>
                </a:solidFill>
                <a:latin typeface="Arial" charset="0"/>
                <a:ea typeface="新細明體" charset="-120"/>
              </a:rPr>
              <a:t>4-5</a:t>
            </a:r>
          </a:p>
        </p:txBody>
      </p:sp>
      <p:sp>
        <p:nvSpPr>
          <p:cNvPr id="28" name="Rectangle 14">
            <a:hlinkClick r:id="rId24" action="ppaction://hlinksldjump"/>
          </p:cNvPr>
          <p:cNvSpPr>
            <a:spLocks noChangeArrowheads="1"/>
          </p:cNvSpPr>
          <p:nvPr userDrawn="1"/>
        </p:nvSpPr>
        <p:spPr bwMode="auto">
          <a:xfrm>
            <a:off x="8534400" y="3207592"/>
            <a:ext cx="609600" cy="287338"/>
          </a:xfrm>
          <a:prstGeom prst="rect">
            <a:avLst/>
          </a:prstGeom>
          <a:solidFill>
            <a:srgbClr val="003366"/>
          </a:solidFill>
          <a:ln w="9525" algn="ctr">
            <a:noFill/>
            <a:miter lim="800000"/>
            <a:headEnd/>
            <a:tailEnd/>
          </a:ln>
        </p:spPr>
        <p:txBody>
          <a:bodyPr wrap="none" anchor="ctr"/>
          <a:lstStyle/>
          <a:p>
            <a:pPr lvl="0" algn="ctr"/>
            <a:r>
              <a:rPr lang="en-US" altLang="zh-TW" b="1" dirty="0">
                <a:solidFill>
                  <a:schemeClr val="bg1"/>
                </a:solidFill>
                <a:latin typeface="Arial" charset="0"/>
                <a:ea typeface="新細明體" charset="-120"/>
              </a:rPr>
              <a:t>4-6</a:t>
            </a:r>
          </a:p>
        </p:txBody>
      </p:sp>
    </p:spTree>
    <p:extLst>
      <p:ext uri="{BB962C8B-B14F-4D97-AF65-F5344CB8AC3E}">
        <p14:creationId xmlns:p14="http://schemas.microsoft.com/office/powerpoint/2010/main" val="3659349647"/>
      </p:ext>
    </p:extLst>
  </p:cSld>
  <p:clrMap bg1="lt1" tx1="dk1" bg2="lt2" tx2="dk2" accent1="accent1" accent2="accent2" accent3="accent3" accent4="accent4" accent5="accent5" accent6="accent6" hlink="hlink" folHlink="folHlink"/>
  <p:sldLayoutIdLst>
    <p:sldLayoutId id="2147483724" r:id="rId1"/>
    <p:sldLayoutId id="2147483725" r:id="rId2"/>
    <p:sldLayoutId id="2147483726" r:id="rId3"/>
    <p:sldLayoutId id="2147483727" r:id="rId4"/>
    <p:sldLayoutId id="2147483728" r:id="rId5"/>
    <p:sldLayoutId id="2147483729" r:id="rId6"/>
    <p:sldLayoutId id="2147483730" r:id="rId7"/>
    <p:sldLayoutId id="2147483731" r:id="rId8"/>
    <p:sldLayoutId id="2147483732" r:id="rId9"/>
    <p:sldLayoutId id="2147483733" r:id="rId10"/>
    <p:sldLayoutId id="2147483734" r:id="rId11"/>
  </p:sldLayoutIdLst>
  <p:transition advClick="0">
    <p:wipe/>
  </p:transition>
  <p:txStyles>
    <p:titleStyle>
      <a:lvl1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mj-lt"/>
          <a:ea typeface="+mj-ea"/>
          <a:cs typeface="+mj-cs"/>
        </a:defRPr>
      </a:lvl1pPr>
      <a:lvl2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2pPr>
      <a:lvl3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3pPr>
      <a:lvl4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4pPr>
      <a:lvl5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5pPr>
      <a:lvl6pPr marL="457200" algn="l" rtl="0" fontAlgn="base">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6pPr>
      <a:lvl7pPr marL="914400" algn="l" rtl="0" fontAlgn="base">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7pPr>
      <a:lvl8pPr marL="1371600" algn="l" rtl="0" fontAlgn="base">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8pPr>
      <a:lvl9pPr marL="1828800" algn="l" rtl="0" fontAlgn="base">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9pPr>
    </p:titleStyle>
    <p:bodyStyle>
      <a:lvl1pPr marL="342900" indent="-342900" algn="just" defTabSz="257175" rtl="0" eaLnBrk="0" fontAlgn="base" hangingPunct="0">
        <a:spcBef>
          <a:spcPct val="0"/>
        </a:spcBef>
        <a:spcAft>
          <a:spcPct val="0"/>
        </a:spcAft>
        <a:buChar char="•"/>
        <a:tabLst>
          <a:tab pos="757238" algn="l"/>
          <a:tab pos="8072438" algn="r"/>
        </a:tabLst>
        <a:defRPr sz="2800" b="1">
          <a:solidFill>
            <a:srgbClr val="4346BD"/>
          </a:solidFill>
          <a:latin typeface="+mn-lt"/>
          <a:ea typeface="+mn-ea"/>
          <a:cs typeface="+mn-cs"/>
        </a:defRPr>
      </a:lvl1pPr>
      <a:lvl2pPr marL="1588" indent="455613" algn="just" defTabSz="257175" rtl="0" eaLnBrk="0" fontAlgn="base" hangingPunct="0">
        <a:lnSpc>
          <a:spcPct val="115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2pPr>
      <a:lvl3pPr marL="282575" indent="-279400" algn="just" defTabSz="257175" rtl="0" eaLnBrk="0" fontAlgn="base" hangingPunct="0">
        <a:lnSpc>
          <a:spcPct val="115000"/>
        </a:lnSpc>
        <a:spcBef>
          <a:spcPct val="5000"/>
        </a:spcBef>
        <a:spcAft>
          <a:spcPct val="5000"/>
        </a:spcAft>
        <a:buChar char="•"/>
        <a:tabLst>
          <a:tab pos="757238" algn="l"/>
          <a:tab pos="8072438" algn="r"/>
        </a:tabLst>
        <a:defRPr sz="2800">
          <a:solidFill>
            <a:schemeClr val="tx1"/>
          </a:solidFill>
          <a:latin typeface="Times New Roman" pitchFamily="18" charset="0"/>
          <a:ea typeface="標楷體" pitchFamily="65" charset="-120"/>
        </a:defRPr>
      </a:lvl3pPr>
      <a:lvl4pPr marL="284163" indent="1087438" algn="just" defTabSz="257175" rtl="0" eaLnBrk="0" fontAlgn="base" hangingPunct="0">
        <a:lnSpc>
          <a:spcPct val="115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4pPr>
      <a:lvl5pPr marL="285750" indent="1543050" algn="l" defTabSz="257175" rtl="0" eaLnBrk="0" fontAlgn="base" hangingPunct="0">
        <a:lnSpc>
          <a:spcPct val="115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5pPr>
      <a:lvl6pPr marL="21256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6pPr>
      <a:lvl7pPr marL="25828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7pPr>
      <a:lvl8pPr marL="30400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8pPr>
      <a:lvl9pPr marL="34972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6.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03.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35.xml"/></Relationships>
</file>

<file path=ppt/slides/_rels/slide104.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35.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06.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35.xml"/></Relationships>
</file>

<file path=ppt/slides/_rels/slide107.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35.xml"/></Relationships>
</file>

<file path=ppt/slides/_rels/slide108.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35.xml"/></Relationships>
</file>

<file path=ppt/slides/_rels/slide109.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35.xml"/></Relationships>
</file>

<file path=ppt/slides/_rels/slide1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35.xml"/></Relationships>
</file>

<file path=ppt/slides/_rels/slide111.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35.xml"/></Relationships>
</file>

<file path=ppt/slides/_rels/slide112.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35.xml"/></Relationships>
</file>

<file path=ppt/slides/_rels/slide113.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35.xml"/></Relationships>
</file>

<file path=ppt/slides/_rels/slide114.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35.xml"/></Relationships>
</file>

<file path=ppt/slides/_rels/slide115.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35.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18.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35.xml"/></Relationships>
</file>

<file path=ppt/slides/_rels/slide119.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35.xml"/></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21.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35.xml"/></Relationships>
</file>

<file path=ppt/slides/_rels/slide122.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35.xml"/></Relationships>
</file>

<file path=ppt/slides/_rels/slide123.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35.xml"/></Relationships>
</file>

<file path=ppt/slides/_rels/slide124.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35.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26.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35.xml"/></Relationships>
</file>

<file path=ppt/slides/_rels/slide127.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35.xml"/></Relationships>
</file>

<file path=ppt/slides/_rels/slide128.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35.xml"/></Relationships>
</file>

<file path=ppt/slides/_rels/slide129.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3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35.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33.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35.xml"/></Relationships>
</file>

<file path=ppt/slides/_rels/slide134.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35.xml"/></Relationships>
</file>

<file path=ppt/slides/_rels/slide135.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35.xml"/></Relationships>
</file>

<file path=ppt/slides/_rels/slide136.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35.xml"/></Relationships>
</file>

<file path=ppt/slides/_rels/slide137.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35.xml"/></Relationships>
</file>

<file path=ppt/slides/_rels/slide138.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35.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41.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35.xml"/></Relationships>
</file>

<file path=ppt/slides/_rels/slide142.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35.xml"/></Relationships>
</file>

<file path=ppt/slides/_rels/slide143.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35.xml"/></Relationships>
</file>

<file path=ppt/slides/_rels/slide144.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35.xml"/></Relationships>
</file>

<file path=ppt/slides/_rels/slide145.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35.xml"/></Relationships>
</file>

<file path=ppt/slides/_rels/slide146.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35.xml"/></Relationships>
</file>

<file path=ppt/slides/_rels/slide147.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35.xml"/></Relationships>
</file>

<file path=ppt/slides/_rels/slide148.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35.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1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151.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46.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154.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46.xml"/></Relationships>
</file>

<file path=ppt/slides/_rels/slide155.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46.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157.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46.xml"/></Relationships>
</file>

<file path=ppt/slides/_rels/slide158.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46.xml"/></Relationships>
</file>

<file path=ppt/slides/_rels/slide159.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46.xml"/></Relationships>
</file>

<file path=ppt/slides/_rels/slide16.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6.png"/><Relationship Id="rId1" Type="http://schemas.openxmlformats.org/officeDocument/2006/relationships/slideLayout" Target="../slideLayouts/slideLayout46.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162.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46.xml"/></Relationships>
</file>

<file path=ppt/slides/_rels/slide163.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46.xml"/></Relationships>
</file>

<file path=ppt/slides/_rels/slide164.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46.xml"/></Relationships>
</file>

<file path=ppt/slides/_rels/slide165.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46.xml"/></Relationships>
</file>

<file path=ppt/slides/_rels/slide166.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46.xml"/></Relationships>
</file>

<file path=ppt/slides/_rels/slide167.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46.xml"/></Relationships>
</file>

<file path=ppt/slides/_rels/slide168.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46.xml"/></Relationships>
</file>

<file path=ppt/slides/_rels/slide169.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46.xml"/></Relationships>
</file>

<file path=ppt/slides/_rels/slide17.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172.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57.xml"/></Relationships>
</file>

<file path=ppt/slides/_rels/slide173.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5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177.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5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179.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5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7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4.xml"/></Relationships>
</file>

<file path=ppt/slides/_rels/slide72.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4.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74.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4.xml"/></Relationships>
</file>

<file path=ppt/slides/_rels/slide75.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4.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77.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4.xml"/></Relationships>
</file>

<file path=ppt/slides/_rels/slide78.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4.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4.xml"/></Relationships>
</file>

<file path=ppt/slides/_rels/slide8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4.xml"/></Relationships>
</file>

<file path=ppt/slides/_rels/slide8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4.xml"/></Relationships>
</file>

<file path=ppt/slides/_rels/slide83.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4.xml"/></Relationships>
</file>

<file path=ppt/slides/_rels/slide84.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4.xml"/></Relationships>
</file>

<file path=ppt/slides/_rels/slide85.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4.xml"/></Relationships>
</file>

<file path=ppt/slides/_rels/slide86.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4.xml"/></Relationships>
</file>

<file path=ppt/slides/_rels/slide87.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4.xml"/></Relationships>
</file>

<file path=ppt/slides/_rels/slide88.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24.xml"/></Relationships>
</file>

<file path=ppt/slides/_rels/slide89.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4.xml"/></Relationships>
</file>

<file path=ppt/slides/_rels/slide91.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4.xml"/></Relationships>
</file>

<file path=ppt/slides/_rels/slide92.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4.xml"/></Relationships>
</file>

<file path=ppt/slides/_rels/slide93.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4.xml"/></Relationships>
</file>

<file path=ppt/slides/_rels/slide94.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4.xml"/></Relationships>
</file>

<file path=ppt/slides/_rels/slide95.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4.xml"/></Relationships>
</file>

<file path=ppt/slides/_rels/slide96.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6.xml"/></Relationships>
</file>

<file path=ppt/slides/_rels/slide97.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26.xml"/></Relationships>
</file>

<file path=ppt/slides/_rels/slide98.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6.xml"/></Relationships>
</file>

<file path=ppt/slides/_rels/slide99.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7243225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dirty="0"/>
          </a:p>
        </p:txBody>
      </p:sp>
      <p:sp>
        <p:nvSpPr>
          <p:cNvPr id="5" name="內容版面配置區 2"/>
          <p:cNvSpPr>
            <a:spLocks noGrp="1"/>
          </p:cNvSpPr>
          <p:nvPr>
            <p:ph idx="1"/>
          </p:nvPr>
        </p:nvSpPr>
        <p:spPr>
          <a:xfrm>
            <a:off x="179388" y="1341438"/>
            <a:ext cx="8264525" cy="5040312"/>
          </a:xfrm>
        </p:spPr>
        <p:txBody>
          <a:bodyPr/>
          <a:lstStyle/>
          <a:p>
            <a:pPr marL="0" indent="0">
              <a:lnSpc>
                <a:spcPct val="150000"/>
              </a:lnSpc>
              <a:buNone/>
            </a:pPr>
            <a:r>
              <a:rPr lang="zh-TW" altLang="en-US" sz="2400" dirty="0">
                <a:solidFill>
                  <a:srgbClr val="00B050"/>
                </a:solidFill>
              </a:rPr>
              <a:t>啟動函數</a:t>
            </a:r>
            <a:r>
              <a:rPr lang="en-US" altLang="zh-TW" sz="2400" dirty="0">
                <a:solidFill>
                  <a:srgbClr val="00B050"/>
                </a:solidFill>
              </a:rPr>
              <a:t>3</a:t>
            </a:r>
            <a:r>
              <a:rPr lang="zh-TW" altLang="en-US" sz="2400" dirty="0">
                <a:solidFill>
                  <a:srgbClr val="00B050"/>
                </a:solidFill>
              </a:rPr>
              <a:t> </a:t>
            </a:r>
            <a:r>
              <a:rPr lang="en-US" altLang="zh-TW" sz="2400" dirty="0">
                <a:solidFill>
                  <a:srgbClr val="00B050"/>
                </a:solidFill>
              </a:rPr>
              <a:t>–</a:t>
            </a:r>
            <a:r>
              <a:rPr lang="zh-TW" altLang="en-US" sz="2400" dirty="0">
                <a:solidFill>
                  <a:srgbClr val="00B050"/>
                </a:solidFill>
              </a:rPr>
              <a:t> </a:t>
            </a:r>
            <a:r>
              <a:rPr lang="en-US" altLang="zh-TW" sz="2400" dirty="0" err="1">
                <a:solidFill>
                  <a:srgbClr val="00B050"/>
                </a:solidFill>
              </a:rPr>
              <a:t>Tahn</a:t>
            </a:r>
            <a:r>
              <a:rPr lang="zh-TW" altLang="en-US" sz="2400" dirty="0">
                <a:solidFill>
                  <a:srgbClr val="00B050"/>
                </a:solidFill>
              </a:rPr>
              <a:t>函數</a:t>
            </a:r>
            <a:endParaRPr lang="en-US" altLang="zh-TW" sz="2400" dirty="0">
              <a:solidFill>
                <a:srgbClr val="00B050"/>
              </a:solidFill>
            </a:endParaRPr>
          </a:p>
          <a:p>
            <a:pPr lvl="1" indent="0">
              <a:lnSpc>
                <a:spcPct val="100000"/>
              </a:lnSpc>
              <a:buNone/>
            </a:pPr>
            <a:r>
              <a:rPr lang="en-US" altLang="zh-TW" sz="2400" dirty="0"/>
              <a:t>	</a:t>
            </a:r>
            <a:r>
              <a:rPr lang="en-US" altLang="zh-TW" sz="2400" dirty="0" err="1" smtClean="0"/>
              <a:t>tanh</a:t>
            </a:r>
            <a:r>
              <a:rPr lang="zh-TW" altLang="en-US" sz="2400" dirty="0" smtClean="0"/>
              <a:t>函數</a:t>
            </a:r>
            <a:r>
              <a:rPr lang="zh-TW" altLang="en-US" sz="2400" dirty="0"/>
              <a:t>值域介於</a:t>
            </a:r>
            <a:r>
              <a:rPr lang="en-US" altLang="zh-TW" sz="2400" dirty="0"/>
              <a:t>-</a:t>
            </a:r>
            <a:r>
              <a:rPr lang="en-US" altLang="zh-TW" sz="2400" dirty="0" smtClean="0"/>
              <a:t>1</a:t>
            </a:r>
            <a:r>
              <a:rPr lang="zh-TW" altLang="en-US" sz="2400" dirty="0" smtClean="0"/>
              <a:t>和</a:t>
            </a:r>
            <a:r>
              <a:rPr lang="en-US" altLang="zh-TW" sz="2400" dirty="0" smtClean="0"/>
              <a:t>1</a:t>
            </a:r>
            <a:r>
              <a:rPr lang="zh-TW" altLang="en-US" sz="2400" dirty="0" smtClean="0"/>
              <a:t>之間</a:t>
            </a:r>
            <a:r>
              <a:rPr lang="zh-TW" altLang="en-US" sz="2400" dirty="0"/>
              <a:t>，</a:t>
            </a:r>
            <a:r>
              <a:rPr lang="zh-TW" altLang="en-US" sz="2400" dirty="0" smtClean="0"/>
              <a:t>與</a:t>
            </a:r>
            <a:r>
              <a:rPr lang="en-US" altLang="zh-TW" sz="2400" dirty="0" smtClean="0"/>
              <a:t>sigmoid</a:t>
            </a:r>
            <a:r>
              <a:rPr lang="zh-TW" altLang="en-US" sz="2400" dirty="0" smtClean="0"/>
              <a:t>函數</a:t>
            </a:r>
            <a:r>
              <a:rPr lang="zh-TW" altLang="en-US" sz="2400" dirty="0"/>
              <a:t>不同的地方在於函數值可以是負的，對於特徵非常大的二分類會有很好的效果。</a:t>
            </a:r>
            <a:endParaRPr lang="en-US" altLang="zh-TW" sz="2400" dirty="0"/>
          </a:p>
        </p:txBody>
      </p:sp>
      <p:pic>
        <p:nvPicPr>
          <p:cNvPr id="6" name="圖片 5">
            <a:extLst>
              <a:ext uri="{FF2B5EF4-FFF2-40B4-BE49-F238E27FC236}">
                <a16:creationId xmlns="" xmlns:a16="http://schemas.microsoft.com/office/drawing/2014/main" id="{73A43EC9-7C80-40FC-8E36-228AA1FC4212}"/>
              </a:ext>
            </a:extLst>
          </p:cNvPr>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507495" y="2752095"/>
            <a:ext cx="4936418" cy="3744268"/>
          </a:xfrm>
          <a:prstGeom prst="rect">
            <a:avLst/>
          </a:prstGeom>
        </p:spPr>
      </p:pic>
      <p:grpSp>
        <p:nvGrpSpPr>
          <p:cNvPr id="3" name="群組 2">
            <a:extLst>
              <a:ext uri="{FF2B5EF4-FFF2-40B4-BE49-F238E27FC236}">
                <a16:creationId xmlns="" xmlns:a16="http://schemas.microsoft.com/office/drawing/2014/main" id="{1EF91403-D4BA-4986-B2CE-18C566165835}"/>
              </a:ext>
            </a:extLst>
          </p:cNvPr>
          <p:cNvGrpSpPr/>
          <p:nvPr/>
        </p:nvGrpSpPr>
        <p:grpSpPr>
          <a:xfrm>
            <a:off x="323528" y="4256396"/>
            <a:ext cx="2772815" cy="735668"/>
            <a:chOff x="323528" y="2476151"/>
            <a:chExt cx="2772815" cy="735668"/>
          </a:xfrm>
        </p:grpSpPr>
        <p:pic>
          <p:nvPicPr>
            <p:cNvPr id="105474"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r="71997"/>
            <a:stretch/>
          </p:blipFill>
          <p:spPr bwMode="auto">
            <a:xfrm>
              <a:off x="323528" y="2476152"/>
              <a:ext cx="2016224" cy="7356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2">
              <a:extLst>
                <a:ext uri="{FF2B5EF4-FFF2-40B4-BE49-F238E27FC236}">
                  <a16:creationId xmlns="" xmlns:a16="http://schemas.microsoft.com/office/drawing/2014/main" id="{A451B92A-D47B-45A1-BB8E-072EF8E8B57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9197" r="295"/>
            <a:stretch/>
          </p:blipFill>
          <p:spPr bwMode="auto">
            <a:xfrm>
              <a:off x="2339752" y="2476151"/>
              <a:ext cx="756591" cy="7356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404412819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sz="half" idx="1"/>
          </p:nvPr>
        </p:nvSpPr>
        <p:spPr/>
        <p:txBody>
          <a:bodyPr/>
          <a:lstStyle/>
          <a:p>
            <a:endParaRPr lang="zh-TW" altLang="en-US" dirty="0"/>
          </a:p>
        </p:txBody>
      </p:sp>
      <p:sp>
        <p:nvSpPr>
          <p:cNvPr id="4" name="內容版面配置區 3"/>
          <p:cNvSpPr>
            <a:spLocks noGrp="1"/>
          </p:cNvSpPr>
          <p:nvPr>
            <p:ph sz="half" idx="2"/>
          </p:nvPr>
        </p:nvSpPr>
        <p:spPr/>
        <p:txBody>
          <a:bodyPr/>
          <a:lstStyle/>
          <a:p>
            <a:endParaRPr lang="zh-TW" altLang="en-US"/>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39752" y="3573016"/>
            <a:ext cx="4499396" cy="13792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0772944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r>
              <a:rPr lang="en-US" altLang="zh-TW" b="1" dirty="0"/>
              <a:t>4-4</a:t>
            </a:r>
            <a:r>
              <a:rPr lang="zh-TW" altLang="en-US" dirty="0"/>
              <a:t>　</a:t>
            </a:r>
            <a:r>
              <a:rPr lang="zh-TW" altLang="zh-TW" b="1" dirty="0"/>
              <a:t>遞歸神經網路</a:t>
            </a:r>
            <a:r>
              <a:rPr lang="zh-TW" altLang="en-US" b="1" dirty="0"/>
              <a:t> </a:t>
            </a:r>
            <a:r>
              <a:rPr lang="en-US" altLang="zh-TW" b="1" dirty="0"/>
              <a:t>(RNN)</a:t>
            </a:r>
            <a:endParaRPr lang="zh-TW" altLang="en-US" dirty="0"/>
          </a:p>
        </p:txBody>
      </p:sp>
      <p:sp>
        <p:nvSpPr>
          <p:cNvPr id="2" name="內容版面配置區 1"/>
          <p:cNvSpPr>
            <a:spLocks noGrp="1"/>
          </p:cNvSpPr>
          <p:nvPr>
            <p:ph idx="1"/>
          </p:nvPr>
        </p:nvSpPr>
        <p:spPr/>
        <p:txBody>
          <a:bodyPr/>
          <a:lstStyle/>
          <a:p>
            <a:pPr marL="0" indent="0">
              <a:lnSpc>
                <a:spcPct val="150000"/>
              </a:lnSpc>
              <a:buNone/>
            </a:pPr>
            <a:r>
              <a:rPr lang="en-US" altLang="zh-TW" sz="2400" b="0" dirty="0">
                <a:solidFill>
                  <a:schemeClr val="tx1"/>
                </a:solidFill>
                <a:latin typeface="標楷體" panose="03000509000000000000" pitchFamily="65" charset="-120"/>
                <a:ea typeface="標楷體" panose="03000509000000000000" pitchFamily="65" charset="-120"/>
              </a:rPr>
              <a:t>	</a:t>
            </a:r>
            <a:r>
              <a:rPr lang="zh-TW" altLang="en-US" sz="2400" b="0" dirty="0">
                <a:solidFill>
                  <a:schemeClr val="tx1"/>
                </a:solidFill>
                <a:latin typeface="標楷體" panose="03000509000000000000" pitchFamily="65" charset="-120"/>
                <a:ea typeface="標楷體" panose="03000509000000000000" pitchFamily="65" charset="-120"/>
              </a:rPr>
              <a:t>對於卷積神經網路而言，它並無記憶的特性，無法記住先前出現的字，因此便無法對這不同的輸入做很棒的分類，基於記憶的需求，遞歸神經網路便應運而生了。</a:t>
            </a:r>
          </a:p>
        </p:txBody>
      </p:sp>
    </p:spTree>
    <p:extLst>
      <p:ext uri="{BB962C8B-B14F-4D97-AF65-F5344CB8AC3E}">
        <p14:creationId xmlns:p14="http://schemas.microsoft.com/office/powerpoint/2010/main" val="251492913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endParaRPr lang="zh-TW" altLang="en-US"/>
          </a:p>
        </p:txBody>
      </p:sp>
      <p:sp>
        <p:nvSpPr>
          <p:cNvPr id="2" name="內容版面配置區 1"/>
          <p:cNvSpPr>
            <a:spLocks noGrp="1"/>
          </p:cNvSpPr>
          <p:nvPr>
            <p:ph idx="1"/>
          </p:nvPr>
        </p:nvSpPr>
        <p:spPr/>
        <p:txBody>
          <a:bodyPr/>
          <a:lstStyle/>
          <a:p>
            <a:pPr marL="0" indent="0">
              <a:lnSpc>
                <a:spcPct val="150000"/>
              </a:lnSpc>
              <a:buNone/>
            </a:pPr>
            <a:r>
              <a:rPr lang="en-US" altLang="zh-TW" dirty="0"/>
              <a:t>4-4-1</a:t>
            </a:r>
            <a:r>
              <a:rPr lang="zh-TW" altLang="en-US" dirty="0"/>
              <a:t>　自然語言處理問題</a:t>
            </a:r>
            <a:endParaRPr lang="en-US" altLang="zh-TW" b="0" dirty="0" smtClean="0">
              <a:solidFill>
                <a:schemeClr val="tx1"/>
              </a:solidFill>
              <a:latin typeface="標楷體" panose="03000509000000000000" pitchFamily="65" charset="-120"/>
              <a:ea typeface="標楷體" panose="03000509000000000000" pitchFamily="65" charset="-120"/>
            </a:endParaRPr>
          </a:p>
          <a:p>
            <a:pPr marL="0" indent="0">
              <a:lnSpc>
                <a:spcPct val="150000"/>
              </a:lnSpc>
              <a:buNone/>
            </a:pPr>
            <a:r>
              <a:rPr lang="en-US" altLang="zh-TW" sz="2400" b="0" dirty="0">
                <a:solidFill>
                  <a:schemeClr val="tx1"/>
                </a:solidFill>
                <a:latin typeface="標楷體" panose="03000509000000000000" pitchFamily="65" charset="-120"/>
                <a:ea typeface="標楷體" panose="03000509000000000000" pitchFamily="65" charset="-120"/>
              </a:rPr>
              <a:t>	</a:t>
            </a:r>
            <a:r>
              <a:rPr lang="zh-TW" altLang="en-US" sz="2400" b="0" dirty="0">
                <a:solidFill>
                  <a:schemeClr val="tx1"/>
                </a:solidFill>
                <a:latin typeface="標楷體" panose="03000509000000000000" pitchFamily="65" charset="-120"/>
                <a:ea typeface="標楷體" panose="03000509000000000000" pitchFamily="65" charset="-120"/>
              </a:rPr>
              <a:t>人類的語言相當複雜，即使是很相似的詞句，也可能代表著不同的意思，比方說：「快樂」是正向的，「不快樂」是負向的，「好不快樂」卻又是正向的，因此如果在解決自然語言問題的時候，僅依靠是否看到負向字「不」，就認定這句話代表負向情緒，如果要避免此種情況，在分析詞句時，需要考慮到詞彙的前後關係及順序，才能夠將正確的意思解讀。</a:t>
            </a:r>
          </a:p>
        </p:txBody>
      </p:sp>
    </p:spTree>
    <p:extLst>
      <p:ext uri="{BB962C8B-B14F-4D97-AF65-F5344CB8AC3E}">
        <p14:creationId xmlns:p14="http://schemas.microsoft.com/office/powerpoint/2010/main" val="161255677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pPr marL="0" indent="0">
              <a:buNone/>
            </a:pPr>
            <a:r>
              <a:rPr lang="en-US" altLang="zh-TW" sz="2400" b="0" dirty="0">
                <a:solidFill>
                  <a:schemeClr val="tx1"/>
                </a:solidFill>
                <a:latin typeface="標楷體" panose="03000509000000000000" pitchFamily="65" charset="-120"/>
                <a:ea typeface="標楷體" panose="03000509000000000000" pitchFamily="65" charset="-120"/>
              </a:rPr>
              <a:t>	</a:t>
            </a:r>
            <a:r>
              <a:rPr lang="zh-TW" altLang="en-US" sz="2400" b="0" dirty="0">
                <a:solidFill>
                  <a:schemeClr val="tx1"/>
                </a:solidFill>
                <a:latin typeface="標楷體" panose="03000509000000000000" pitchFamily="65" charset="-120"/>
                <a:ea typeface="標楷體" panose="03000509000000000000" pitchFamily="65" charset="-120"/>
              </a:rPr>
              <a:t>一般的神經網路無法辨別句子的前後關係，故無法搞清楚</a:t>
            </a:r>
            <a:r>
              <a:rPr lang="en-US" altLang="zh-TW" sz="2400" b="0" dirty="0">
                <a:solidFill>
                  <a:schemeClr val="tx1"/>
                </a:solidFill>
                <a:latin typeface="標楷體" panose="03000509000000000000" pitchFamily="65" charset="-120"/>
                <a:ea typeface="標楷體" panose="03000509000000000000" pitchFamily="65" charset="-120"/>
              </a:rPr>
              <a:t>『</a:t>
            </a:r>
            <a:r>
              <a:rPr lang="zh-TW" altLang="en-US" sz="2400" b="0" dirty="0">
                <a:solidFill>
                  <a:schemeClr val="tx1"/>
                </a:solidFill>
                <a:latin typeface="標楷體" panose="03000509000000000000" pitchFamily="65" charset="-120"/>
                <a:ea typeface="標楷體" panose="03000509000000000000" pitchFamily="65" charset="-120"/>
              </a:rPr>
              <a:t>台北</a:t>
            </a:r>
            <a:r>
              <a:rPr lang="en-US" altLang="zh-TW" sz="2400" b="0" dirty="0">
                <a:solidFill>
                  <a:schemeClr val="tx1"/>
                </a:solidFill>
                <a:latin typeface="標楷體" panose="03000509000000000000" pitchFamily="65" charset="-120"/>
                <a:ea typeface="標楷體" panose="03000509000000000000" pitchFamily="65" charset="-120"/>
              </a:rPr>
              <a:t>』</a:t>
            </a:r>
            <a:r>
              <a:rPr lang="zh-TW" altLang="en-US" sz="2400" b="0" dirty="0">
                <a:solidFill>
                  <a:schemeClr val="tx1"/>
                </a:solidFill>
                <a:latin typeface="標楷體" panose="03000509000000000000" pitchFamily="65" charset="-120"/>
                <a:ea typeface="標楷體" panose="03000509000000000000" pitchFamily="65" charset="-120"/>
              </a:rPr>
              <a:t>是出發地還是目的地，但有記憶的神經網路可以把看過的文字</a:t>
            </a:r>
            <a:r>
              <a:rPr lang="en-US" altLang="zh-TW" sz="2400" b="0" dirty="0">
                <a:solidFill>
                  <a:schemeClr val="tx1"/>
                </a:solidFill>
                <a:latin typeface="標楷體" panose="03000509000000000000" pitchFamily="65" charset="-120"/>
                <a:ea typeface="標楷體" panose="03000509000000000000" pitchFamily="65" charset="-120"/>
              </a:rPr>
              <a:t>『</a:t>
            </a:r>
            <a:r>
              <a:rPr lang="zh-TW" altLang="en-US" sz="2400" b="0" dirty="0">
                <a:solidFill>
                  <a:schemeClr val="tx1"/>
                </a:solidFill>
                <a:latin typeface="標楷體" panose="03000509000000000000" pitchFamily="65" charset="-120"/>
                <a:ea typeface="標楷體" panose="03000509000000000000" pitchFamily="65" charset="-120"/>
              </a:rPr>
              <a:t>記住</a:t>
            </a:r>
            <a:r>
              <a:rPr lang="en-US" altLang="zh-TW" sz="2400" b="0" dirty="0">
                <a:solidFill>
                  <a:schemeClr val="tx1"/>
                </a:solidFill>
                <a:latin typeface="標楷體" panose="03000509000000000000" pitchFamily="65" charset="-120"/>
                <a:ea typeface="標楷體" panose="03000509000000000000" pitchFamily="65" charset="-120"/>
              </a:rPr>
              <a:t>』</a:t>
            </a:r>
            <a:r>
              <a:rPr lang="zh-TW" altLang="en-US" sz="2400" b="0" dirty="0">
                <a:solidFill>
                  <a:schemeClr val="tx1"/>
                </a:solidFill>
                <a:latin typeface="標楷體" panose="03000509000000000000" pitchFamily="65" charset="-120"/>
                <a:ea typeface="標楷體" panose="03000509000000000000" pitchFamily="65" charset="-120"/>
              </a:rPr>
              <a:t>，並根據記憶的內容，給予同個輸入不同的答案。像是如果聽到</a:t>
            </a:r>
            <a:r>
              <a:rPr lang="en-US" altLang="zh-TW" sz="2400" b="0" dirty="0">
                <a:solidFill>
                  <a:schemeClr val="tx1"/>
                </a:solidFill>
                <a:latin typeface="標楷體" panose="03000509000000000000" pitchFamily="65" charset="-120"/>
                <a:ea typeface="標楷體" panose="03000509000000000000" pitchFamily="65" charset="-120"/>
              </a:rPr>
              <a:t>『</a:t>
            </a:r>
            <a:r>
              <a:rPr lang="zh-TW" altLang="en-US" sz="2400" b="0" dirty="0">
                <a:solidFill>
                  <a:schemeClr val="tx1"/>
                </a:solidFill>
                <a:latin typeface="標楷體" panose="03000509000000000000" pitchFamily="65" charset="-120"/>
                <a:ea typeface="標楷體" panose="03000509000000000000" pitchFamily="65" charset="-120"/>
              </a:rPr>
              <a:t>離開</a:t>
            </a:r>
            <a:r>
              <a:rPr lang="en-US" altLang="zh-TW" sz="2400" b="0" dirty="0">
                <a:solidFill>
                  <a:schemeClr val="tx1"/>
                </a:solidFill>
                <a:latin typeface="標楷體" panose="03000509000000000000" pitchFamily="65" charset="-120"/>
                <a:ea typeface="標楷體" panose="03000509000000000000" pitchFamily="65" charset="-120"/>
              </a:rPr>
              <a:t>』</a:t>
            </a:r>
            <a:r>
              <a:rPr lang="zh-TW" altLang="en-US" sz="2400" b="0" dirty="0">
                <a:solidFill>
                  <a:schemeClr val="tx1"/>
                </a:solidFill>
                <a:latin typeface="標楷體" panose="03000509000000000000" pitchFamily="65" charset="-120"/>
                <a:ea typeface="標楷體" panose="03000509000000000000" pitchFamily="65" charset="-120"/>
              </a:rPr>
              <a:t>，神經網路就會知道</a:t>
            </a:r>
            <a:r>
              <a:rPr lang="en-US" altLang="zh-TW" sz="2400" b="0" dirty="0">
                <a:solidFill>
                  <a:schemeClr val="tx1"/>
                </a:solidFill>
                <a:latin typeface="標楷體" panose="03000509000000000000" pitchFamily="65" charset="-120"/>
                <a:ea typeface="標楷體" panose="03000509000000000000" pitchFamily="65" charset="-120"/>
              </a:rPr>
              <a:t>『</a:t>
            </a:r>
            <a:r>
              <a:rPr lang="zh-TW" altLang="en-US" sz="2400" b="0" dirty="0">
                <a:solidFill>
                  <a:schemeClr val="tx1"/>
                </a:solidFill>
                <a:latin typeface="標楷體" panose="03000509000000000000" pitchFamily="65" charset="-120"/>
                <a:ea typeface="標楷體" panose="03000509000000000000" pitchFamily="65" charset="-120"/>
              </a:rPr>
              <a:t>台北</a:t>
            </a:r>
            <a:r>
              <a:rPr lang="en-US" altLang="zh-TW" sz="2400" b="0" dirty="0">
                <a:solidFill>
                  <a:schemeClr val="tx1"/>
                </a:solidFill>
                <a:latin typeface="標楷體" panose="03000509000000000000" pitchFamily="65" charset="-120"/>
                <a:ea typeface="標楷體" panose="03000509000000000000" pitchFamily="65" charset="-120"/>
              </a:rPr>
              <a:t>』</a:t>
            </a:r>
            <a:r>
              <a:rPr lang="zh-TW" altLang="en-US" sz="2400" b="0" dirty="0">
                <a:solidFill>
                  <a:schemeClr val="tx1"/>
                </a:solidFill>
                <a:latin typeface="標楷體" panose="03000509000000000000" pitchFamily="65" charset="-120"/>
                <a:ea typeface="標楷體" panose="03000509000000000000" pitchFamily="65" charset="-120"/>
              </a:rPr>
              <a:t>為出發地。</a:t>
            </a:r>
            <a:r>
              <a:rPr lang="en-US" altLang="zh-TW" sz="2400" b="0" dirty="0">
                <a:solidFill>
                  <a:schemeClr val="tx1"/>
                </a:solidFill>
                <a:latin typeface="標楷體" panose="03000509000000000000" pitchFamily="65" charset="-120"/>
                <a:ea typeface="標楷體" panose="03000509000000000000" pitchFamily="65" charset="-120"/>
              </a:rPr>
              <a:t>  </a:t>
            </a:r>
            <a:endParaRPr lang="zh-TW" altLang="en-US" sz="2400" b="0" dirty="0">
              <a:solidFill>
                <a:schemeClr val="tx1"/>
              </a:solidFill>
              <a:latin typeface="標楷體" panose="03000509000000000000" pitchFamily="65" charset="-120"/>
              <a:ea typeface="標楷體" panose="03000509000000000000" pitchFamily="65" charset="-120"/>
            </a:endParaRPr>
          </a:p>
        </p:txBody>
      </p:sp>
      <p:pic>
        <p:nvPicPr>
          <p:cNvPr id="614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9712" y="3356992"/>
            <a:ext cx="4968552" cy="289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1635685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endParaRPr lang="zh-TW" altLang="en-US"/>
          </a:p>
        </p:txBody>
      </p:sp>
      <p:sp>
        <p:nvSpPr>
          <p:cNvPr id="2" name="內容版面配置區 1"/>
          <p:cNvSpPr>
            <a:spLocks noGrp="1"/>
          </p:cNvSpPr>
          <p:nvPr>
            <p:ph idx="1"/>
          </p:nvPr>
        </p:nvSpPr>
        <p:spPr/>
        <p:txBody>
          <a:bodyPr/>
          <a:lstStyle/>
          <a:p>
            <a:pPr marL="0" indent="0" algn="l">
              <a:buNone/>
            </a:pPr>
            <a:r>
              <a:rPr lang="en-US" altLang="zh-TW" dirty="0"/>
              <a:t>4-4-2</a:t>
            </a:r>
            <a:r>
              <a:rPr lang="zh-TW" altLang="en-US" dirty="0"/>
              <a:t>　</a:t>
            </a:r>
            <a:r>
              <a:rPr lang="zh-TW" altLang="zh-TW" dirty="0"/>
              <a:t>遞歸神經網路架構</a:t>
            </a:r>
            <a:endParaRPr lang="en-US" altLang="zh-TW" b="0" dirty="0" smtClean="0">
              <a:solidFill>
                <a:schemeClr val="tx1"/>
              </a:solidFill>
              <a:latin typeface="標楷體" panose="03000509000000000000" pitchFamily="65" charset="-120"/>
              <a:ea typeface="標楷體" panose="03000509000000000000" pitchFamily="65" charset="-120"/>
            </a:endParaRPr>
          </a:p>
          <a:p>
            <a:pPr algn="l">
              <a:buFont typeface="Arial" panose="020B0604020202020204" pitchFamily="34" charset="0"/>
              <a:buChar char="•"/>
            </a:pPr>
            <a:r>
              <a:rPr lang="zh-TW" altLang="en-US" sz="2400" b="0" dirty="0" smtClean="0">
                <a:solidFill>
                  <a:schemeClr val="tx1"/>
                </a:solidFill>
                <a:latin typeface="標楷體" panose="03000509000000000000" pitchFamily="65" charset="-120"/>
                <a:ea typeface="標楷體" panose="03000509000000000000" pitchFamily="65" charset="-120"/>
              </a:rPr>
              <a:t>自然語言</a:t>
            </a:r>
            <a:r>
              <a:rPr lang="zh-TW" altLang="en-US" sz="2400" b="0" dirty="0">
                <a:solidFill>
                  <a:schemeClr val="tx1"/>
                </a:solidFill>
                <a:latin typeface="標楷體" panose="03000509000000000000" pitchFamily="65" charset="-120"/>
                <a:ea typeface="標楷體" panose="03000509000000000000" pitchFamily="65" charset="-120"/>
              </a:rPr>
              <a:t>處理、關鍵字辨識等問題都需要在神經網路中加入記憶</a:t>
            </a:r>
            <a:r>
              <a:rPr lang="en-US" altLang="zh-TW" sz="2400" b="0" dirty="0">
                <a:solidFill>
                  <a:schemeClr val="tx1"/>
                </a:solidFill>
                <a:latin typeface="標楷體" panose="03000509000000000000" pitchFamily="65" charset="-120"/>
                <a:ea typeface="標楷體" panose="03000509000000000000" pitchFamily="65" charset="-120"/>
              </a:rPr>
              <a:t>!</a:t>
            </a:r>
          </a:p>
          <a:p>
            <a:pPr algn="l">
              <a:buFont typeface="Arial" panose="020B0604020202020204" pitchFamily="34" charset="0"/>
              <a:buChar char="•"/>
            </a:pPr>
            <a:r>
              <a:rPr lang="zh-TW" altLang="en-US" sz="2400" b="0" dirty="0">
                <a:solidFill>
                  <a:schemeClr val="tx1"/>
                </a:solidFill>
                <a:latin typeface="標楷體" panose="03000509000000000000" pitchFamily="65" charset="-120"/>
                <a:ea typeface="標楷體" panose="03000509000000000000" pitchFamily="65" charset="-120"/>
              </a:rPr>
              <a:t>神經網路中的記憶需負責存放以前看過的資料，也就是過去一段時間同一個神經元的輸出資料，當作現在這個時間該神經元的其中一筆輸入資料。</a:t>
            </a:r>
            <a:endParaRPr lang="en-US" altLang="zh-TW" sz="2400" b="0" dirty="0">
              <a:solidFill>
                <a:schemeClr val="tx1"/>
              </a:solidFill>
              <a:latin typeface="標楷體" panose="03000509000000000000" pitchFamily="65" charset="-120"/>
              <a:ea typeface="標楷體" panose="03000509000000000000" pitchFamily="65" charset="-120"/>
            </a:endParaRPr>
          </a:p>
          <a:p>
            <a:pPr algn="l">
              <a:buFont typeface="Arial" panose="020B0604020202020204" pitchFamily="34" charset="0"/>
              <a:buChar char="•"/>
            </a:pPr>
            <a:r>
              <a:rPr lang="zh-TW" altLang="en-US" sz="2400" b="0" dirty="0">
                <a:solidFill>
                  <a:schemeClr val="tx1"/>
                </a:solidFill>
                <a:latin typeface="標楷體" panose="03000509000000000000" pitchFamily="65" charset="-120"/>
                <a:ea typeface="標楷體" panose="03000509000000000000" pitchFamily="65" charset="-120"/>
              </a:rPr>
              <a:t>換句話說，在神經網路中加入記憶，就是紀錄神經網路每個隱藏層的輸入</a:t>
            </a:r>
            <a:r>
              <a:rPr lang="en-US" altLang="zh-TW" sz="2400" b="0" dirty="0">
                <a:solidFill>
                  <a:schemeClr val="tx1"/>
                </a:solidFill>
                <a:latin typeface="標楷體" panose="03000509000000000000" pitchFamily="65" charset="-120"/>
                <a:ea typeface="標楷體" panose="03000509000000000000" pitchFamily="65" charset="-120"/>
              </a:rPr>
              <a:t>!</a:t>
            </a:r>
            <a:endParaRPr lang="zh-TW" altLang="en-US" sz="2400" b="0" dirty="0">
              <a:solidFill>
                <a:schemeClr val="tx1"/>
              </a:solidFill>
              <a:latin typeface="標楷體" panose="03000509000000000000" pitchFamily="65" charset="-120"/>
              <a:ea typeface="標楷體" panose="03000509000000000000" pitchFamily="65" charset="-120"/>
            </a:endParaRPr>
          </a:p>
        </p:txBody>
      </p:sp>
      <p:pic>
        <p:nvPicPr>
          <p:cNvPr id="624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37258" y="1841179"/>
            <a:ext cx="4185813" cy="446814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1970670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pPr marL="0" indent="0" algn="l">
              <a:lnSpc>
                <a:spcPct val="150000"/>
              </a:lnSpc>
              <a:buNone/>
            </a:pPr>
            <a:r>
              <a:rPr lang="zh-TW" altLang="en-US" sz="2400" kern="1200" dirty="0">
                <a:solidFill>
                  <a:srgbClr val="00B050"/>
                </a:solidFill>
              </a:rPr>
              <a:t>編碼</a:t>
            </a:r>
            <a:endParaRPr lang="en-US" altLang="zh-TW" sz="2400" kern="1200" dirty="0">
              <a:solidFill>
                <a:srgbClr val="00B050"/>
              </a:solidFill>
            </a:endParaRPr>
          </a:p>
          <a:p>
            <a:pPr marL="0" indent="0" algn="l">
              <a:lnSpc>
                <a:spcPct val="150000"/>
              </a:lnSpc>
              <a:buNone/>
            </a:pPr>
            <a:r>
              <a:rPr lang="en-US" altLang="zh-TW" sz="2400" b="0" dirty="0">
                <a:solidFill>
                  <a:schemeClr val="tx1"/>
                </a:solidFill>
                <a:latin typeface="標楷體" panose="03000509000000000000" pitchFamily="65" charset="-120"/>
                <a:ea typeface="標楷體" panose="03000509000000000000" pitchFamily="65" charset="-120"/>
              </a:rPr>
              <a:t>	</a:t>
            </a:r>
            <a:r>
              <a:rPr lang="zh-TW" altLang="en-US" sz="2400" b="0" dirty="0">
                <a:solidFill>
                  <a:schemeClr val="tx1"/>
                </a:solidFill>
                <a:latin typeface="標楷體" panose="03000509000000000000" pitchFamily="65" charset="-120"/>
                <a:ea typeface="標楷體" panose="03000509000000000000" pitchFamily="65" charset="-120"/>
              </a:rPr>
              <a:t>訓練神經網路時，輸出、輸入皆採用矩陣的形式來表示，而神經網路內的權重、記憶存放的內容也都是數值，因此欲使遞歸神經網路能夠運作，需先將文字等訓練資料轉換成矩陣，才能夠將其用來訓練神經網路，而最常採用的方法就是將每一個詞彙進行編碼</a:t>
            </a:r>
            <a:r>
              <a:rPr lang="en-US" altLang="zh-TW" sz="2400" b="0" dirty="0">
                <a:solidFill>
                  <a:schemeClr val="tx1"/>
                </a:solidFill>
                <a:latin typeface="標楷體" panose="03000509000000000000" pitchFamily="65" charset="-120"/>
                <a:ea typeface="標楷體" panose="03000509000000000000" pitchFamily="65" charset="-120"/>
              </a:rPr>
              <a:t>!</a:t>
            </a:r>
          </a:p>
        </p:txBody>
      </p:sp>
    </p:spTree>
    <p:extLst>
      <p:ext uri="{BB962C8B-B14F-4D97-AF65-F5344CB8AC3E}">
        <p14:creationId xmlns:p14="http://schemas.microsoft.com/office/powerpoint/2010/main" val="355259370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pPr marL="0" indent="0" algn="l">
              <a:lnSpc>
                <a:spcPct val="150000"/>
              </a:lnSpc>
              <a:buNone/>
            </a:pPr>
            <a:r>
              <a:rPr lang="en-US" altLang="zh-TW" sz="2400" b="0" dirty="0">
                <a:solidFill>
                  <a:schemeClr val="tx1"/>
                </a:solidFill>
                <a:latin typeface="標楷體" panose="03000509000000000000" pitchFamily="65" charset="-120"/>
                <a:ea typeface="標楷體" panose="03000509000000000000" pitchFamily="65" charset="-120"/>
              </a:rPr>
              <a:t>	</a:t>
            </a:r>
          </a:p>
        </p:txBody>
      </p:sp>
      <p:pic>
        <p:nvPicPr>
          <p:cNvPr id="9" name="Picture 2">
            <a:extLst>
              <a:ext uri="{FF2B5EF4-FFF2-40B4-BE49-F238E27FC236}">
                <a16:creationId xmlns="" xmlns:a16="http://schemas.microsoft.com/office/drawing/2014/main" id="{9EE74D78-5FC9-48FF-9043-D351EDEE2D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5696" y="2060848"/>
            <a:ext cx="5724149" cy="3527152"/>
          </a:xfrm>
          <a:prstGeom prst="rect">
            <a:avLst/>
          </a:prstGeom>
          <a:noFill/>
          <a:ln w="9525" algn="ctr">
            <a:noFill/>
            <a:miter lim="800000"/>
            <a:headEnd/>
            <a:tailEnd/>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2507030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標題 6"/>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pPr marL="0" indent="0">
              <a:buNone/>
            </a:pPr>
            <a:r>
              <a:rPr lang="zh-TW" altLang="en-US" sz="2400" kern="1200" dirty="0">
                <a:solidFill>
                  <a:srgbClr val="00B050"/>
                </a:solidFill>
              </a:rPr>
              <a:t>編碼 </a:t>
            </a:r>
            <a:r>
              <a:rPr lang="en-US" altLang="zh-TW" sz="2400" kern="1200" dirty="0">
                <a:solidFill>
                  <a:srgbClr val="00B050"/>
                </a:solidFill>
              </a:rPr>
              <a:t>(</a:t>
            </a:r>
            <a:r>
              <a:rPr lang="zh-TW" altLang="en-US" sz="2400" kern="1200" dirty="0">
                <a:solidFill>
                  <a:srgbClr val="00B050"/>
                </a:solidFill>
              </a:rPr>
              <a:t>一</a:t>
            </a:r>
            <a:r>
              <a:rPr lang="en-US" altLang="zh-TW" sz="2400" kern="1200" dirty="0">
                <a:solidFill>
                  <a:srgbClr val="00B050"/>
                </a:solidFill>
              </a:rPr>
              <a:t>)</a:t>
            </a:r>
          </a:p>
          <a:p>
            <a:pPr marL="0" lvl="1" indent="-341312">
              <a:lnSpc>
                <a:spcPct val="100000"/>
              </a:lnSpc>
              <a:buNone/>
            </a:pPr>
            <a:r>
              <a:rPr lang="en-US" altLang="zh-TW" dirty="0" smtClean="0">
                <a:latin typeface="標楷體" panose="03000509000000000000" pitchFamily="65" charset="-120"/>
                <a:ea typeface="標楷體" panose="03000509000000000000" pitchFamily="65" charset="-120"/>
              </a:rPr>
              <a:t>	</a:t>
            </a:r>
            <a:r>
              <a:rPr lang="zh-TW" altLang="en-US" sz="2400" dirty="0" smtClean="0">
                <a:cs typeface="Times New Roman" panose="02020603050405020304" pitchFamily="18" charset="0"/>
              </a:rPr>
              <a:t>文字</a:t>
            </a:r>
            <a:r>
              <a:rPr lang="zh-TW" altLang="en-US" sz="2400" dirty="0">
                <a:cs typeface="Times New Roman" panose="02020603050405020304" pitchFamily="18" charset="0"/>
              </a:rPr>
              <a:t>採用的編碼方式通常分為兩步驟，</a:t>
            </a:r>
            <a:r>
              <a:rPr lang="zh-TW" altLang="en-US" sz="2400" dirty="0">
                <a:solidFill>
                  <a:schemeClr val="tx2"/>
                </a:solidFill>
                <a:cs typeface="Times New Roman" panose="02020603050405020304" pitchFamily="18" charset="0"/>
              </a:rPr>
              <a:t>步驟一</a:t>
            </a:r>
            <a:r>
              <a:rPr lang="zh-TW" altLang="en-US" sz="2400" dirty="0">
                <a:cs typeface="Times New Roman" panose="02020603050405020304" pitchFamily="18" charset="0"/>
              </a:rPr>
              <a:t>為標籤編碼 </a:t>
            </a:r>
            <a:r>
              <a:rPr lang="en-US" altLang="zh-TW" sz="2400" dirty="0">
                <a:cs typeface="Times New Roman" panose="02020603050405020304" pitchFamily="18" charset="0"/>
              </a:rPr>
              <a:t>(Label encoder)</a:t>
            </a:r>
            <a:r>
              <a:rPr lang="zh-TW" altLang="en-US" sz="2400" dirty="0">
                <a:cs typeface="Times New Roman" panose="02020603050405020304" pitchFamily="18" charset="0"/>
              </a:rPr>
              <a:t>，做法為將每個不同的詞彙從</a:t>
            </a:r>
            <a:r>
              <a:rPr lang="en-US" altLang="zh-TW" sz="2400" dirty="0">
                <a:cs typeface="Times New Roman" panose="02020603050405020304" pitchFamily="18" charset="0"/>
              </a:rPr>
              <a:t>0 </a:t>
            </a:r>
            <a:r>
              <a:rPr lang="zh-TW" altLang="en-US" sz="2400" dirty="0">
                <a:cs typeface="Times New Roman" panose="02020603050405020304" pitchFamily="18" charset="0"/>
              </a:rPr>
              <a:t>開始依序編碼，</a:t>
            </a:r>
            <a:r>
              <a:rPr lang="en-US" altLang="zh-TW" sz="2400" dirty="0">
                <a:cs typeface="Times New Roman" panose="02020603050405020304" pitchFamily="18" charset="0"/>
              </a:rPr>
              <a:t>『</a:t>
            </a:r>
            <a:r>
              <a:rPr lang="zh-TW" altLang="en-US" sz="2400" dirty="0">
                <a:cs typeface="Times New Roman" panose="02020603050405020304" pitchFamily="18" charset="0"/>
              </a:rPr>
              <a:t>要去</a:t>
            </a:r>
            <a:r>
              <a:rPr lang="en-US" altLang="zh-TW" sz="2400" dirty="0">
                <a:cs typeface="Times New Roman" panose="02020603050405020304" pitchFamily="18" charset="0"/>
              </a:rPr>
              <a:t>』</a:t>
            </a:r>
            <a:r>
              <a:rPr lang="zh-TW" altLang="en-US" sz="2400" dirty="0">
                <a:cs typeface="Times New Roman" panose="02020603050405020304" pitchFamily="18" charset="0"/>
              </a:rPr>
              <a:t>標編碼為</a:t>
            </a:r>
            <a:r>
              <a:rPr lang="en-US" altLang="zh-TW" sz="2400" dirty="0">
                <a:cs typeface="Times New Roman" panose="02020603050405020304" pitchFamily="18" charset="0"/>
              </a:rPr>
              <a:t>0</a:t>
            </a:r>
            <a:r>
              <a:rPr lang="zh-TW" altLang="en-US" sz="2400" dirty="0">
                <a:cs typeface="Times New Roman" panose="02020603050405020304" pitchFamily="18" charset="0"/>
              </a:rPr>
              <a:t>、</a:t>
            </a:r>
            <a:r>
              <a:rPr lang="en-US" altLang="zh-TW" sz="2400" dirty="0">
                <a:cs typeface="Times New Roman" panose="02020603050405020304" pitchFamily="18" charset="0"/>
              </a:rPr>
              <a:t>『</a:t>
            </a:r>
            <a:r>
              <a:rPr lang="zh-TW" altLang="en-US" sz="2400" dirty="0">
                <a:cs typeface="Times New Roman" panose="02020603050405020304" pitchFamily="18" charset="0"/>
              </a:rPr>
              <a:t>離開</a:t>
            </a:r>
            <a:r>
              <a:rPr lang="en-US" altLang="zh-TW" sz="2400" dirty="0">
                <a:cs typeface="Times New Roman" panose="02020603050405020304" pitchFamily="18" charset="0"/>
              </a:rPr>
              <a:t>』</a:t>
            </a:r>
            <a:r>
              <a:rPr lang="zh-TW" altLang="en-US" sz="2400" dirty="0">
                <a:cs typeface="Times New Roman" panose="02020603050405020304" pitchFamily="18" charset="0"/>
              </a:rPr>
              <a:t>標籤編碼為</a:t>
            </a:r>
            <a:r>
              <a:rPr lang="en-US" altLang="zh-TW" sz="2400" dirty="0">
                <a:cs typeface="Times New Roman" panose="02020603050405020304" pitchFamily="18" charset="0"/>
              </a:rPr>
              <a:t>1</a:t>
            </a:r>
            <a:r>
              <a:rPr lang="zh-TW" altLang="en-US" sz="2400" dirty="0">
                <a:cs typeface="Times New Roman" panose="02020603050405020304" pitchFamily="18" charset="0"/>
              </a:rPr>
              <a:t>、</a:t>
            </a:r>
            <a:r>
              <a:rPr lang="en-US" altLang="zh-TW" sz="2400" dirty="0">
                <a:cs typeface="Times New Roman" panose="02020603050405020304" pitchFamily="18" charset="0"/>
              </a:rPr>
              <a:t>『</a:t>
            </a:r>
            <a:r>
              <a:rPr lang="zh-TW" altLang="en-US" sz="2400" dirty="0">
                <a:cs typeface="Times New Roman" panose="02020603050405020304" pitchFamily="18" charset="0"/>
              </a:rPr>
              <a:t>台北</a:t>
            </a:r>
            <a:r>
              <a:rPr lang="en-US" altLang="zh-TW" sz="2400" dirty="0">
                <a:cs typeface="Times New Roman" panose="02020603050405020304" pitchFamily="18" charset="0"/>
              </a:rPr>
              <a:t>』</a:t>
            </a:r>
            <a:r>
              <a:rPr lang="zh-TW" altLang="en-US" sz="2400" dirty="0">
                <a:cs typeface="Times New Roman" panose="02020603050405020304" pitchFamily="18" charset="0"/>
              </a:rPr>
              <a:t>標籤編碼為</a:t>
            </a:r>
            <a:r>
              <a:rPr lang="en-US" altLang="zh-TW" sz="2400" dirty="0">
                <a:cs typeface="Times New Roman" panose="02020603050405020304" pitchFamily="18" charset="0"/>
              </a:rPr>
              <a:t>2</a:t>
            </a:r>
            <a:r>
              <a:rPr lang="zh-TW" altLang="en-US" sz="2400" dirty="0">
                <a:cs typeface="Times New Roman" panose="02020603050405020304" pitchFamily="18" charset="0"/>
              </a:rPr>
              <a:t>。</a:t>
            </a:r>
          </a:p>
          <a:p>
            <a:pPr marL="0" indent="0">
              <a:buNone/>
            </a:pPr>
            <a:endParaRPr lang="en-US" altLang="zh-TW" dirty="0" smtClean="0"/>
          </a:p>
          <a:p>
            <a:endParaRPr lang="zh-TW" altLang="en-US" dirty="0"/>
          </a:p>
        </p:txBody>
      </p:sp>
      <p:grpSp>
        <p:nvGrpSpPr>
          <p:cNvPr id="6" name="群組 5"/>
          <p:cNvGrpSpPr/>
          <p:nvPr/>
        </p:nvGrpSpPr>
        <p:grpSpPr>
          <a:xfrm>
            <a:off x="2267744" y="3356992"/>
            <a:ext cx="5040556" cy="3105932"/>
            <a:chOff x="2267744" y="3356991"/>
            <a:chExt cx="5040560" cy="3105934"/>
          </a:xfrm>
        </p:grpSpPr>
        <p:pic>
          <p:nvPicPr>
            <p:cNvPr id="4" name="Picture 2">
              <a:extLst>
                <a:ext uri="{FF2B5EF4-FFF2-40B4-BE49-F238E27FC236}">
                  <a16:creationId xmlns="" xmlns:a16="http://schemas.microsoft.com/office/drawing/2014/main" id="{53AB9127-ADAE-44E5-BB26-B45674F883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67744" y="3356992"/>
              <a:ext cx="5040560" cy="3105933"/>
            </a:xfrm>
            <a:prstGeom prst="rect">
              <a:avLst/>
            </a:prstGeom>
            <a:noFill/>
            <a:ln w="9525" algn="ctr">
              <a:noFill/>
              <a:miter lim="800000"/>
              <a:headEnd/>
              <a:tailEnd/>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矩形 4">
              <a:extLst>
                <a:ext uri="{FF2B5EF4-FFF2-40B4-BE49-F238E27FC236}">
                  <a16:creationId xmlns="" xmlns:a16="http://schemas.microsoft.com/office/drawing/2014/main" id="{FBC70A1F-C2E6-4804-862E-65B69440950F}"/>
                </a:ext>
              </a:extLst>
            </p:cNvPr>
            <p:cNvSpPr/>
            <p:nvPr/>
          </p:nvSpPr>
          <p:spPr bwMode="auto">
            <a:xfrm>
              <a:off x="2267744" y="3356991"/>
              <a:ext cx="2376264" cy="2852327"/>
            </a:xfrm>
            <a:prstGeom prst="rect">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TW" altLang="en-US" sz="1800" b="1" i="0" u="none" strike="noStrike" cap="none" normalizeH="0" baseline="0">
                <a:ln>
                  <a:noFill/>
                </a:ln>
                <a:solidFill>
                  <a:schemeClr val="bg1"/>
                </a:solidFill>
                <a:effectLst/>
                <a:latin typeface="Times New Roman" pitchFamily="18" charset="0"/>
                <a:ea typeface="標楷體" pitchFamily="65" charset="-120"/>
              </a:endParaRPr>
            </a:p>
          </p:txBody>
        </p:sp>
      </p:grpSp>
    </p:spTree>
    <p:extLst>
      <p:ext uri="{BB962C8B-B14F-4D97-AF65-F5344CB8AC3E}">
        <p14:creationId xmlns:p14="http://schemas.microsoft.com/office/powerpoint/2010/main" val="326239043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標題 6"/>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pPr marL="0" indent="0">
              <a:buNone/>
            </a:pPr>
            <a:r>
              <a:rPr lang="zh-TW" altLang="en-US" sz="2400" kern="1200" dirty="0">
                <a:solidFill>
                  <a:srgbClr val="00B050"/>
                </a:solidFill>
              </a:rPr>
              <a:t>編碼</a:t>
            </a:r>
            <a:r>
              <a:rPr lang="en-US" altLang="zh-TW" sz="2400" kern="1200" dirty="0">
                <a:solidFill>
                  <a:srgbClr val="00B050"/>
                </a:solidFill>
              </a:rPr>
              <a:t>(</a:t>
            </a:r>
            <a:r>
              <a:rPr lang="zh-TW" altLang="en-US" sz="2400" kern="1200" dirty="0">
                <a:solidFill>
                  <a:srgbClr val="00B050"/>
                </a:solidFill>
              </a:rPr>
              <a:t>二</a:t>
            </a:r>
            <a:r>
              <a:rPr lang="en-US" altLang="zh-TW" sz="2400" kern="1200" dirty="0">
                <a:solidFill>
                  <a:srgbClr val="00B050"/>
                </a:solidFill>
              </a:rPr>
              <a:t>)</a:t>
            </a:r>
          </a:p>
          <a:p>
            <a:pPr marL="0" lvl="1" indent="-341312">
              <a:lnSpc>
                <a:spcPct val="100000"/>
              </a:lnSpc>
              <a:buNone/>
            </a:pPr>
            <a:r>
              <a:rPr lang="en-US" altLang="zh-TW" sz="2400" dirty="0" smtClean="0">
                <a:solidFill>
                  <a:schemeClr val="tx2"/>
                </a:solidFill>
                <a:latin typeface="標楷體" panose="03000509000000000000" pitchFamily="65" charset="-120"/>
              </a:rPr>
              <a:t>	</a:t>
            </a:r>
            <a:r>
              <a:rPr lang="zh-TW" altLang="en-US" sz="2400" dirty="0" smtClean="0">
                <a:solidFill>
                  <a:schemeClr val="tx2"/>
                </a:solidFill>
                <a:cs typeface="Times New Roman" panose="02020603050405020304" pitchFamily="18" charset="0"/>
              </a:rPr>
              <a:t>步驟</a:t>
            </a:r>
            <a:r>
              <a:rPr lang="zh-TW" altLang="en-US" sz="2400" dirty="0">
                <a:solidFill>
                  <a:schemeClr val="tx2"/>
                </a:solidFill>
                <a:cs typeface="Times New Roman" panose="02020603050405020304" pitchFamily="18" charset="0"/>
              </a:rPr>
              <a:t>二為獨熱編碼 </a:t>
            </a:r>
            <a:r>
              <a:rPr lang="en-US" altLang="zh-TW" sz="2400" dirty="0">
                <a:solidFill>
                  <a:schemeClr val="tx2"/>
                </a:solidFill>
                <a:cs typeface="Times New Roman" panose="02020603050405020304" pitchFamily="18" charset="0"/>
              </a:rPr>
              <a:t>(One-hot encoder)</a:t>
            </a:r>
            <a:r>
              <a:rPr lang="zh-TW" altLang="en-US" sz="2400" dirty="0">
                <a:solidFill>
                  <a:schemeClr val="tx2"/>
                </a:solidFill>
                <a:cs typeface="Times New Roman" panose="02020603050405020304" pitchFamily="18" charset="0"/>
              </a:rPr>
              <a:t>，因為如果將標籤編碼直接丟入神經網路，這些純量的標籤會有大小關係，但實際上詞彙之間並沒有大小關係</a:t>
            </a:r>
            <a:r>
              <a:rPr lang="en-US" altLang="zh-TW" sz="2400" dirty="0">
                <a:solidFill>
                  <a:schemeClr val="tx2"/>
                </a:solidFill>
                <a:cs typeface="Times New Roman" panose="02020603050405020304" pitchFamily="18" charset="0"/>
              </a:rPr>
              <a:t>! </a:t>
            </a:r>
            <a:r>
              <a:rPr lang="zh-TW" altLang="en-US" sz="2400" dirty="0">
                <a:solidFill>
                  <a:schemeClr val="tx2"/>
                </a:solidFill>
                <a:cs typeface="Times New Roman" panose="02020603050405020304" pitchFamily="18" charset="0"/>
              </a:rPr>
              <a:t>故所以要利用獨熱編碼</a:t>
            </a:r>
            <a:r>
              <a:rPr lang="en-US" altLang="zh-TW" sz="2400" dirty="0">
                <a:solidFill>
                  <a:schemeClr val="tx2"/>
                </a:solidFill>
                <a:cs typeface="Times New Roman" panose="02020603050405020304" pitchFamily="18" charset="0"/>
              </a:rPr>
              <a:t>One-hot encoder </a:t>
            </a:r>
            <a:r>
              <a:rPr lang="zh-TW" altLang="en-US" sz="2400" dirty="0">
                <a:solidFill>
                  <a:schemeClr val="tx2"/>
                </a:solidFill>
                <a:cs typeface="Times New Roman" panose="02020603050405020304" pitchFamily="18" charset="0"/>
              </a:rPr>
              <a:t>消去詞彙之間的大小關係。</a:t>
            </a:r>
            <a:endParaRPr lang="en-US" altLang="zh-TW" sz="2400" dirty="0" smtClean="0">
              <a:cs typeface="Times New Roman" panose="02020603050405020304" pitchFamily="18" charset="0"/>
            </a:endParaRPr>
          </a:p>
          <a:p>
            <a:pPr marL="0" indent="0">
              <a:buNone/>
            </a:pPr>
            <a:endParaRPr lang="zh-TW" altLang="en-US" dirty="0"/>
          </a:p>
        </p:txBody>
      </p:sp>
      <p:grpSp>
        <p:nvGrpSpPr>
          <p:cNvPr id="6" name="群組 5"/>
          <p:cNvGrpSpPr/>
          <p:nvPr/>
        </p:nvGrpSpPr>
        <p:grpSpPr>
          <a:xfrm>
            <a:off x="1619672" y="3372851"/>
            <a:ext cx="5126736" cy="3174893"/>
            <a:chOff x="1475656" y="3104730"/>
            <a:chExt cx="5487138" cy="3398083"/>
          </a:xfrm>
        </p:grpSpPr>
        <p:pic>
          <p:nvPicPr>
            <p:cNvPr id="4" name="Picture 2">
              <a:extLst>
                <a:ext uri="{FF2B5EF4-FFF2-40B4-BE49-F238E27FC236}">
                  <a16:creationId xmlns="" xmlns:a16="http://schemas.microsoft.com/office/drawing/2014/main" id="{53AB9127-ADAE-44E5-BB26-B45674F883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5656" y="3121704"/>
              <a:ext cx="5487138" cy="3381109"/>
            </a:xfrm>
            <a:prstGeom prst="rect">
              <a:avLst/>
            </a:prstGeom>
            <a:noFill/>
            <a:ln w="9525" algn="ctr">
              <a:noFill/>
              <a:miter lim="800000"/>
              <a:headEnd/>
              <a:tailEnd/>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矩形 4">
              <a:extLst>
                <a:ext uri="{FF2B5EF4-FFF2-40B4-BE49-F238E27FC236}">
                  <a16:creationId xmlns="" xmlns:a16="http://schemas.microsoft.com/office/drawing/2014/main" id="{FBC70A1F-C2E6-4804-862E-65B69440950F}"/>
                </a:ext>
              </a:extLst>
            </p:cNvPr>
            <p:cNvSpPr/>
            <p:nvPr/>
          </p:nvSpPr>
          <p:spPr bwMode="auto">
            <a:xfrm>
              <a:off x="4067944" y="3104730"/>
              <a:ext cx="2664296" cy="3061773"/>
            </a:xfrm>
            <a:prstGeom prst="rect">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TW" altLang="en-US" sz="1800" b="1" i="0" u="none" strike="noStrike" cap="none" normalizeH="0" baseline="0">
                <a:ln>
                  <a:noFill/>
                </a:ln>
                <a:solidFill>
                  <a:schemeClr val="bg1"/>
                </a:solidFill>
                <a:effectLst/>
                <a:latin typeface="Times New Roman" pitchFamily="18" charset="0"/>
                <a:ea typeface="標楷體" pitchFamily="65" charset="-120"/>
              </a:endParaRPr>
            </a:p>
          </p:txBody>
        </p:sp>
      </p:grpSp>
    </p:spTree>
    <p:extLst>
      <p:ext uri="{BB962C8B-B14F-4D97-AF65-F5344CB8AC3E}">
        <p14:creationId xmlns:p14="http://schemas.microsoft.com/office/powerpoint/2010/main" val="141002142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endParaRPr lang="zh-TW" altLang="en-US"/>
          </a:p>
        </p:txBody>
      </p:sp>
      <p:sp>
        <p:nvSpPr>
          <p:cNvPr id="2" name="內容版面配置區 1"/>
          <p:cNvSpPr>
            <a:spLocks noGrp="1"/>
          </p:cNvSpPr>
          <p:nvPr>
            <p:ph idx="1"/>
          </p:nvPr>
        </p:nvSpPr>
        <p:spPr/>
        <p:txBody>
          <a:bodyPr/>
          <a:lstStyle/>
          <a:p>
            <a:pPr marL="0" indent="0" algn="l">
              <a:lnSpc>
                <a:spcPct val="150000"/>
              </a:lnSpc>
              <a:buNone/>
            </a:pPr>
            <a:r>
              <a:rPr lang="zh-TW" altLang="en-US" sz="2400" kern="1200" dirty="0">
                <a:solidFill>
                  <a:srgbClr val="00B050"/>
                </a:solidFill>
              </a:rPr>
              <a:t>簡易神經網路的運作</a:t>
            </a:r>
            <a:endParaRPr lang="en-US" altLang="zh-TW" sz="2400" kern="1200" dirty="0">
              <a:solidFill>
                <a:srgbClr val="00B050"/>
              </a:solidFill>
            </a:endParaRPr>
          </a:p>
          <a:p>
            <a:pPr marL="0" indent="0" algn="l">
              <a:lnSpc>
                <a:spcPct val="150000"/>
              </a:lnSpc>
              <a:buNone/>
            </a:pPr>
            <a:r>
              <a:rPr lang="en-US" altLang="zh-TW" sz="2400" b="0" kern="1200" dirty="0">
                <a:solidFill>
                  <a:schemeClr val="tx1"/>
                </a:solidFill>
                <a:latin typeface="標楷體" panose="03000509000000000000" pitchFamily="65" charset="-120"/>
                <a:ea typeface="標楷體" panose="03000509000000000000" pitchFamily="65" charset="-120"/>
              </a:rPr>
              <a:t>	</a:t>
            </a:r>
            <a:r>
              <a:rPr lang="zh-TW" altLang="en-US" sz="2400" b="0" kern="12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綠色且較粗的線權重為</a:t>
            </a:r>
            <a:r>
              <a:rPr lang="en-US" altLang="zh-TW" sz="2400" b="0" kern="12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2</a:t>
            </a:r>
            <a:r>
              <a:rPr lang="zh-TW" altLang="en-US" sz="2400" b="0" kern="12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，其餘的線</a:t>
            </a:r>
            <a:r>
              <a:rPr lang="en-US" altLang="zh-TW" sz="2400" b="0" kern="12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sz="2400" b="0" kern="12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包括黑線、藍線及紫線</a:t>
            </a:r>
            <a:r>
              <a:rPr lang="en-US" altLang="zh-TW" sz="2400" b="0" kern="12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sz="2400" b="0" kern="12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權重皆為</a:t>
            </a:r>
            <a:r>
              <a:rPr lang="en-US" altLang="zh-TW" sz="2400" b="0" kern="12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1</a:t>
            </a:r>
            <a:r>
              <a:rPr lang="zh-TW" altLang="en-US" sz="2400" b="0" kern="12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，初始記憶內的數值應為</a:t>
            </a:r>
            <a:r>
              <a:rPr lang="en-US" altLang="zh-TW" sz="2400" b="0" kern="12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0</a:t>
            </a:r>
            <a:r>
              <a:rPr lang="zh-TW" altLang="en-US" sz="2400" b="0" kern="12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，且暫時不考慮激活函數。</a:t>
            </a:r>
          </a:p>
        </p:txBody>
      </p:sp>
      <p:pic>
        <p:nvPicPr>
          <p:cNvPr id="645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7654" y="3212976"/>
            <a:ext cx="5628691" cy="31974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5493951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endParaRPr lang="zh-TW" altLang="en-US" dirty="0"/>
          </a:p>
        </p:txBody>
      </p:sp>
      <p:sp>
        <p:nvSpPr>
          <p:cNvPr id="2" name="內容版面配置區 1"/>
          <p:cNvSpPr>
            <a:spLocks noGrp="1"/>
          </p:cNvSpPr>
          <p:nvPr>
            <p:ph idx="1"/>
          </p:nvPr>
        </p:nvSpPr>
        <p:spPr/>
        <p:txBody>
          <a:bodyPr/>
          <a:lstStyle/>
          <a:p>
            <a:pPr marL="0" indent="0">
              <a:lnSpc>
                <a:spcPct val="150000"/>
              </a:lnSpc>
              <a:buNone/>
            </a:pPr>
            <a:r>
              <a:rPr lang="zh-TW" altLang="en-US" sz="2400" dirty="0">
                <a:solidFill>
                  <a:srgbClr val="00B050"/>
                </a:solidFill>
              </a:rPr>
              <a:t>啟動函數</a:t>
            </a:r>
            <a:r>
              <a:rPr lang="en-US" altLang="zh-TW" sz="2400" dirty="0">
                <a:solidFill>
                  <a:srgbClr val="00B050"/>
                </a:solidFill>
              </a:rPr>
              <a:t>4</a:t>
            </a:r>
            <a:r>
              <a:rPr lang="zh-TW" altLang="en-US" sz="2400" dirty="0">
                <a:solidFill>
                  <a:srgbClr val="00B050"/>
                </a:solidFill>
              </a:rPr>
              <a:t> </a:t>
            </a:r>
            <a:r>
              <a:rPr lang="en-US" altLang="zh-TW" sz="2400" dirty="0">
                <a:solidFill>
                  <a:srgbClr val="00B050"/>
                </a:solidFill>
              </a:rPr>
              <a:t>–</a:t>
            </a:r>
            <a:r>
              <a:rPr lang="zh-TW" altLang="en-US" sz="2400" dirty="0">
                <a:solidFill>
                  <a:srgbClr val="00B050"/>
                </a:solidFill>
              </a:rPr>
              <a:t> </a:t>
            </a:r>
            <a:r>
              <a:rPr lang="en-US" altLang="zh-TW" sz="2400" dirty="0" err="1">
                <a:solidFill>
                  <a:srgbClr val="00B050"/>
                </a:solidFill>
              </a:rPr>
              <a:t>Softmax</a:t>
            </a:r>
            <a:r>
              <a:rPr lang="zh-TW" altLang="en-US" sz="2400" dirty="0">
                <a:solidFill>
                  <a:srgbClr val="00B050"/>
                </a:solidFill>
              </a:rPr>
              <a:t>函數</a:t>
            </a:r>
            <a:endParaRPr lang="en-US" altLang="zh-TW" sz="2400" dirty="0">
              <a:solidFill>
                <a:srgbClr val="00B050"/>
              </a:solidFill>
            </a:endParaRPr>
          </a:p>
          <a:p>
            <a:pPr marL="0" indent="0">
              <a:lnSpc>
                <a:spcPct val="150000"/>
              </a:lnSpc>
              <a:buNone/>
            </a:pPr>
            <a:r>
              <a:rPr kumimoji="1" lang="en-US" altLang="zh-TW" sz="2400" b="0" dirty="0">
                <a:solidFill>
                  <a:schemeClr val="tx1"/>
                </a:solidFill>
                <a:latin typeface="Times New Roman" pitchFamily="18" charset="0"/>
                <a:ea typeface="標楷體" pitchFamily="65" charset="-120"/>
              </a:rPr>
              <a:t>	</a:t>
            </a:r>
            <a:r>
              <a:rPr kumimoji="1" lang="zh-TW" altLang="en-US" sz="2400" b="0" dirty="0">
                <a:solidFill>
                  <a:schemeClr val="tx1"/>
                </a:solidFill>
                <a:latin typeface="Times New Roman" pitchFamily="18" charset="0"/>
                <a:ea typeface="標楷體" pitchFamily="65" charset="-120"/>
              </a:rPr>
              <a:t>不同於</a:t>
            </a:r>
            <a:r>
              <a:rPr kumimoji="1" lang="en-US" altLang="zh-TW" sz="2400" b="0" dirty="0" smtClean="0">
                <a:solidFill>
                  <a:schemeClr val="tx1"/>
                </a:solidFill>
                <a:latin typeface="Times New Roman" pitchFamily="18" charset="0"/>
                <a:ea typeface="標楷體" pitchFamily="65" charset="-120"/>
              </a:rPr>
              <a:t>sigmoid</a:t>
            </a:r>
            <a:r>
              <a:rPr kumimoji="1" lang="zh-TW" altLang="en-US" sz="2400" b="0" dirty="0" smtClean="0">
                <a:solidFill>
                  <a:schemeClr val="tx1"/>
                </a:solidFill>
                <a:latin typeface="Times New Roman" pitchFamily="18" charset="0"/>
                <a:ea typeface="標楷體" pitchFamily="65" charset="-120"/>
              </a:rPr>
              <a:t>函數</a:t>
            </a:r>
            <a:r>
              <a:rPr kumimoji="1" lang="zh-TW" altLang="en-US" sz="2400" b="0" dirty="0">
                <a:solidFill>
                  <a:schemeClr val="tx1"/>
                </a:solidFill>
                <a:latin typeface="Times New Roman" pitchFamily="18" charset="0"/>
                <a:ea typeface="標楷體" pitchFamily="65" charset="-120"/>
              </a:rPr>
              <a:t>只能處理兩個分類，</a:t>
            </a:r>
            <a:r>
              <a:rPr kumimoji="1" lang="en-US" altLang="zh-TW" sz="2400" b="0" dirty="0" err="1" smtClean="0">
                <a:solidFill>
                  <a:schemeClr val="tx1"/>
                </a:solidFill>
                <a:latin typeface="Times New Roman" pitchFamily="18" charset="0"/>
                <a:ea typeface="標楷體" pitchFamily="65" charset="-120"/>
              </a:rPr>
              <a:t>softmax</a:t>
            </a:r>
            <a:r>
              <a:rPr kumimoji="1" lang="zh-TW" altLang="en-US" sz="2400" b="0" dirty="0" smtClean="0">
                <a:solidFill>
                  <a:schemeClr val="tx1"/>
                </a:solidFill>
                <a:latin typeface="Times New Roman" pitchFamily="18" charset="0"/>
                <a:ea typeface="標楷體" pitchFamily="65" charset="-120"/>
              </a:rPr>
              <a:t>函數</a:t>
            </a:r>
            <a:r>
              <a:rPr kumimoji="1" lang="zh-TW" altLang="en-US" sz="2400" b="0" dirty="0">
                <a:solidFill>
                  <a:schemeClr val="tx1"/>
                </a:solidFill>
                <a:latin typeface="Times New Roman" pitchFamily="18" charset="0"/>
                <a:ea typeface="標楷體" pitchFamily="65" charset="-120"/>
              </a:rPr>
              <a:t>可以使用於多分類的問題中，其會將各個類別的輸出除以所有類別的輸出總和，以計算出各個類別的機率，這樣的運算，也可以把不同正數值範圍的</a:t>
            </a:r>
            <a:r>
              <a:rPr kumimoji="1" lang="en-US" altLang="zh-TW" sz="2400" b="0" i="1" dirty="0">
                <a:solidFill>
                  <a:schemeClr val="tx1"/>
                </a:solidFill>
                <a:latin typeface="Times New Roman" pitchFamily="18" charset="0"/>
                <a:ea typeface="標楷體" pitchFamily="65" charset="-120"/>
              </a:rPr>
              <a:t>x</a:t>
            </a:r>
            <a:r>
              <a:rPr kumimoji="1" lang="en-US" altLang="zh-TW" sz="2400" b="0" i="1" baseline="-25000" dirty="0">
                <a:solidFill>
                  <a:schemeClr val="tx1"/>
                </a:solidFill>
                <a:latin typeface="Times New Roman" pitchFamily="18" charset="0"/>
                <a:ea typeface="標楷體" pitchFamily="65" charset="-120"/>
              </a:rPr>
              <a:t>i</a:t>
            </a:r>
            <a:r>
              <a:rPr kumimoji="1" lang="zh-TW" altLang="en-US" sz="2400" b="0" dirty="0">
                <a:solidFill>
                  <a:schemeClr val="tx1"/>
                </a:solidFill>
                <a:latin typeface="Times New Roman" pitchFamily="18" charset="0"/>
                <a:ea typeface="標楷體" pitchFamily="65" charset="-120"/>
              </a:rPr>
              <a:t>值，調整到</a:t>
            </a:r>
            <a:r>
              <a:rPr kumimoji="1" lang="en-US" altLang="zh-TW" sz="2400" b="0" dirty="0">
                <a:solidFill>
                  <a:schemeClr val="tx1"/>
                </a:solidFill>
                <a:latin typeface="Times New Roman" pitchFamily="18" charset="0"/>
                <a:ea typeface="標楷體" pitchFamily="65" charset="-120"/>
              </a:rPr>
              <a:t>0</a:t>
            </a:r>
            <a:r>
              <a:rPr kumimoji="1" lang="zh-TW" altLang="en-US" sz="2400" b="0" dirty="0">
                <a:solidFill>
                  <a:schemeClr val="tx1"/>
                </a:solidFill>
                <a:latin typeface="Times New Roman" pitchFamily="18" charset="0"/>
                <a:ea typeface="標楷體" pitchFamily="65" charset="-120"/>
              </a:rPr>
              <a:t>與</a:t>
            </a:r>
            <a:r>
              <a:rPr kumimoji="1" lang="en-US" altLang="zh-TW" sz="2400" b="0" dirty="0">
                <a:solidFill>
                  <a:schemeClr val="tx1"/>
                </a:solidFill>
                <a:latin typeface="Times New Roman" pitchFamily="18" charset="0"/>
                <a:ea typeface="標楷體" pitchFamily="65" charset="-120"/>
              </a:rPr>
              <a:t>1</a:t>
            </a:r>
            <a:r>
              <a:rPr kumimoji="1" lang="zh-TW" altLang="en-US" sz="2400" b="0" dirty="0">
                <a:solidFill>
                  <a:schemeClr val="tx1"/>
                </a:solidFill>
                <a:latin typeface="Times New Roman" pitchFamily="18" charset="0"/>
                <a:ea typeface="標楷體" pitchFamily="65" charset="-120"/>
              </a:rPr>
              <a:t>之間的數值。</a:t>
            </a:r>
          </a:p>
        </p:txBody>
      </p:sp>
      <p:pic>
        <p:nvPicPr>
          <p:cNvPr id="4" name="Picture 2">
            <a:extLst>
              <a:ext uri="{FF2B5EF4-FFF2-40B4-BE49-F238E27FC236}">
                <a16:creationId xmlns="" xmlns:a16="http://schemas.microsoft.com/office/drawing/2014/main" id="{F7F71C4B-1D56-4A28-ABAE-D05BFB16D1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4490797"/>
            <a:ext cx="7200000" cy="8090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1741145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pPr marL="0" indent="0" algn="l">
              <a:buNone/>
            </a:pPr>
            <a:r>
              <a:rPr lang="en-US" altLang="zh-TW" sz="2400" b="0" kern="1200" dirty="0">
                <a:solidFill>
                  <a:schemeClr val="tx1"/>
                </a:solidFill>
                <a:latin typeface="標楷體" panose="03000509000000000000" pitchFamily="65" charset="-120"/>
                <a:ea typeface="標楷體" panose="03000509000000000000" pitchFamily="65" charset="-120"/>
              </a:rPr>
              <a:t>	</a:t>
            </a:r>
            <a:r>
              <a:rPr lang="zh-TW" altLang="en-US" sz="2400" b="0" kern="12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先將代表</a:t>
            </a:r>
            <a:r>
              <a:rPr lang="en-US" altLang="zh-TW" sz="2400" b="0" kern="12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sz="2400" b="0" kern="12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前往</a:t>
            </a:r>
            <a:r>
              <a:rPr lang="en-US" altLang="zh-TW" sz="2400" b="0" kern="12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sz="2400" b="0" kern="12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的向量</a:t>
            </a:r>
            <a:r>
              <a:rPr lang="en-US" altLang="zh-TW" sz="2400" b="0" kern="12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[1 0 0]</a:t>
            </a:r>
            <a:r>
              <a:rPr lang="zh-TW" altLang="en-US" sz="2400" b="0" kern="12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輸入神經網路中，計算後第一層最左邊的神經元的數值為：</a:t>
            </a:r>
            <a:endParaRPr lang="en-US" altLang="zh-TW" sz="2400" b="0" kern="12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p>
            <a:pPr marL="0" indent="0" algn="l">
              <a:buNone/>
            </a:pPr>
            <a:r>
              <a:rPr lang="zh-TW" altLang="en-US" sz="2400" b="0" kern="1200" dirty="0">
                <a:solidFill>
                  <a:schemeClr val="tx1"/>
                </a:solidFill>
                <a:latin typeface="標楷體" panose="03000509000000000000" pitchFamily="65" charset="-120"/>
                <a:ea typeface="標楷體" panose="03000509000000000000" pitchFamily="65" charset="-120"/>
              </a:rPr>
              <a:t>    </a:t>
            </a:r>
            <a:r>
              <a:rPr lang="zh-TW" altLang="en-US" sz="2400" kern="12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輸入</a:t>
            </a:r>
            <a:r>
              <a:rPr lang="en-US" altLang="zh-TW" sz="2400" kern="12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(1) × </a:t>
            </a:r>
            <a:r>
              <a:rPr lang="zh-TW" altLang="en-US" sz="2400" kern="12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權重</a:t>
            </a:r>
            <a:r>
              <a:rPr lang="en-US" altLang="zh-TW" sz="2400" kern="12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(2) + </a:t>
            </a:r>
            <a:r>
              <a:rPr lang="zh-TW" altLang="en-US" sz="2400" kern="12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記憶</a:t>
            </a:r>
            <a:r>
              <a:rPr lang="en-US" altLang="zh-TW" sz="2400" kern="12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(0)*</a:t>
            </a:r>
            <a:r>
              <a:rPr lang="zh-TW" altLang="en-US" sz="2400" kern="12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權重</a:t>
            </a:r>
            <a:r>
              <a:rPr lang="en-US" altLang="zh-TW" sz="2400" kern="12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(1) = 2</a:t>
            </a:r>
          </a:p>
          <a:p>
            <a:pPr marL="0" indent="0" algn="l">
              <a:buNone/>
            </a:pPr>
            <a:endParaRPr lang="en-US" altLang="zh-TW" sz="2400" i="1" kern="1200" dirty="0" smtClean="0">
              <a:solidFill>
                <a:schemeClr val="tx1"/>
              </a:solidFill>
              <a:latin typeface="標楷體" panose="03000509000000000000" pitchFamily="65" charset="-120"/>
              <a:ea typeface="標楷體" panose="03000509000000000000" pitchFamily="65" charset="-120"/>
            </a:endParaRPr>
          </a:p>
          <a:p>
            <a:pPr marL="0" indent="0" algn="l">
              <a:buNone/>
            </a:pPr>
            <a:r>
              <a:rPr lang="en-US" altLang="zh-TW" sz="2400" b="0" kern="1200" dirty="0">
                <a:solidFill>
                  <a:schemeClr val="tx1"/>
                </a:solidFill>
                <a:latin typeface="標楷體" panose="03000509000000000000" pitchFamily="65" charset="-120"/>
                <a:ea typeface="標楷體" panose="03000509000000000000" pitchFamily="65" charset="-120"/>
              </a:rPr>
              <a:t>	</a:t>
            </a:r>
            <a:r>
              <a:rPr lang="zh-TW" altLang="en-US" sz="2400" b="0" kern="12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以此類推，三個記憶單元所記之值分別為</a:t>
            </a:r>
            <a:r>
              <a:rPr lang="en-US" altLang="zh-TW" sz="2400" b="0" kern="12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2,0,0</a:t>
            </a:r>
          </a:p>
          <a:p>
            <a:pPr marL="0" indent="0" algn="l">
              <a:buNone/>
            </a:pPr>
            <a:endParaRPr lang="en-US" altLang="zh-TW" sz="2400" b="0" kern="1200" dirty="0">
              <a:solidFill>
                <a:schemeClr val="tx1"/>
              </a:solidFill>
              <a:latin typeface="標楷體" panose="03000509000000000000" pitchFamily="65" charset="-120"/>
              <a:ea typeface="標楷體" panose="03000509000000000000" pitchFamily="65" charset="-120"/>
            </a:endParaRPr>
          </a:p>
        </p:txBody>
      </p:sp>
      <p:pic>
        <p:nvPicPr>
          <p:cNvPr id="655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2026" y="3303611"/>
            <a:ext cx="5362262" cy="29337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矩形 3">
            <a:extLst>
              <a:ext uri="{FF2B5EF4-FFF2-40B4-BE49-F238E27FC236}">
                <a16:creationId xmlns="" xmlns:a16="http://schemas.microsoft.com/office/drawing/2014/main" id="{28588F48-895D-4FAC-84C1-1F64F5F832A1}"/>
              </a:ext>
            </a:extLst>
          </p:cNvPr>
          <p:cNvSpPr/>
          <p:nvPr/>
        </p:nvSpPr>
        <p:spPr bwMode="auto">
          <a:xfrm>
            <a:off x="3779912" y="4221088"/>
            <a:ext cx="2088232" cy="576064"/>
          </a:xfrm>
          <a:prstGeom prst="rect">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TW" altLang="en-US" sz="1800" b="1" i="0" u="none" strike="noStrike" cap="none" normalizeH="0" baseline="0" dirty="0">
              <a:ln>
                <a:noFill/>
              </a:ln>
              <a:solidFill>
                <a:schemeClr val="bg1"/>
              </a:solidFill>
              <a:effectLst/>
              <a:latin typeface="Times New Roman" pitchFamily="18" charset="0"/>
              <a:ea typeface="標楷體" pitchFamily="65" charset="-120"/>
            </a:endParaRPr>
          </a:p>
        </p:txBody>
      </p:sp>
    </p:spTree>
    <p:extLst>
      <p:ext uri="{BB962C8B-B14F-4D97-AF65-F5344CB8AC3E}">
        <p14:creationId xmlns:p14="http://schemas.microsoft.com/office/powerpoint/2010/main" val="310897352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pPr marL="0" indent="0" algn="l">
              <a:buNone/>
            </a:pPr>
            <a:r>
              <a:rPr lang="en-US" altLang="zh-TW" sz="2400" b="0" kern="1200" dirty="0">
                <a:solidFill>
                  <a:schemeClr val="tx1"/>
                </a:solidFill>
                <a:latin typeface="標楷體" panose="03000509000000000000" pitchFamily="65" charset="-120"/>
                <a:ea typeface="標楷體" panose="03000509000000000000" pitchFamily="65" charset="-120"/>
              </a:rPr>
              <a:t>	</a:t>
            </a:r>
            <a:r>
              <a:rPr lang="zh-TW" altLang="en-US" sz="2400" b="0" kern="12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緊接著，第二層輸入之權重，均為黑線，也就是其權重均為</a:t>
            </a:r>
            <a:r>
              <a:rPr lang="en-US" altLang="zh-TW" sz="2400" b="0" kern="12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1</a:t>
            </a:r>
            <a:r>
              <a:rPr lang="zh-TW" altLang="en-US" sz="2400" b="0" kern="12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，因此，第二層神經元的數值為每個第一層的輸出*權重為  </a:t>
            </a:r>
            <a:r>
              <a:rPr lang="en-US" altLang="zh-TW" sz="2400" b="0" kern="12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2 × 1 </a:t>
            </a:r>
            <a:r>
              <a:rPr lang="zh-TW" altLang="en-US" sz="2400" b="0" kern="12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 </a:t>
            </a:r>
            <a:r>
              <a:rPr lang="en-US" altLang="zh-TW" sz="2400" b="0" kern="12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0 × 1 + 0 × 1 = 2</a:t>
            </a:r>
          </a:p>
          <a:p>
            <a:pPr algn="l">
              <a:buFont typeface="Wingdings" panose="05000000000000000000" pitchFamily="2" charset="2"/>
              <a:buChar char="Ø"/>
            </a:pPr>
            <a:endParaRPr lang="en-US" altLang="zh-TW" sz="2400" b="0" kern="12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p>
            <a:pPr marL="0" indent="0" algn="l">
              <a:buNone/>
            </a:pPr>
            <a:r>
              <a:rPr lang="en-US" altLang="zh-TW" sz="2400" b="0" kern="12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	</a:t>
            </a:r>
            <a:r>
              <a:rPr lang="zh-TW" altLang="en-US" sz="2400" b="0" kern="12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遞歸神經網路的輸出即為</a:t>
            </a:r>
            <a:r>
              <a:rPr lang="en-US" altLang="zh-TW" sz="2400" b="0" kern="12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2 </a:t>
            </a:r>
          </a:p>
        </p:txBody>
      </p:sp>
      <p:pic>
        <p:nvPicPr>
          <p:cNvPr id="655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60225" y="2780928"/>
            <a:ext cx="5976664" cy="326984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矩形 1">
            <a:extLst>
              <a:ext uri="{FF2B5EF4-FFF2-40B4-BE49-F238E27FC236}">
                <a16:creationId xmlns="" xmlns:a16="http://schemas.microsoft.com/office/drawing/2014/main" id="{1A949255-9CE6-4C46-A85C-1D2F643D2449}"/>
              </a:ext>
            </a:extLst>
          </p:cNvPr>
          <p:cNvSpPr/>
          <p:nvPr/>
        </p:nvSpPr>
        <p:spPr bwMode="auto">
          <a:xfrm>
            <a:off x="5508104" y="4725144"/>
            <a:ext cx="648072" cy="576064"/>
          </a:xfrm>
          <a:prstGeom prst="rect">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TW" altLang="en-US" sz="1800" b="1" i="0" u="none" strike="noStrike" cap="none" normalizeH="0" baseline="0">
              <a:ln>
                <a:noFill/>
              </a:ln>
              <a:solidFill>
                <a:schemeClr val="bg1"/>
              </a:solidFill>
              <a:effectLst/>
              <a:latin typeface="Times New Roman" pitchFamily="18" charset="0"/>
              <a:ea typeface="標楷體" pitchFamily="65" charset="-120"/>
            </a:endParaRPr>
          </a:p>
        </p:txBody>
      </p:sp>
    </p:spTree>
    <p:extLst>
      <p:ext uri="{BB962C8B-B14F-4D97-AF65-F5344CB8AC3E}">
        <p14:creationId xmlns:p14="http://schemas.microsoft.com/office/powerpoint/2010/main" val="72653400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pPr marL="0" indent="0" algn="l">
              <a:buNone/>
            </a:pPr>
            <a:r>
              <a:rPr lang="en-US" altLang="zh-TW" sz="2400" b="0" kern="1200" dirty="0">
                <a:solidFill>
                  <a:schemeClr val="tx1"/>
                </a:solidFill>
                <a:latin typeface="標楷體" panose="03000509000000000000" pitchFamily="65" charset="-120"/>
                <a:ea typeface="標楷體" panose="03000509000000000000" pitchFamily="65" charset="-120"/>
              </a:rPr>
              <a:t>	</a:t>
            </a:r>
            <a:r>
              <a:rPr lang="zh-TW" altLang="en-US" sz="2400" b="0" kern="12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將代表</a:t>
            </a:r>
            <a:r>
              <a:rPr lang="en-US" altLang="zh-TW" sz="2400" b="0" kern="12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sz="2400" b="0" kern="12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台北</a:t>
            </a:r>
            <a:r>
              <a:rPr lang="en-US" altLang="zh-TW" sz="2400" b="0" kern="12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sz="2400" b="0" kern="12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的向量</a:t>
            </a:r>
            <a:r>
              <a:rPr lang="en-US" altLang="zh-TW" sz="2400" b="0" kern="12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[0 0 1]</a:t>
            </a:r>
            <a:r>
              <a:rPr lang="zh-TW" altLang="en-US" sz="2400" b="0" kern="12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輸入神經網路，第一層三個神經元的記憶經過第一輪的計算後為</a:t>
            </a:r>
            <a:r>
              <a:rPr lang="en-US" altLang="zh-TW" sz="2400" b="0" kern="12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2,0,0</a:t>
            </a:r>
            <a:r>
              <a:rPr lang="zh-TW" altLang="en-US" sz="2400" b="0" kern="12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，因此，第一層神經元在第二輪的計算，由左至右應依序為 </a:t>
            </a:r>
            <a:r>
              <a:rPr lang="en-US" altLang="zh-TW" sz="2400" b="0" kern="12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 </a:t>
            </a:r>
          </a:p>
          <a:p>
            <a:pPr marL="0" indent="0" algn="l">
              <a:buNone/>
            </a:pPr>
            <a:r>
              <a:rPr lang="en-US" altLang="zh-TW" sz="2400" b="0" kern="12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  2(0 × 2 + 2 × 1)</a:t>
            </a:r>
            <a:r>
              <a:rPr lang="zh-TW" altLang="en-US" sz="2400" b="0" kern="12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a:t>
            </a:r>
            <a:r>
              <a:rPr lang="en-US" altLang="zh-TW" sz="2400" b="0" kern="12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0(0 ×1 + 0 × 1)</a:t>
            </a:r>
            <a:r>
              <a:rPr lang="zh-TW" altLang="en-US" sz="2400" b="0" kern="12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a:t>
            </a:r>
            <a:r>
              <a:rPr lang="en-US" altLang="zh-TW" sz="2400" b="0" kern="12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1(1 × 1 + 0 × 1)</a:t>
            </a:r>
          </a:p>
          <a:p>
            <a:pPr marL="0" indent="0">
              <a:buNone/>
            </a:pPr>
            <a:endParaRPr lang="zh-TW" altLang="en-US" dirty="0"/>
          </a:p>
        </p:txBody>
      </p:sp>
      <p:pic>
        <p:nvPicPr>
          <p:cNvPr id="665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3061" y="3140968"/>
            <a:ext cx="5953782" cy="32995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矩形 5">
            <a:extLst>
              <a:ext uri="{FF2B5EF4-FFF2-40B4-BE49-F238E27FC236}">
                <a16:creationId xmlns="" xmlns:a16="http://schemas.microsoft.com/office/drawing/2014/main" id="{890E8275-4569-4D85-8559-7C56B9D9FBF2}"/>
              </a:ext>
            </a:extLst>
          </p:cNvPr>
          <p:cNvSpPr/>
          <p:nvPr/>
        </p:nvSpPr>
        <p:spPr bwMode="auto">
          <a:xfrm>
            <a:off x="3851920" y="3933056"/>
            <a:ext cx="2304256" cy="720080"/>
          </a:xfrm>
          <a:prstGeom prst="rect">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TW" altLang="en-US" sz="1800" b="1" i="0" u="none" strike="noStrike" cap="none" normalizeH="0" baseline="0">
              <a:ln>
                <a:noFill/>
              </a:ln>
              <a:solidFill>
                <a:schemeClr val="bg1"/>
              </a:solidFill>
              <a:effectLst/>
              <a:latin typeface="Times New Roman" pitchFamily="18" charset="0"/>
              <a:ea typeface="標楷體" pitchFamily="65" charset="-120"/>
            </a:endParaRPr>
          </a:p>
        </p:txBody>
      </p:sp>
      <p:sp>
        <p:nvSpPr>
          <p:cNvPr id="7" name="矩形 6">
            <a:extLst>
              <a:ext uri="{FF2B5EF4-FFF2-40B4-BE49-F238E27FC236}">
                <a16:creationId xmlns="" xmlns:a16="http://schemas.microsoft.com/office/drawing/2014/main" id="{ED5BB7DA-1C54-456A-A1F7-5BA3FEBCB103}"/>
              </a:ext>
            </a:extLst>
          </p:cNvPr>
          <p:cNvSpPr/>
          <p:nvPr/>
        </p:nvSpPr>
        <p:spPr bwMode="auto">
          <a:xfrm>
            <a:off x="3275856" y="5589240"/>
            <a:ext cx="1538295" cy="432296"/>
          </a:xfrm>
          <a:prstGeom prst="rect">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zh-TW" altLang="en-US" b="1" dirty="0">
                <a:solidFill>
                  <a:srgbClr val="FF0000"/>
                </a:solidFill>
                <a:latin typeface="Times New Roman" pitchFamily="18" charset="0"/>
                <a:ea typeface="標楷體" pitchFamily="65" charset="-120"/>
              </a:rPr>
              <a:t>最後輸出</a:t>
            </a:r>
            <a:r>
              <a:rPr kumimoji="1" lang="en-US" altLang="zh-TW" b="1" dirty="0">
                <a:solidFill>
                  <a:srgbClr val="FF0000"/>
                </a:solidFill>
                <a:latin typeface="Times New Roman" pitchFamily="18" charset="0"/>
                <a:ea typeface="標楷體" pitchFamily="65" charset="-120"/>
              </a:rPr>
              <a:t>3</a:t>
            </a:r>
            <a:endParaRPr kumimoji="1" lang="zh-TW" altLang="en-US" sz="1800" b="1" i="0" u="none" strike="noStrike" cap="none" normalizeH="0" baseline="0" dirty="0">
              <a:ln>
                <a:noFill/>
              </a:ln>
              <a:solidFill>
                <a:srgbClr val="FF0000"/>
              </a:solidFill>
              <a:effectLst/>
              <a:latin typeface="Times New Roman" pitchFamily="18" charset="0"/>
              <a:ea typeface="標楷體" pitchFamily="65" charset="-120"/>
            </a:endParaRPr>
          </a:p>
        </p:txBody>
      </p:sp>
    </p:spTree>
    <p:extLst>
      <p:ext uri="{BB962C8B-B14F-4D97-AF65-F5344CB8AC3E}">
        <p14:creationId xmlns:p14="http://schemas.microsoft.com/office/powerpoint/2010/main" val="303432413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pPr marL="0" indent="0" algn="l">
              <a:lnSpc>
                <a:spcPct val="150000"/>
              </a:lnSpc>
              <a:buNone/>
            </a:pPr>
            <a:r>
              <a:rPr lang="en-US" altLang="zh-TW" sz="2400" b="0" kern="1200" dirty="0">
                <a:solidFill>
                  <a:schemeClr val="tx1"/>
                </a:solidFill>
                <a:latin typeface="標楷體" panose="03000509000000000000" pitchFamily="65" charset="-120"/>
                <a:ea typeface="標楷體" panose="03000509000000000000" pitchFamily="65" charset="-120"/>
              </a:rPr>
              <a:t>	</a:t>
            </a:r>
            <a:r>
              <a:rPr lang="zh-TW" altLang="en-US" sz="2400" b="0" kern="1200" dirty="0">
                <a:solidFill>
                  <a:schemeClr val="tx1"/>
                </a:solidFill>
                <a:latin typeface="標楷體" panose="03000509000000000000" pitchFamily="65" charset="-120"/>
                <a:ea typeface="標楷體" panose="03000509000000000000" pitchFamily="65" charset="-120"/>
              </a:rPr>
              <a:t>如圖，雖然第二輪同樣輸入為</a:t>
            </a:r>
            <a:r>
              <a:rPr lang="en-US" altLang="zh-TW" sz="2400" b="0" kern="1200" dirty="0">
                <a:solidFill>
                  <a:schemeClr val="tx1"/>
                </a:solidFill>
                <a:latin typeface="標楷體" panose="03000509000000000000" pitchFamily="65" charset="-120"/>
                <a:ea typeface="標楷體" panose="03000509000000000000" pitchFamily="65" charset="-120"/>
              </a:rPr>
              <a:t>『</a:t>
            </a:r>
            <a:r>
              <a:rPr lang="zh-TW" altLang="en-US" sz="2400" b="0" kern="1200" dirty="0">
                <a:solidFill>
                  <a:schemeClr val="tx1"/>
                </a:solidFill>
                <a:latin typeface="標楷體" panose="03000509000000000000" pitchFamily="65" charset="-120"/>
                <a:ea typeface="標楷體" panose="03000509000000000000" pitchFamily="65" charset="-120"/>
              </a:rPr>
              <a:t>台北</a:t>
            </a:r>
            <a:r>
              <a:rPr lang="en-US" altLang="zh-TW" sz="2400" b="0" kern="1200" dirty="0">
                <a:solidFill>
                  <a:schemeClr val="tx1"/>
                </a:solidFill>
                <a:latin typeface="標楷體" panose="03000509000000000000" pitchFamily="65" charset="-120"/>
                <a:ea typeface="標楷體" panose="03000509000000000000" pitchFamily="65" charset="-120"/>
              </a:rPr>
              <a:t>』</a:t>
            </a:r>
            <a:r>
              <a:rPr lang="zh-TW" altLang="en-US" sz="2400" b="0" kern="1200" dirty="0">
                <a:solidFill>
                  <a:schemeClr val="tx1"/>
                </a:solidFill>
                <a:latin typeface="標楷體" panose="03000509000000000000" pitchFamily="65" charset="-120"/>
                <a:ea typeface="標楷體" panose="03000509000000000000" pitchFamily="65" charset="-120"/>
              </a:rPr>
              <a:t>，但輸出卻可以為</a:t>
            </a:r>
            <a:r>
              <a:rPr lang="en-US" altLang="zh-TW" sz="2400" b="0" kern="12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2</a:t>
            </a:r>
            <a:r>
              <a:rPr lang="zh-TW" altLang="en-US" sz="2400" b="0" kern="1200" dirty="0">
                <a:solidFill>
                  <a:schemeClr val="tx1"/>
                </a:solidFill>
                <a:latin typeface="標楷體" panose="03000509000000000000" pitchFamily="65" charset="-120"/>
                <a:ea typeface="標楷體" panose="03000509000000000000" pitchFamily="65" charset="-120"/>
              </a:rPr>
              <a:t>，證明了在神經網路中加入記憶會影響輸出的結果，因此，神經網路便能夠根據看到</a:t>
            </a:r>
            <a:r>
              <a:rPr lang="en-US" altLang="zh-TW" sz="2400" b="0" kern="1200" dirty="0">
                <a:solidFill>
                  <a:schemeClr val="tx1"/>
                </a:solidFill>
                <a:latin typeface="標楷體" panose="03000509000000000000" pitchFamily="65" charset="-120"/>
                <a:ea typeface="標楷體" panose="03000509000000000000" pitchFamily="65" charset="-120"/>
              </a:rPr>
              <a:t>『</a:t>
            </a:r>
            <a:r>
              <a:rPr lang="zh-TW" altLang="en-US" sz="2400" b="0" kern="1200" dirty="0">
                <a:solidFill>
                  <a:schemeClr val="tx1"/>
                </a:solidFill>
                <a:latin typeface="標楷體" panose="03000509000000000000" pitchFamily="65" charset="-120"/>
                <a:ea typeface="標楷體" panose="03000509000000000000" pitchFamily="65" charset="-120"/>
              </a:rPr>
              <a:t>台北</a:t>
            </a:r>
            <a:r>
              <a:rPr lang="en-US" altLang="zh-TW" sz="2400" b="0" kern="1200" dirty="0">
                <a:solidFill>
                  <a:schemeClr val="tx1"/>
                </a:solidFill>
                <a:latin typeface="標楷體" panose="03000509000000000000" pitchFamily="65" charset="-120"/>
                <a:ea typeface="標楷體" panose="03000509000000000000" pitchFamily="65" charset="-120"/>
              </a:rPr>
              <a:t>』</a:t>
            </a:r>
            <a:r>
              <a:rPr lang="zh-TW" altLang="en-US" sz="2400" b="0" kern="1200" dirty="0">
                <a:solidFill>
                  <a:schemeClr val="tx1"/>
                </a:solidFill>
                <a:latin typeface="標楷體" panose="03000509000000000000" pitchFamily="65" charset="-120"/>
                <a:ea typeface="標楷體" panose="03000509000000000000" pitchFamily="65" charset="-120"/>
              </a:rPr>
              <a:t>之前的詞彙分辨</a:t>
            </a:r>
            <a:r>
              <a:rPr lang="en-US" altLang="zh-TW" sz="2400" b="0" kern="1200" dirty="0">
                <a:solidFill>
                  <a:schemeClr val="tx1"/>
                </a:solidFill>
                <a:latin typeface="標楷體" panose="03000509000000000000" pitchFamily="65" charset="-120"/>
                <a:ea typeface="標楷體" panose="03000509000000000000" pitchFamily="65" charset="-120"/>
              </a:rPr>
              <a:t>『</a:t>
            </a:r>
            <a:r>
              <a:rPr lang="zh-TW" altLang="en-US" sz="2400" b="0" kern="1200" dirty="0">
                <a:solidFill>
                  <a:schemeClr val="tx1"/>
                </a:solidFill>
                <a:latin typeface="標楷體" panose="03000509000000000000" pitchFamily="65" charset="-120"/>
                <a:ea typeface="標楷體" panose="03000509000000000000" pitchFamily="65" charset="-120"/>
              </a:rPr>
              <a:t>台北</a:t>
            </a:r>
            <a:r>
              <a:rPr lang="en-US" altLang="zh-TW" sz="2400" b="0" kern="1200" dirty="0">
                <a:solidFill>
                  <a:schemeClr val="tx1"/>
                </a:solidFill>
                <a:latin typeface="標楷體" panose="03000509000000000000" pitchFamily="65" charset="-120"/>
                <a:ea typeface="標楷體" panose="03000509000000000000" pitchFamily="65" charset="-120"/>
              </a:rPr>
              <a:t>』</a:t>
            </a:r>
            <a:r>
              <a:rPr lang="zh-TW" altLang="en-US" sz="2400" b="0" kern="1200" dirty="0">
                <a:solidFill>
                  <a:schemeClr val="tx1"/>
                </a:solidFill>
                <a:latin typeface="標楷體" panose="03000509000000000000" pitchFamily="65" charset="-120"/>
                <a:ea typeface="標楷體" panose="03000509000000000000" pitchFamily="65" charset="-120"/>
              </a:rPr>
              <a:t>是出發地還是目的地。</a:t>
            </a:r>
          </a:p>
        </p:txBody>
      </p:sp>
      <p:grpSp>
        <p:nvGrpSpPr>
          <p:cNvPr id="5" name="群組 4">
            <a:extLst>
              <a:ext uri="{FF2B5EF4-FFF2-40B4-BE49-F238E27FC236}">
                <a16:creationId xmlns="" xmlns:a16="http://schemas.microsoft.com/office/drawing/2014/main" id="{A8BCC933-91DA-4962-90B2-842BAE67B9C7}"/>
              </a:ext>
            </a:extLst>
          </p:cNvPr>
          <p:cNvGrpSpPr/>
          <p:nvPr/>
        </p:nvGrpSpPr>
        <p:grpSpPr>
          <a:xfrm>
            <a:off x="3779912" y="1376614"/>
            <a:ext cx="4608512" cy="5004714"/>
            <a:chOff x="2627784" y="2492896"/>
            <a:chExt cx="3561017" cy="3924916"/>
          </a:xfrm>
        </p:grpSpPr>
        <p:pic>
          <p:nvPicPr>
            <p:cNvPr id="67586" name="Picture 2"/>
            <p:cNvPicPr preferRelativeResize="0">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27784" y="2492896"/>
              <a:ext cx="3561017" cy="39249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矩形 3">
              <a:extLst>
                <a:ext uri="{FF2B5EF4-FFF2-40B4-BE49-F238E27FC236}">
                  <a16:creationId xmlns="" xmlns:a16="http://schemas.microsoft.com/office/drawing/2014/main" id="{B5E8E239-DAD4-47C5-BAA5-4B6631D8DD04}"/>
                </a:ext>
              </a:extLst>
            </p:cNvPr>
            <p:cNvSpPr/>
            <p:nvPr/>
          </p:nvSpPr>
          <p:spPr bwMode="auto">
            <a:xfrm>
              <a:off x="4716016" y="3915294"/>
              <a:ext cx="360040" cy="360040"/>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TW" altLang="en-US" sz="1800" b="1" i="0" u="none" strike="noStrike" cap="none" normalizeH="0" baseline="0">
                <a:ln>
                  <a:noFill/>
                </a:ln>
                <a:solidFill>
                  <a:schemeClr val="bg1"/>
                </a:solidFill>
                <a:effectLst/>
                <a:latin typeface="Times New Roman" pitchFamily="18" charset="0"/>
                <a:ea typeface="標楷體" pitchFamily="65" charset="-120"/>
              </a:endParaRPr>
            </a:p>
          </p:txBody>
        </p:sp>
      </p:grpSp>
      <p:sp>
        <p:nvSpPr>
          <p:cNvPr id="7" name="矩形 6">
            <a:extLst>
              <a:ext uri="{FF2B5EF4-FFF2-40B4-BE49-F238E27FC236}">
                <a16:creationId xmlns="" xmlns:a16="http://schemas.microsoft.com/office/drawing/2014/main" id="{A7152901-9B3A-405A-9378-83DC5FA5E561}"/>
              </a:ext>
            </a:extLst>
          </p:cNvPr>
          <p:cNvSpPr/>
          <p:nvPr/>
        </p:nvSpPr>
        <p:spPr bwMode="auto">
          <a:xfrm>
            <a:off x="5220072" y="3104558"/>
            <a:ext cx="1368152" cy="432296"/>
          </a:xfrm>
          <a:prstGeom prst="rect">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zh-TW" altLang="en-US" b="1" dirty="0">
                <a:solidFill>
                  <a:srgbClr val="FF0000"/>
                </a:solidFill>
                <a:latin typeface="Times New Roman" pitchFamily="18" charset="0"/>
                <a:ea typeface="標楷體" pitchFamily="65" charset="-120"/>
              </a:rPr>
              <a:t>最後輸出</a:t>
            </a:r>
            <a:r>
              <a:rPr kumimoji="1" lang="en-US" altLang="zh-TW" b="1" dirty="0">
                <a:solidFill>
                  <a:srgbClr val="FF0000"/>
                </a:solidFill>
                <a:latin typeface="Times New Roman" pitchFamily="18" charset="0"/>
                <a:ea typeface="標楷體" pitchFamily="65" charset="-120"/>
              </a:rPr>
              <a:t>2</a:t>
            </a:r>
            <a:endParaRPr kumimoji="1" lang="zh-TW" altLang="en-US" sz="1800" b="1" i="0" u="none" strike="noStrike" cap="none" normalizeH="0" baseline="0" dirty="0">
              <a:ln>
                <a:noFill/>
              </a:ln>
              <a:solidFill>
                <a:srgbClr val="FF0000"/>
              </a:solidFill>
              <a:effectLst/>
              <a:latin typeface="Times New Roman" pitchFamily="18" charset="0"/>
              <a:ea typeface="標楷體" pitchFamily="65" charset="-120"/>
            </a:endParaRPr>
          </a:p>
        </p:txBody>
      </p:sp>
    </p:spTree>
    <p:extLst>
      <p:ext uri="{BB962C8B-B14F-4D97-AF65-F5344CB8AC3E}">
        <p14:creationId xmlns:p14="http://schemas.microsoft.com/office/powerpoint/2010/main" val="295866884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pPr marL="341312" indent="-341312">
              <a:buNone/>
            </a:pPr>
            <a:r>
              <a:rPr lang="zh-TW" altLang="en-US" sz="2400" kern="1200" dirty="0">
                <a:solidFill>
                  <a:srgbClr val="00B050"/>
                </a:solidFill>
              </a:rPr>
              <a:t>如果我們把神經網路中的記憶拔除 </a:t>
            </a:r>
            <a:r>
              <a:rPr lang="en-US" altLang="zh-TW" sz="2400" kern="1200" dirty="0">
                <a:solidFill>
                  <a:srgbClr val="00B050"/>
                </a:solidFill>
              </a:rPr>
              <a:t>?</a:t>
            </a:r>
          </a:p>
          <a:p>
            <a:pPr marL="0" indent="0" algn="l">
              <a:lnSpc>
                <a:spcPct val="150000"/>
              </a:lnSpc>
              <a:buNone/>
            </a:pPr>
            <a:r>
              <a:rPr lang="en-US" altLang="zh-TW" sz="2400" b="0" kern="1200" dirty="0">
                <a:solidFill>
                  <a:schemeClr val="tx1"/>
                </a:solidFill>
                <a:latin typeface="標楷體" panose="03000509000000000000" pitchFamily="65" charset="-120"/>
                <a:ea typeface="標楷體" panose="03000509000000000000" pitchFamily="65" charset="-120"/>
              </a:rPr>
              <a:t>	</a:t>
            </a:r>
            <a:r>
              <a:rPr lang="zh-TW" altLang="en-US" sz="2400" b="0" kern="12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輸出的結果僅僅取決於神經網路的輸入，無論輸入</a:t>
            </a:r>
            <a:r>
              <a:rPr lang="en-US" altLang="zh-TW" sz="2400" b="0" kern="12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sz="2400" b="0" kern="12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台北</a:t>
            </a:r>
            <a:r>
              <a:rPr lang="en-US" altLang="zh-TW" sz="2400" b="0" kern="12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sz="2400" b="0" kern="12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前的詞彙為何，均對這一輪的計算無影響力，輸出皆為</a:t>
            </a:r>
            <a:r>
              <a:rPr lang="en-US" altLang="zh-TW" sz="2400" b="0" kern="12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1</a:t>
            </a:r>
            <a:r>
              <a:rPr lang="zh-TW" altLang="en-US" sz="2400" b="0" kern="12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，這也說明了自然語言處理的問題在沒有記憶的神經網路是無法學習的。</a:t>
            </a:r>
          </a:p>
        </p:txBody>
      </p:sp>
      <p:pic>
        <p:nvPicPr>
          <p:cNvPr id="686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79348" y="3550211"/>
            <a:ext cx="4452892" cy="28311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6978227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pPr marL="0" indent="0" algn="l">
              <a:buNone/>
            </a:pPr>
            <a:r>
              <a:rPr lang="zh-TW" altLang="en-US" sz="2400" kern="1200" dirty="0">
                <a:solidFill>
                  <a:srgbClr val="00B050"/>
                </a:solidFill>
              </a:rPr>
              <a:t>遞歸神經網路表達方式</a:t>
            </a:r>
            <a:endParaRPr lang="en-US" altLang="zh-TW" sz="2400" kern="1200" dirty="0">
              <a:solidFill>
                <a:srgbClr val="00B050"/>
              </a:solidFill>
            </a:endParaRPr>
          </a:p>
          <a:p>
            <a:pPr marL="0" indent="0" algn="l">
              <a:buNone/>
            </a:pPr>
            <a:r>
              <a:rPr lang="en-US" altLang="zh-TW" sz="2400" b="0" kern="1200" dirty="0">
                <a:solidFill>
                  <a:schemeClr val="tx1"/>
                </a:solidFill>
                <a:latin typeface="標楷體" panose="03000509000000000000" pitchFamily="65" charset="-120"/>
                <a:ea typeface="標楷體" panose="03000509000000000000" pitchFamily="65" charset="-120"/>
              </a:rPr>
              <a:t>	</a:t>
            </a:r>
            <a:r>
              <a:rPr lang="zh-TW" altLang="en-US" sz="2400" b="0" kern="1200" dirty="0" smtClean="0">
                <a:solidFill>
                  <a:schemeClr val="tx1"/>
                </a:solidFill>
                <a:latin typeface="標楷體" panose="03000509000000000000" pitchFamily="65" charset="-120"/>
                <a:ea typeface="標楷體" panose="03000509000000000000" pitchFamily="65" charset="-120"/>
              </a:rPr>
              <a:t>遞</a:t>
            </a:r>
            <a:r>
              <a:rPr lang="zh-TW" altLang="en-US" sz="2400" b="0" kern="1200" dirty="0">
                <a:solidFill>
                  <a:schemeClr val="tx1"/>
                </a:solidFill>
                <a:latin typeface="標楷體" panose="03000509000000000000" pitchFamily="65" charset="-120"/>
                <a:ea typeface="標楷體" panose="03000509000000000000" pitchFamily="65" charset="-120"/>
              </a:rPr>
              <a:t>歸神經網路的大致架構如圖所示。這種表達方式雖然能夠清楚表達遞歸神經網路的架構，但這種表示方法無法說明輸入的序列長度會影響遞歸神經網路的複雜度 </a:t>
            </a:r>
            <a:r>
              <a:rPr lang="en-US" altLang="zh-TW" sz="2400" b="0" kern="1200" dirty="0">
                <a:solidFill>
                  <a:schemeClr val="tx1"/>
                </a:solidFill>
                <a:latin typeface="標楷體" panose="03000509000000000000" pitchFamily="65" charset="-120"/>
                <a:ea typeface="標楷體" panose="03000509000000000000" pitchFamily="65" charset="-120"/>
              </a:rPr>
              <a:t>!</a:t>
            </a:r>
            <a:r>
              <a:rPr lang="zh-TW" altLang="en-US" sz="2400" b="0" kern="1200" dirty="0">
                <a:solidFill>
                  <a:schemeClr val="tx1"/>
                </a:solidFill>
                <a:latin typeface="標楷體" panose="03000509000000000000" pitchFamily="65" charset="-120"/>
                <a:ea typeface="標楷體" panose="03000509000000000000" pitchFamily="65" charset="-120"/>
              </a:rPr>
              <a:t> </a:t>
            </a:r>
            <a:endParaRPr lang="en-US" altLang="zh-TW" sz="2400" b="0" kern="1200" dirty="0">
              <a:solidFill>
                <a:schemeClr val="tx1"/>
              </a:solidFill>
              <a:latin typeface="標楷體" panose="03000509000000000000" pitchFamily="65" charset="-120"/>
              <a:ea typeface="標楷體" panose="03000509000000000000" pitchFamily="65" charset="-120"/>
            </a:endParaRPr>
          </a:p>
          <a:p>
            <a:pPr>
              <a:buFont typeface="Wingdings" panose="05000000000000000000" pitchFamily="2" charset="2"/>
              <a:buChar char="Ø"/>
            </a:pPr>
            <a:endParaRPr lang="zh-TW" altLang="en-US" sz="2400" b="0" kern="1200" dirty="0">
              <a:solidFill>
                <a:schemeClr val="tx1"/>
              </a:solidFill>
              <a:latin typeface="標楷體" panose="03000509000000000000" pitchFamily="65" charset="-120"/>
              <a:ea typeface="標楷體" panose="03000509000000000000" pitchFamily="65" charset="-120"/>
            </a:endParaRPr>
          </a:p>
        </p:txBody>
      </p:sp>
      <p:pic>
        <p:nvPicPr>
          <p:cNvPr id="69634" name="Picture 2"/>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788024" y="3027722"/>
            <a:ext cx="3816424" cy="32340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文字方塊 6">
            <a:extLst>
              <a:ext uri="{FF2B5EF4-FFF2-40B4-BE49-F238E27FC236}">
                <a16:creationId xmlns="" xmlns:a16="http://schemas.microsoft.com/office/drawing/2014/main" id="{F129B169-B335-41D2-9F3E-FDD8BA0F5556}"/>
              </a:ext>
            </a:extLst>
          </p:cNvPr>
          <p:cNvSpPr txBox="1"/>
          <p:nvPr/>
        </p:nvSpPr>
        <p:spPr>
          <a:xfrm>
            <a:off x="214637" y="2967335"/>
            <a:ext cx="3853307" cy="461665"/>
          </a:xfrm>
          <a:prstGeom prst="rect">
            <a:avLst/>
          </a:prstGeom>
          <a:noFill/>
        </p:spPr>
        <p:txBody>
          <a:bodyPr wrap="square" rtlCol="0">
            <a:spAutoFit/>
          </a:bodyPr>
          <a:lstStyle/>
          <a:p>
            <a:r>
              <a:rPr lang="zh-TW" altLang="en-US" sz="2400" dirty="0">
                <a:latin typeface="標楷體" panose="03000509000000000000" pitchFamily="65" charset="-120"/>
                <a:ea typeface="標楷體" panose="03000509000000000000" pitchFamily="65" charset="-120"/>
              </a:rPr>
              <a:t>舉個例子 </a:t>
            </a:r>
            <a:r>
              <a:rPr lang="en-US" altLang="zh-TW" sz="2400" dirty="0" smtClean="0">
                <a:latin typeface="標楷體" panose="03000509000000000000" pitchFamily="65" charset="-120"/>
                <a:ea typeface="標楷體" panose="03000509000000000000" pitchFamily="65" charset="-120"/>
              </a:rPr>
              <a:t>:</a:t>
            </a:r>
            <a:endParaRPr lang="zh-TW" altLang="en-US" sz="2400" dirty="0">
              <a:latin typeface="標楷體" panose="03000509000000000000" pitchFamily="65" charset="-120"/>
              <a:ea typeface="標楷體" panose="03000509000000000000" pitchFamily="65" charset="-120"/>
            </a:endParaRPr>
          </a:p>
        </p:txBody>
      </p:sp>
      <p:sp>
        <p:nvSpPr>
          <p:cNvPr id="13" name="文字方塊 12">
            <a:extLst>
              <a:ext uri="{FF2B5EF4-FFF2-40B4-BE49-F238E27FC236}">
                <a16:creationId xmlns="" xmlns:a16="http://schemas.microsoft.com/office/drawing/2014/main" id="{8ED8BDD6-6587-47B1-B37B-A3667115331F}"/>
              </a:ext>
            </a:extLst>
          </p:cNvPr>
          <p:cNvSpPr txBox="1"/>
          <p:nvPr/>
        </p:nvSpPr>
        <p:spPr>
          <a:xfrm>
            <a:off x="230923" y="5066141"/>
            <a:ext cx="4577574" cy="830997"/>
          </a:xfrm>
          <a:prstGeom prst="rect">
            <a:avLst/>
          </a:prstGeom>
          <a:noFill/>
        </p:spPr>
        <p:txBody>
          <a:bodyPr wrap="square">
            <a:spAutoFit/>
          </a:bodyPr>
          <a:lstStyle/>
          <a:p>
            <a:pPr algn="l"/>
            <a:r>
              <a:rPr lang="zh-TW" altLang="en-US" sz="2400" dirty="0">
                <a:latin typeface="標楷體" panose="03000509000000000000" pitchFamily="65" charset="-120"/>
                <a:ea typeface="標楷體" panose="03000509000000000000" pitchFamily="65" charset="-120"/>
              </a:rPr>
              <a:t>故如要更詳細的表達遞歸神經網路，需繪製</a:t>
            </a:r>
            <a:r>
              <a:rPr lang="zh-TW" altLang="en-US" sz="2400" dirty="0">
                <a:solidFill>
                  <a:srgbClr val="FF0000"/>
                </a:solidFill>
                <a:latin typeface="標楷體" panose="03000509000000000000" pitchFamily="65" charset="-120"/>
                <a:ea typeface="標楷體" panose="03000509000000000000" pitchFamily="65" charset="-120"/>
              </a:rPr>
              <a:t>時空展開圖 </a:t>
            </a:r>
            <a:r>
              <a:rPr lang="en-US" altLang="zh-TW" sz="2400" dirty="0">
                <a:latin typeface="標楷體" panose="03000509000000000000" pitchFamily="65" charset="-120"/>
                <a:ea typeface="標楷體" panose="03000509000000000000" pitchFamily="65" charset="-120"/>
              </a:rPr>
              <a:t>!</a:t>
            </a:r>
            <a:endParaRPr lang="zh-TW" altLang="en-US" sz="2400" dirty="0">
              <a:latin typeface="標楷體" panose="03000509000000000000" pitchFamily="65" charset="-120"/>
              <a:ea typeface="標楷體" panose="03000509000000000000" pitchFamily="65" charset="-120"/>
            </a:endParaRPr>
          </a:p>
        </p:txBody>
      </p:sp>
      <p:sp>
        <p:nvSpPr>
          <p:cNvPr id="8" name="文字方塊 7">
            <a:extLst>
              <a:ext uri="{FF2B5EF4-FFF2-40B4-BE49-F238E27FC236}">
                <a16:creationId xmlns="" xmlns:a16="http://schemas.microsoft.com/office/drawing/2014/main" id="{72D5DF3B-2CBF-4A54-AE9F-AA27E3E2A8E8}"/>
              </a:ext>
            </a:extLst>
          </p:cNvPr>
          <p:cNvSpPr txBox="1"/>
          <p:nvPr/>
        </p:nvSpPr>
        <p:spPr>
          <a:xfrm>
            <a:off x="214637" y="3429000"/>
            <a:ext cx="4645395" cy="1323439"/>
          </a:xfrm>
          <a:prstGeom prst="rect">
            <a:avLst/>
          </a:prstGeom>
          <a:noFill/>
        </p:spPr>
        <p:txBody>
          <a:bodyPr wrap="square">
            <a:spAutoFit/>
          </a:bodyPr>
          <a:lstStyle/>
          <a:p>
            <a:r>
              <a:rPr lang="en-US" altLang="zh-TW" sz="2000" dirty="0">
                <a:latin typeface="Times New Roman" panose="02020603050405020304" pitchFamily="18" charset="0"/>
                <a:ea typeface="標楷體" panose="03000509000000000000" pitchFamily="65" charset="-120"/>
                <a:cs typeface="Times New Roman" panose="02020603050405020304" pitchFamily="18" charset="0"/>
              </a:rPr>
              <a:t>『</a:t>
            </a: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前往台北</a:t>
            </a:r>
            <a:r>
              <a:rPr lang="en-US" altLang="zh-TW" sz="2000" dirty="0">
                <a:latin typeface="Times New Roman" panose="02020603050405020304" pitchFamily="18" charset="0"/>
                <a:ea typeface="標楷體" panose="03000509000000000000" pitchFamily="65" charset="-120"/>
                <a:cs typeface="Times New Roman" panose="02020603050405020304" pitchFamily="18" charset="0"/>
              </a:rPr>
              <a:t>』</a:t>
            </a: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 變成 </a:t>
            </a:r>
            <a:r>
              <a:rPr lang="en-US" altLang="zh-TW" sz="2000" dirty="0">
                <a:latin typeface="Times New Roman" panose="02020603050405020304" pitchFamily="18" charset="0"/>
                <a:ea typeface="標楷體" panose="03000509000000000000" pitchFamily="65" charset="-120"/>
                <a:cs typeface="Times New Roman" panose="02020603050405020304" pitchFamily="18" charset="0"/>
              </a:rPr>
              <a:t>『</a:t>
            </a: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我今天前往台北</a:t>
            </a:r>
            <a:r>
              <a:rPr lang="en-US" altLang="zh-TW" sz="2000" dirty="0">
                <a:latin typeface="Times New Roman" panose="02020603050405020304" pitchFamily="18" charset="0"/>
                <a:ea typeface="標楷體" panose="03000509000000000000" pitchFamily="65" charset="-120"/>
                <a:cs typeface="Times New Roman" panose="02020603050405020304" pitchFamily="18" charset="0"/>
              </a:rPr>
              <a:t>』</a:t>
            </a: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字句拉長，當</a:t>
            </a:r>
            <a:r>
              <a:rPr lang="en-US" altLang="zh-TW" sz="2000" dirty="0">
                <a:latin typeface="Times New Roman" panose="02020603050405020304" pitchFamily="18" charset="0"/>
                <a:ea typeface="標楷體" panose="03000509000000000000" pitchFamily="65" charset="-120"/>
                <a:cs typeface="Times New Roman" panose="02020603050405020304" pitchFamily="18" charset="0"/>
              </a:rPr>
              <a:t>RNN</a:t>
            </a: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看到</a:t>
            </a:r>
            <a:r>
              <a:rPr lang="en-US" altLang="zh-TW" sz="2000" dirty="0">
                <a:latin typeface="Times New Roman" panose="02020603050405020304" pitchFamily="18" charset="0"/>
                <a:ea typeface="標楷體" panose="03000509000000000000" pitchFamily="65" charset="-120"/>
                <a:cs typeface="Times New Roman" panose="02020603050405020304" pitchFamily="18" charset="0"/>
              </a:rPr>
              <a:t>『</a:t>
            </a: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台北</a:t>
            </a:r>
            <a:r>
              <a:rPr lang="en-US" altLang="zh-TW" sz="2000" dirty="0">
                <a:latin typeface="Times New Roman" panose="02020603050405020304" pitchFamily="18" charset="0"/>
                <a:ea typeface="標楷體" panose="03000509000000000000" pitchFamily="65" charset="-120"/>
                <a:cs typeface="Times New Roman" panose="02020603050405020304" pitchFamily="18" charset="0"/>
              </a:rPr>
              <a:t>』</a:t>
            </a: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前，前面卻有</a:t>
            </a:r>
            <a:r>
              <a:rPr lang="en-US" altLang="zh-TW" sz="2000" dirty="0">
                <a:latin typeface="Times New Roman" panose="02020603050405020304" pitchFamily="18" charset="0"/>
                <a:ea typeface="標楷體" panose="03000509000000000000" pitchFamily="65" charset="-120"/>
                <a:cs typeface="Times New Roman" panose="02020603050405020304" pitchFamily="18" charset="0"/>
              </a:rPr>
              <a:t>『</a:t>
            </a: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我</a:t>
            </a:r>
            <a:r>
              <a:rPr lang="en-US" altLang="zh-TW" sz="2000" dirty="0">
                <a:latin typeface="Times New Roman" panose="02020603050405020304" pitchFamily="18" charset="0"/>
                <a:ea typeface="標楷體" panose="03000509000000000000" pitchFamily="65" charset="-120"/>
                <a:cs typeface="Times New Roman" panose="02020603050405020304" pitchFamily="18" charset="0"/>
              </a:rPr>
              <a:t>』</a:t>
            </a: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a:t>
            </a:r>
            <a:r>
              <a:rPr lang="en-US" altLang="zh-TW" sz="2000" dirty="0">
                <a:latin typeface="Times New Roman" panose="02020603050405020304" pitchFamily="18" charset="0"/>
                <a:ea typeface="標楷體" panose="03000509000000000000" pitchFamily="65" charset="-120"/>
                <a:cs typeface="Times New Roman" panose="02020603050405020304" pitchFamily="18" charset="0"/>
              </a:rPr>
              <a:t>『</a:t>
            </a: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今天</a:t>
            </a:r>
            <a:r>
              <a:rPr lang="en-US" altLang="zh-TW" sz="2000" dirty="0">
                <a:latin typeface="Times New Roman" panose="02020603050405020304" pitchFamily="18" charset="0"/>
                <a:ea typeface="標楷體" panose="03000509000000000000" pitchFamily="65" charset="-120"/>
                <a:cs typeface="Times New Roman" panose="02020603050405020304" pitchFamily="18" charset="0"/>
              </a:rPr>
              <a:t>』</a:t>
            </a: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a:t>
            </a:r>
            <a:r>
              <a:rPr lang="en-US" altLang="zh-TW" sz="2000" dirty="0">
                <a:latin typeface="Times New Roman" panose="02020603050405020304" pitchFamily="18" charset="0"/>
                <a:ea typeface="標楷體" panose="03000509000000000000" pitchFamily="65" charset="-120"/>
                <a:cs typeface="Times New Roman" panose="02020603050405020304" pitchFamily="18" charset="0"/>
              </a:rPr>
              <a:t>『</a:t>
            </a: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前往</a:t>
            </a:r>
            <a:r>
              <a:rPr lang="en-US" altLang="zh-TW" sz="2000" dirty="0">
                <a:latin typeface="Times New Roman" panose="02020603050405020304" pitchFamily="18" charset="0"/>
                <a:ea typeface="標楷體" panose="03000509000000000000" pitchFamily="65" charset="-120"/>
                <a:cs typeface="Times New Roman" panose="02020603050405020304" pitchFamily="18" charset="0"/>
              </a:rPr>
              <a:t>』</a:t>
            </a: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三個詞彙，複雜度更高</a:t>
            </a:r>
            <a:r>
              <a:rPr lang="en-US" altLang="zh-TW" sz="2000" dirty="0">
                <a:latin typeface="Times New Roman" panose="02020603050405020304" pitchFamily="18" charset="0"/>
                <a:ea typeface="標楷體" panose="03000509000000000000" pitchFamily="65" charset="-120"/>
                <a:cs typeface="Times New Roman" panose="02020603050405020304" pitchFamily="18" charset="0"/>
              </a:rPr>
              <a:t>!</a:t>
            </a:r>
            <a:endParaRPr lang="zh-TW" altLang="en-US" sz="2000" dirty="0">
              <a:latin typeface="Times New Roman" panose="02020603050405020304" pitchFamily="18" charset="0"/>
              <a:ea typeface="標楷體" panose="03000509000000000000" pitchFamily="65" charset="-120"/>
              <a:cs typeface="Times New Roman" panose="02020603050405020304" pitchFamily="18" charset="0"/>
            </a:endParaRPr>
          </a:p>
        </p:txBody>
      </p:sp>
    </p:spTree>
    <p:extLst>
      <p:ext uri="{BB962C8B-B14F-4D97-AF65-F5344CB8AC3E}">
        <p14:creationId xmlns:p14="http://schemas.microsoft.com/office/powerpoint/2010/main" val="153929834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endParaRPr lang="zh-TW" altLang="en-US"/>
          </a:p>
        </p:txBody>
      </p:sp>
      <p:sp>
        <p:nvSpPr>
          <p:cNvPr id="2" name="內容版面配置區 1"/>
          <p:cNvSpPr>
            <a:spLocks noGrp="1"/>
          </p:cNvSpPr>
          <p:nvPr>
            <p:ph idx="1"/>
          </p:nvPr>
        </p:nvSpPr>
        <p:spPr/>
        <p:txBody>
          <a:bodyPr/>
          <a:lstStyle/>
          <a:p>
            <a:pPr marL="0" indent="0">
              <a:lnSpc>
                <a:spcPct val="150000"/>
              </a:lnSpc>
              <a:buNone/>
            </a:pPr>
            <a:r>
              <a:rPr lang="en-US" altLang="zh-TW" dirty="0"/>
              <a:t>4-4-3</a:t>
            </a:r>
            <a:r>
              <a:rPr lang="zh-TW" altLang="en-US" dirty="0"/>
              <a:t>　</a:t>
            </a:r>
            <a:r>
              <a:rPr lang="zh-TW" altLang="zh-TW" dirty="0"/>
              <a:t>遞歸神經網路時空展開圖</a:t>
            </a:r>
            <a:endParaRPr lang="en-US" altLang="zh-TW" b="0" dirty="0" smtClean="0">
              <a:solidFill>
                <a:schemeClr val="tx1"/>
              </a:solidFill>
              <a:latin typeface="標楷體" panose="03000509000000000000" pitchFamily="65" charset="-120"/>
              <a:ea typeface="標楷體" panose="03000509000000000000" pitchFamily="65" charset="-120"/>
            </a:endParaRPr>
          </a:p>
          <a:p>
            <a:pPr marL="0" indent="0">
              <a:lnSpc>
                <a:spcPct val="150000"/>
              </a:lnSpc>
              <a:buNone/>
            </a:pPr>
            <a:r>
              <a:rPr lang="en-US" altLang="zh-TW" sz="2400" b="0" dirty="0">
                <a:solidFill>
                  <a:schemeClr val="tx1"/>
                </a:solidFill>
                <a:latin typeface="標楷體" panose="03000509000000000000" pitchFamily="65" charset="-120"/>
                <a:ea typeface="標楷體" panose="03000509000000000000" pitchFamily="65" charset="-120"/>
              </a:rPr>
              <a:t>	</a:t>
            </a:r>
            <a:r>
              <a:rPr lang="zh-TW" altLang="en-US" sz="2400" b="0" dirty="0">
                <a:solidFill>
                  <a:schemeClr val="tx1"/>
                </a:solidFill>
                <a:latin typeface="標楷體" panose="03000509000000000000" pitchFamily="65" charset="-120"/>
                <a:ea typeface="標楷體" panose="03000509000000000000" pitchFamily="65" charset="-120"/>
              </a:rPr>
              <a:t>遞歸神經網路把前後輸入串連起來的關鍵就是靠記憶，時空展開圖便是以這個為基礎繪製出來的，而在討論遞歸神經網路的時空展開圖之前，要先清楚了解遞歸神經網路的訓練資料到底是什麼形式，遞歸神經網路的訓練資料通常是相同長度的序列資料。</a:t>
            </a:r>
          </a:p>
        </p:txBody>
      </p:sp>
    </p:spTree>
    <p:extLst>
      <p:ext uri="{BB962C8B-B14F-4D97-AF65-F5344CB8AC3E}">
        <p14:creationId xmlns:p14="http://schemas.microsoft.com/office/powerpoint/2010/main" val="263766116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pPr lvl="1" indent="0" algn="l">
              <a:lnSpc>
                <a:spcPct val="150000"/>
              </a:lnSpc>
              <a:buNone/>
            </a:pPr>
            <a:r>
              <a:rPr lang="en-US" altLang="zh-TW" sz="2400" b="0" dirty="0">
                <a:solidFill>
                  <a:schemeClr val="tx1"/>
                </a:solidFill>
                <a:latin typeface="標楷體" panose="03000509000000000000" pitchFamily="65" charset="-120"/>
                <a:ea typeface="標楷體" panose="03000509000000000000" pitchFamily="65" charset="-120"/>
              </a:rPr>
              <a:t>	</a:t>
            </a:r>
            <a:r>
              <a:rPr lang="zh-TW" altLang="en-US" sz="2400" b="0" dirty="0">
                <a:solidFill>
                  <a:schemeClr val="tx1"/>
                </a:solidFill>
                <a:cs typeface="Times New Roman" panose="02020603050405020304" pitchFamily="18" charset="0"/>
              </a:rPr>
              <a:t>序列的第一筆資料輸入後建構出來的神經網路是時序</a:t>
            </a:r>
            <a:r>
              <a:rPr lang="en-US" altLang="zh-TW" sz="2400" b="0" i="1" dirty="0">
                <a:solidFill>
                  <a:schemeClr val="tx1"/>
                </a:solidFill>
                <a:cs typeface="Times New Roman" panose="02020603050405020304" pitchFamily="18" charset="0"/>
              </a:rPr>
              <a:t>t</a:t>
            </a:r>
            <a:r>
              <a:rPr lang="en-US" altLang="zh-TW" sz="2400" b="0" baseline="-25000" dirty="0">
                <a:solidFill>
                  <a:schemeClr val="tx1"/>
                </a:solidFill>
                <a:cs typeface="Times New Roman" panose="02020603050405020304" pitchFamily="18" charset="0"/>
              </a:rPr>
              <a:t>1</a:t>
            </a:r>
            <a:r>
              <a:rPr lang="zh-TW" altLang="en-US" sz="2400" b="0" dirty="0">
                <a:solidFill>
                  <a:schemeClr val="tx1"/>
                </a:solidFill>
                <a:cs typeface="Times New Roman" panose="02020603050405020304" pitchFamily="18" charset="0"/>
              </a:rPr>
              <a:t>，序列的第二筆則為時序</a:t>
            </a:r>
            <a:r>
              <a:rPr lang="en-US" altLang="zh-TW" sz="2400" b="0" i="1" dirty="0">
                <a:solidFill>
                  <a:schemeClr val="tx1"/>
                </a:solidFill>
                <a:cs typeface="Times New Roman" panose="02020603050405020304" pitchFamily="18" charset="0"/>
              </a:rPr>
              <a:t>t</a:t>
            </a:r>
            <a:r>
              <a:rPr lang="en-US" altLang="zh-TW" sz="2400" b="0" baseline="-25000" dirty="0">
                <a:solidFill>
                  <a:schemeClr val="tx1"/>
                </a:solidFill>
                <a:cs typeface="Times New Roman" panose="02020603050405020304" pitchFamily="18" charset="0"/>
              </a:rPr>
              <a:t>2</a:t>
            </a:r>
            <a:r>
              <a:rPr lang="zh-TW" altLang="en-US" sz="2400" b="0" dirty="0">
                <a:solidFill>
                  <a:schemeClr val="tx1"/>
                </a:solidFill>
                <a:cs typeface="Times New Roman" panose="02020603050405020304" pitchFamily="18" charset="0"/>
              </a:rPr>
              <a:t>，序列如有</a:t>
            </a:r>
            <a:r>
              <a:rPr lang="en-US" altLang="zh-TW" sz="2400" b="0" i="1" dirty="0">
                <a:solidFill>
                  <a:schemeClr val="tx1"/>
                </a:solidFill>
                <a:cs typeface="Times New Roman" panose="02020603050405020304" pitchFamily="18" charset="0"/>
              </a:rPr>
              <a:t>n </a:t>
            </a:r>
            <a:r>
              <a:rPr lang="zh-TW" altLang="en-US" sz="2400" b="0" dirty="0">
                <a:solidFill>
                  <a:schemeClr val="tx1"/>
                </a:solidFill>
                <a:cs typeface="Times New Roman" panose="02020603050405020304" pitchFamily="18" charset="0"/>
              </a:rPr>
              <a:t>筆資料且內容依序為</a:t>
            </a:r>
            <a:r>
              <a:rPr lang="en-US" altLang="zh-TW" sz="2400" b="0" i="1" dirty="0">
                <a:solidFill>
                  <a:schemeClr val="tx1"/>
                </a:solidFill>
                <a:cs typeface="Times New Roman" panose="02020603050405020304" pitchFamily="18" charset="0"/>
              </a:rPr>
              <a:t>x</a:t>
            </a:r>
            <a:r>
              <a:rPr lang="en-US" altLang="zh-TW" sz="2400" b="0" baseline="-25000" dirty="0">
                <a:solidFill>
                  <a:schemeClr val="tx1"/>
                </a:solidFill>
                <a:cs typeface="Times New Roman" panose="02020603050405020304" pitchFamily="18" charset="0"/>
              </a:rPr>
              <a:t>1</a:t>
            </a:r>
            <a:r>
              <a:rPr lang="en-US" altLang="zh-TW" sz="2400" b="0" dirty="0">
                <a:solidFill>
                  <a:schemeClr val="tx1"/>
                </a:solidFill>
                <a:cs typeface="Times New Roman" panose="02020603050405020304" pitchFamily="18" charset="0"/>
              </a:rPr>
              <a:t>, </a:t>
            </a:r>
            <a:r>
              <a:rPr lang="en-US" altLang="zh-TW" sz="2400" b="0" i="1" dirty="0">
                <a:solidFill>
                  <a:schemeClr val="tx1"/>
                </a:solidFill>
                <a:cs typeface="Times New Roman" panose="02020603050405020304" pitchFamily="18" charset="0"/>
              </a:rPr>
              <a:t>x</a:t>
            </a:r>
            <a:r>
              <a:rPr lang="en-US" altLang="zh-TW" sz="2400" b="0" baseline="-25000" dirty="0">
                <a:solidFill>
                  <a:schemeClr val="tx1"/>
                </a:solidFill>
                <a:cs typeface="Times New Roman" panose="02020603050405020304" pitchFamily="18" charset="0"/>
              </a:rPr>
              <a:t>2</a:t>
            </a:r>
            <a:r>
              <a:rPr lang="en-US" altLang="zh-TW" sz="2400" b="0" dirty="0">
                <a:solidFill>
                  <a:schemeClr val="tx1"/>
                </a:solidFill>
                <a:cs typeface="Times New Roman" panose="02020603050405020304" pitchFamily="18" charset="0"/>
              </a:rPr>
              <a:t>, …, </a:t>
            </a:r>
            <a:r>
              <a:rPr lang="en-US" altLang="zh-TW" sz="2400" b="0" i="1" dirty="0" err="1">
                <a:solidFill>
                  <a:schemeClr val="tx1"/>
                </a:solidFill>
                <a:cs typeface="Times New Roman" panose="02020603050405020304" pitchFamily="18" charset="0"/>
              </a:rPr>
              <a:t>x</a:t>
            </a:r>
            <a:r>
              <a:rPr lang="en-US" altLang="zh-TW" sz="2400" b="0" i="1" baseline="-25000" dirty="0" err="1">
                <a:solidFill>
                  <a:schemeClr val="tx1"/>
                </a:solidFill>
                <a:cs typeface="Times New Roman" panose="02020603050405020304" pitchFamily="18" charset="0"/>
              </a:rPr>
              <a:t>n</a:t>
            </a:r>
            <a:r>
              <a:rPr lang="zh-TW" altLang="en-US" sz="2400" b="0" dirty="0">
                <a:solidFill>
                  <a:schemeClr val="tx1"/>
                </a:solidFill>
                <a:cs typeface="Times New Roman" panose="02020603050405020304" pitchFamily="18" charset="0"/>
              </a:rPr>
              <a:t>，則時空展開圖的時序有</a:t>
            </a:r>
            <a:r>
              <a:rPr lang="en-US" altLang="zh-TW" sz="2400" b="0" i="1" dirty="0">
                <a:solidFill>
                  <a:schemeClr val="tx1"/>
                </a:solidFill>
                <a:cs typeface="Times New Roman" panose="02020603050405020304" pitchFamily="18" charset="0"/>
              </a:rPr>
              <a:t>t</a:t>
            </a:r>
            <a:r>
              <a:rPr lang="en-US" altLang="zh-TW" sz="2400" b="0" baseline="-25000" dirty="0">
                <a:solidFill>
                  <a:schemeClr val="tx1"/>
                </a:solidFill>
                <a:cs typeface="Times New Roman" panose="02020603050405020304" pitchFamily="18" charset="0"/>
              </a:rPr>
              <a:t>1</a:t>
            </a:r>
            <a:r>
              <a:rPr lang="en-US" altLang="zh-TW" sz="2400" b="0" dirty="0">
                <a:solidFill>
                  <a:schemeClr val="tx1"/>
                </a:solidFill>
                <a:cs typeface="Times New Roman" panose="02020603050405020304" pitchFamily="18" charset="0"/>
              </a:rPr>
              <a:t>, </a:t>
            </a:r>
            <a:r>
              <a:rPr lang="en-US" altLang="zh-TW" sz="2400" b="0" i="1" dirty="0">
                <a:solidFill>
                  <a:schemeClr val="tx1"/>
                </a:solidFill>
                <a:cs typeface="Times New Roman" panose="02020603050405020304" pitchFamily="18" charset="0"/>
              </a:rPr>
              <a:t>t</a:t>
            </a:r>
            <a:r>
              <a:rPr lang="en-US" altLang="zh-TW" sz="2400" b="0" baseline="-25000" dirty="0">
                <a:solidFill>
                  <a:schemeClr val="tx1"/>
                </a:solidFill>
                <a:cs typeface="Times New Roman" panose="02020603050405020304" pitchFamily="18" charset="0"/>
              </a:rPr>
              <a:t>2</a:t>
            </a:r>
            <a:r>
              <a:rPr lang="en-US" altLang="zh-TW" sz="2400" b="0" dirty="0">
                <a:solidFill>
                  <a:schemeClr val="tx1"/>
                </a:solidFill>
                <a:cs typeface="Times New Roman" panose="02020603050405020304" pitchFamily="18" charset="0"/>
              </a:rPr>
              <a:t>, …, </a:t>
            </a:r>
            <a:r>
              <a:rPr lang="en-US" altLang="zh-TW" sz="2400" b="0" i="1" dirty="0" err="1">
                <a:solidFill>
                  <a:schemeClr val="tx1"/>
                </a:solidFill>
                <a:cs typeface="Times New Roman" panose="02020603050405020304" pitchFamily="18" charset="0"/>
              </a:rPr>
              <a:t>t</a:t>
            </a:r>
            <a:r>
              <a:rPr lang="en-US" altLang="zh-TW" sz="2400" b="0" i="1" baseline="-25000" dirty="0" err="1">
                <a:solidFill>
                  <a:schemeClr val="tx1"/>
                </a:solidFill>
                <a:cs typeface="Times New Roman" panose="02020603050405020304" pitchFamily="18" charset="0"/>
              </a:rPr>
              <a:t>n</a:t>
            </a:r>
            <a:r>
              <a:rPr lang="zh-TW" altLang="en-US" sz="2400" b="0" dirty="0">
                <a:solidFill>
                  <a:schemeClr val="tx1"/>
                </a:solidFill>
                <a:cs typeface="Times New Roman" panose="02020603050405020304" pitchFamily="18" charset="0"/>
              </a:rPr>
              <a:t>，每個時序的相對應輸出為</a:t>
            </a:r>
            <a:r>
              <a:rPr lang="en-US" altLang="zh-TW" sz="2400" b="0" i="1" dirty="0">
                <a:solidFill>
                  <a:schemeClr val="tx1"/>
                </a:solidFill>
                <a:cs typeface="Times New Roman" panose="02020603050405020304" pitchFamily="18" charset="0"/>
              </a:rPr>
              <a:t>y</a:t>
            </a:r>
            <a:r>
              <a:rPr lang="en-US" altLang="zh-TW" sz="2400" b="0" baseline="-25000" dirty="0">
                <a:solidFill>
                  <a:schemeClr val="tx1"/>
                </a:solidFill>
                <a:cs typeface="Times New Roman" panose="02020603050405020304" pitchFamily="18" charset="0"/>
              </a:rPr>
              <a:t>1</a:t>
            </a:r>
            <a:r>
              <a:rPr lang="en-US" altLang="zh-TW" sz="2400" b="0" dirty="0">
                <a:solidFill>
                  <a:schemeClr val="tx1"/>
                </a:solidFill>
                <a:cs typeface="Times New Roman" panose="02020603050405020304" pitchFamily="18" charset="0"/>
              </a:rPr>
              <a:t>, </a:t>
            </a:r>
            <a:r>
              <a:rPr lang="en-US" altLang="zh-TW" sz="2400" b="0" i="1" dirty="0">
                <a:solidFill>
                  <a:schemeClr val="tx1"/>
                </a:solidFill>
                <a:cs typeface="Times New Roman" panose="02020603050405020304" pitchFamily="18" charset="0"/>
              </a:rPr>
              <a:t>y</a:t>
            </a:r>
            <a:r>
              <a:rPr lang="en-US" altLang="zh-TW" sz="2400" b="0" baseline="-25000" dirty="0">
                <a:solidFill>
                  <a:schemeClr val="tx1"/>
                </a:solidFill>
                <a:cs typeface="Times New Roman" panose="02020603050405020304" pitchFamily="18" charset="0"/>
              </a:rPr>
              <a:t>2</a:t>
            </a:r>
            <a:r>
              <a:rPr lang="en-US" altLang="zh-TW" sz="2400" b="0" dirty="0">
                <a:solidFill>
                  <a:schemeClr val="tx1"/>
                </a:solidFill>
                <a:cs typeface="Times New Roman" panose="02020603050405020304" pitchFamily="18" charset="0"/>
              </a:rPr>
              <a:t>, …, </a:t>
            </a:r>
            <a:r>
              <a:rPr lang="en-US" altLang="zh-TW" sz="2400" b="0" i="1" dirty="0" err="1">
                <a:solidFill>
                  <a:schemeClr val="tx1"/>
                </a:solidFill>
                <a:cs typeface="Times New Roman" panose="02020603050405020304" pitchFamily="18" charset="0"/>
              </a:rPr>
              <a:t>y</a:t>
            </a:r>
            <a:r>
              <a:rPr lang="en-US" altLang="zh-TW" sz="2400" b="0" i="1" baseline="-25000" dirty="0" err="1">
                <a:solidFill>
                  <a:schemeClr val="tx1"/>
                </a:solidFill>
                <a:cs typeface="Times New Roman" panose="02020603050405020304" pitchFamily="18" charset="0"/>
              </a:rPr>
              <a:t>n</a:t>
            </a:r>
            <a:r>
              <a:rPr lang="zh-TW" altLang="en-US" sz="2400" b="0" dirty="0">
                <a:solidFill>
                  <a:schemeClr val="tx1"/>
                </a:solidFill>
                <a:cs typeface="Times New Roman" panose="02020603050405020304" pitchFamily="18" charset="0"/>
              </a:rPr>
              <a:t>，時序</a:t>
            </a:r>
            <a:r>
              <a:rPr lang="en-US" altLang="zh-TW" sz="2400" b="0" i="1" dirty="0">
                <a:solidFill>
                  <a:schemeClr val="tx1"/>
                </a:solidFill>
                <a:cs typeface="Times New Roman" panose="02020603050405020304" pitchFamily="18" charset="0"/>
              </a:rPr>
              <a:t>t</a:t>
            </a:r>
            <a:r>
              <a:rPr lang="en-US" altLang="zh-TW" sz="2400" b="0" baseline="-25000" dirty="0">
                <a:solidFill>
                  <a:schemeClr val="tx1"/>
                </a:solidFill>
                <a:cs typeface="Times New Roman" panose="02020603050405020304" pitchFamily="18" charset="0"/>
              </a:rPr>
              <a:t>1</a:t>
            </a:r>
            <a:r>
              <a:rPr lang="en-US" altLang="zh-TW" sz="2400" b="0" dirty="0">
                <a:solidFill>
                  <a:schemeClr val="tx1"/>
                </a:solidFill>
                <a:cs typeface="Times New Roman" panose="02020603050405020304" pitchFamily="18" charset="0"/>
              </a:rPr>
              <a:t> </a:t>
            </a:r>
            <a:r>
              <a:rPr lang="zh-TW" altLang="en-US" sz="2400" b="0" dirty="0">
                <a:solidFill>
                  <a:schemeClr val="tx1"/>
                </a:solidFill>
                <a:cs typeface="Times New Roman" panose="02020603050405020304" pitchFamily="18" charset="0"/>
              </a:rPr>
              <a:t>的輸入</a:t>
            </a:r>
            <a:r>
              <a:rPr lang="en-US" altLang="zh-TW" sz="2400" b="0" i="1" dirty="0">
                <a:solidFill>
                  <a:schemeClr val="tx1"/>
                </a:solidFill>
                <a:cs typeface="Times New Roman" panose="02020603050405020304" pitchFamily="18" charset="0"/>
              </a:rPr>
              <a:t>x</a:t>
            </a:r>
            <a:r>
              <a:rPr lang="en-US" altLang="zh-TW" sz="2400" b="0" baseline="-25000" dirty="0">
                <a:solidFill>
                  <a:schemeClr val="tx1"/>
                </a:solidFill>
                <a:cs typeface="Times New Roman" panose="02020603050405020304" pitchFamily="18" charset="0"/>
              </a:rPr>
              <a:t>1</a:t>
            </a:r>
            <a:r>
              <a:rPr lang="zh-TW" altLang="en-US" sz="2400" b="0" dirty="0">
                <a:solidFill>
                  <a:schemeClr val="tx1"/>
                </a:solidFill>
                <a:cs typeface="Times New Roman" panose="02020603050405020304" pitchFamily="18" charset="0"/>
              </a:rPr>
              <a:t>，輸出為</a:t>
            </a:r>
            <a:r>
              <a:rPr lang="en-US" altLang="zh-TW" sz="2400" b="0" i="1" dirty="0">
                <a:solidFill>
                  <a:schemeClr val="tx1"/>
                </a:solidFill>
                <a:cs typeface="Times New Roman" panose="02020603050405020304" pitchFamily="18" charset="0"/>
              </a:rPr>
              <a:t>y</a:t>
            </a:r>
            <a:r>
              <a:rPr lang="en-US" altLang="zh-TW" sz="2400" b="0" baseline="-25000" dirty="0">
                <a:solidFill>
                  <a:schemeClr val="tx1"/>
                </a:solidFill>
                <a:cs typeface="Times New Roman" panose="02020603050405020304" pitchFamily="18" charset="0"/>
              </a:rPr>
              <a:t>1</a:t>
            </a:r>
            <a:r>
              <a:rPr lang="zh-TW" altLang="en-US" sz="2400" b="0" dirty="0">
                <a:solidFill>
                  <a:schemeClr val="tx1"/>
                </a:solidFill>
                <a:cs typeface="Times New Roman" panose="02020603050405020304" pitchFamily="18" charset="0"/>
              </a:rPr>
              <a:t>，時序</a:t>
            </a:r>
            <a:r>
              <a:rPr lang="en-US" altLang="zh-TW" sz="2400" b="0" i="1" dirty="0">
                <a:solidFill>
                  <a:schemeClr val="tx1"/>
                </a:solidFill>
                <a:cs typeface="Times New Roman" panose="02020603050405020304" pitchFamily="18" charset="0"/>
              </a:rPr>
              <a:t>t</a:t>
            </a:r>
            <a:r>
              <a:rPr lang="en-US" altLang="zh-TW" sz="2400" b="0" baseline="-25000" dirty="0">
                <a:solidFill>
                  <a:schemeClr val="tx1"/>
                </a:solidFill>
                <a:cs typeface="Times New Roman" panose="02020603050405020304" pitchFamily="18" charset="0"/>
              </a:rPr>
              <a:t>2</a:t>
            </a:r>
            <a:r>
              <a:rPr lang="en-US" altLang="zh-TW" sz="2400" b="0" dirty="0">
                <a:solidFill>
                  <a:schemeClr val="tx1"/>
                </a:solidFill>
                <a:cs typeface="Times New Roman" panose="02020603050405020304" pitchFamily="18" charset="0"/>
              </a:rPr>
              <a:t> </a:t>
            </a:r>
            <a:r>
              <a:rPr lang="zh-TW" altLang="en-US" sz="2400" b="0" dirty="0">
                <a:solidFill>
                  <a:schemeClr val="tx1"/>
                </a:solidFill>
                <a:cs typeface="Times New Roman" panose="02020603050405020304" pitchFamily="18" charset="0"/>
              </a:rPr>
              <a:t>的輸入</a:t>
            </a:r>
            <a:r>
              <a:rPr lang="en-US" altLang="zh-TW" sz="2400" b="0" i="1" dirty="0">
                <a:solidFill>
                  <a:schemeClr val="tx1"/>
                </a:solidFill>
                <a:cs typeface="Times New Roman" panose="02020603050405020304" pitchFamily="18" charset="0"/>
              </a:rPr>
              <a:t>x</a:t>
            </a:r>
            <a:r>
              <a:rPr lang="en-US" altLang="zh-TW" sz="2400" b="0" baseline="-25000" dirty="0">
                <a:solidFill>
                  <a:schemeClr val="tx1"/>
                </a:solidFill>
                <a:cs typeface="Times New Roman" panose="02020603050405020304" pitchFamily="18" charset="0"/>
              </a:rPr>
              <a:t>2</a:t>
            </a:r>
            <a:r>
              <a:rPr lang="zh-TW" altLang="en-US" sz="2400" b="0" dirty="0">
                <a:solidFill>
                  <a:schemeClr val="tx1"/>
                </a:solidFill>
                <a:cs typeface="Times New Roman" panose="02020603050405020304" pitchFamily="18" charset="0"/>
              </a:rPr>
              <a:t>，輸出為</a:t>
            </a:r>
            <a:r>
              <a:rPr lang="en-US" altLang="zh-TW" sz="2400" b="0" i="1" dirty="0">
                <a:solidFill>
                  <a:schemeClr val="tx1"/>
                </a:solidFill>
                <a:cs typeface="Times New Roman" panose="02020603050405020304" pitchFamily="18" charset="0"/>
              </a:rPr>
              <a:t>y</a:t>
            </a:r>
            <a:r>
              <a:rPr lang="en-US" altLang="zh-TW" sz="2400" b="0" baseline="-25000" dirty="0">
                <a:solidFill>
                  <a:schemeClr val="tx1"/>
                </a:solidFill>
                <a:cs typeface="Times New Roman" panose="02020603050405020304" pitchFamily="18" charset="0"/>
              </a:rPr>
              <a:t>2</a:t>
            </a:r>
            <a:r>
              <a:rPr lang="zh-TW" altLang="en-US" sz="2400" b="0" dirty="0">
                <a:solidFill>
                  <a:schemeClr val="tx1"/>
                </a:solidFill>
                <a:cs typeface="Times New Roman" panose="02020603050405020304" pitchFamily="18" charset="0"/>
              </a:rPr>
              <a:t>，以此類推</a:t>
            </a:r>
            <a:r>
              <a:rPr lang="en-US" altLang="zh-TW" sz="2400" b="0" dirty="0">
                <a:solidFill>
                  <a:schemeClr val="tx1"/>
                </a:solidFill>
                <a:cs typeface="Times New Roman" panose="02020603050405020304" pitchFamily="18" charset="0"/>
              </a:rPr>
              <a:t>...</a:t>
            </a:r>
            <a:endParaRPr lang="zh-TW" altLang="en-US" sz="2400" b="0" dirty="0">
              <a:solidFill>
                <a:schemeClr val="tx1"/>
              </a:solidFill>
              <a:cs typeface="Times New Roman" panose="02020603050405020304" pitchFamily="18" charset="0"/>
            </a:endParaRPr>
          </a:p>
        </p:txBody>
      </p:sp>
    </p:spTree>
    <p:extLst>
      <p:ext uri="{BB962C8B-B14F-4D97-AF65-F5344CB8AC3E}">
        <p14:creationId xmlns:p14="http://schemas.microsoft.com/office/powerpoint/2010/main" val="313848307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標題 6"/>
          <p:cNvSpPr>
            <a:spLocks noGrp="1"/>
          </p:cNvSpPr>
          <p:nvPr>
            <p:ph type="title"/>
          </p:nvPr>
        </p:nvSpPr>
        <p:spPr/>
        <p:txBody>
          <a:bodyPr/>
          <a:lstStyle/>
          <a:p>
            <a:endParaRPr lang="zh-TW" altLang="en-US"/>
          </a:p>
        </p:txBody>
      </p:sp>
      <p:sp>
        <p:nvSpPr>
          <p:cNvPr id="8" name="內容版面配置區 7"/>
          <p:cNvSpPr>
            <a:spLocks noGrp="1"/>
          </p:cNvSpPr>
          <p:nvPr>
            <p:ph idx="1"/>
          </p:nvPr>
        </p:nvSpPr>
        <p:spPr/>
        <p:txBody>
          <a:bodyPr/>
          <a:lstStyle/>
          <a:p>
            <a:endParaRPr lang="zh-TW" altLang="en-US"/>
          </a:p>
        </p:txBody>
      </p:sp>
      <p:grpSp>
        <p:nvGrpSpPr>
          <p:cNvPr id="4" name="群組 3"/>
          <p:cNvGrpSpPr/>
          <p:nvPr/>
        </p:nvGrpSpPr>
        <p:grpSpPr>
          <a:xfrm>
            <a:off x="648885" y="1654161"/>
            <a:ext cx="7899478" cy="4396510"/>
            <a:chOff x="539552" y="1628800"/>
            <a:chExt cx="7848872" cy="4322889"/>
          </a:xfrm>
        </p:grpSpPr>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1700808"/>
              <a:ext cx="7848872" cy="42508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矩形 5"/>
            <p:cNvSpPr/>
            <p:nvPr/>
          </p:nvSpPr>
          <p:spPr bwMode="auto">
            <a:xfrm>
              <a:off x="7236296" y="1628800"/>
              <a:ext cx="864096" cy="936104"/>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TW" altLang="en-US" sz="1800" b="1" i="0" u="none" strike="noStrike" cap="none" normalizeH="0" baseline="0">
                <a:ln>
                  <a:noFill/>
                </a:ln>
                <a:solidFill>
                  <a:schemeClr val="bg1"/>
                </a:solidFill>
                <a:effectLst/>
                <a:latin typeface="Times New Roman" pitchFamily="18" charset="0"/>
                <a:ea typeface="標楷體" pitchFamily="65" charset="-120"/>
              </a:endParaRPr>
            </a:p>
          </p:txBody>
        </p:sp>
      </p:grpSp>
    </p:spTree>
    <p:extLst>
      <p:ext uri="{BB962C8B-B14F-4D97-AF65-F5344CB8AC3E}">
        <p14:creationId xmlns:p14="http://schemas.microsoft.com/office/powerpoint/2010/main" val="425534000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pPr marL="0" indent="0" algn="l">
              <a:buNone/>
            </a:pPr>
            <a:r>
              <a:rPr lang="en-US" altLang="zh-TW" sz="2400" b="0" dirty="0">
                <a:solidFill>
                  <a:schemeClr val="tx1"/>
                </a:solidFill>
                <a:latin typeface="標楷體" panose="03000509000000000000" pitchFamily="65" charset="-120"/>
                <a:ea typeface="標楷體" panose="03000509000000000000" pitchFamily="65" charset="-120"/>
              </a:rPr>
              <a:t>	</a:t>
            </a:r>
            <a:r>
              <a:rPr lang="zh-TW" altLang="en-US" sz="2400" b="0" dirty="0">
                <a:solidFill>
                  <a:schemeClr val="tx1"/>
                </a:solidFill>
                <a:latin typeface="標楷體" panose="03000509000000000000" pitchFamily="65" charset="-120"/>
                <a:ea typeface="標楷體" panose="03000509000000000000" pitchFamily="65" charset="-120"/>
              </a:rPr>
              <a:t>遞歸神經網路是將隱藏層的輸出乘上權重後存放到記憶中，下個時序在從記憶中提取數值並乘上權重後當作隱藏層的輸入使用</a:t>
            </a:r>
            <a:endParaRPr lang="en-US" altLang="zh-TW" sz="2400" b="0" dirty="0">
              <a:solidFill>
                <a:schemeClr val="tx1"/>
              </a:solidFill>
              <a:latin typeface="標楷體" panose="03000509000000000000" pitchFamily="65" charset="-120"/>
              <a:ea typeface="標楷體" panose="03000509000000000000" pitchFamily="65" charset="-120"/>
            </a:endParaRPr>
          </a:p>
          <a:p>
            <a:pPr marL="0" indent="0" algn="l">
              <a:buNone/>
            </a:pPr>
            <a:r>
              <a:rPr lang="en-US" altLang="zh-TW" sz="2400" b="0" dirty="0">
                <a:solidFill>
                  <a:schemeClr val="tx1"/>
                </a:solidFill>
                <a:latin typeface="標楷體" panose="03000509000000000000" pitchFamily="65" charset="-120"/>
                <a:ea typeface="標楷體" panose="03000509000000000000" pitchFamily="65" charset="-120"/>
              </a:rPr>
              <a:t>	</a:t>
            </a:r>
            <a:r>
              <a:rPr lang="zh-TW" altLang="en-US" sz="2400" b="0" dirty="0">
                <a:solidFill>
                  <a:schemeClr val="tx1"/>
                </a:solidFill>
                <a:latin typeface="標楷體" panose="03000509000000000000" pitchFamily="65" charset="-120"/>
                <a:ea typeface="標楷體" panose="03000509000000000000" pitchFamily="65" charset="-120"/>
              </a:rPr>
              <a:t>實際上也可以當成當前時序的</a:t>
            </a:r>
            <a:r>
              <a:rPr lang="zh-TW" altLang="en-US" sz="2400" b="0" dirty="0">
                <a:solidFill>
                  <a:srgbClr val="FF0000"/>
                </a:solidFill>
                <a:latin typeface="標楷體" panose="03000509000000000000" pitchFamily="65" charset="-120"/>
                <a:ea typeface="標楷體" panose="03000509000000000000" pitchFamily="65" charset="-120"/>
              </a:rPr>
              <a:t>隱藏層輸出乘上權重後變成下個時序隱藏層的輸入</a:t>
            </a:r>
            <a:r>
              <a:rPr lang="zh-TW" altLang="en-US" sz="2400" b="0" dirty="0">
                <a:solidFill>
                  <a:schemeClr val="tx1"/>
                </a:solidFill>
                <a:latin typeface="標楷體" panose="03000509000000000000" pitchFamily="65" charset="-120"/>
                <a:ea typeface="標楷體" panose="03000509000000000000" pitchFamily="65" charset="-120"/>
              </a:rPr>
              <a:t>，不但省去了儲存記憶的步驟，同時也節省了參數數量 </a:t>
            </a:r>
            <a:r>
              <a:rPr lang="en-US" altLang="zh-TW" sz="2400" b="0" dirty="0">
                <a:solidFill>
                  <a:schemeClr val="tx1"/>
                </a:solidFill>
                <a:latin typeface="標楷體" panose="03000509000000000000" pitchFamily="65" charset="-120"/>
                <a:ea typeface="標楷體" panose="03000509000000000000" pitchFamily="65" charset="-120"/>
              </a:rPr>
              <a:t>!</a:t>
            </a:r>
            <a:endParaRPr lang="zh-TW" altLang="en-US" sz="2400" b="0" dirty="0">
              <a:solidFill>
                <a:schemeClr val="tx1"/>
              </a:solidFill>
              <a:latin typeface="標楷體" panose="03000509000000000000" pitchFamily="65" charset="-120"/>
              <a:ea typeface="標楷體" panose="03000509000000000000" pitchFamily="65" charset="-120"/>
            </a:endParaRPr>
          </a:p>
        </p:txBody>
      </p:sp>
      <p:pic>
        <p:nvPicPr>
          <p:cNvPr id="716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560" y="3789040"/>
            <a:ext cx="7857078" cy="24910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5160517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endParaRPr lang="zh-TW" altLang="en-US" dirty="0"/>
          </a:p>
        </p:txBody>
      </p:sp>
      <p:sp>
        <p:nvSpPr>
          <p:cNvPr id="2" name="內容版面配置區 1"/>
          <p:cNvSpPr>
            <a:spLocks noGrp="1"/>
          </p:cNvSpPr>
          <p:nvPr>
            <p:ph idx="1"/>
          </p:nvPr>
        </p:nvSpPr>
        <p:spPr/>
        <p:txBody>
          <a:bodyPr/>
          <a:lstStyle/>
          <a:p>
            <a:pPr marL="0" indent="0">
              <a:lnSpc>
                <a:spcPct val="150000"/>
              </a:lnSpc>
              <a:buNone/>
            </a:pPr>
            <a:r>
              <a:rPr lang="zh-TW" altLang="en-US" sz="2400" dirty="0">
                <a:solidFill>
                  <a:srgbClr val="00B050"/>
                </a:solidFill>
              </a:rPr>
              <a:t>啟動函數 </a:t>
            </a:r>
            <a:r>
              <a:rPr lang="en-US" altLang="zh-TW" sz="2400" dirty="0">
                <a:solidFill>
                  <a:srgbClr val="00B050"/>
                </a:solidFill>
              </a:rPr>
              <a:t>–</a:t>
            </a:r>
            <a:r>
              <a:rPr lang="zh-TW" altLang="en-US" sz="2400" dirty="0">
                <a:solidFill>
                  <a:srgbClr val="00B050"/>
                </a:solidFill>
              </a:rPr>
              <a:t> </a:t>
            </a:r>
            <a:r>
              <a:rPr lang="en-US" altLang="zh-TW" sz="2400" dirty="0" err="1">
                <a:solidFill>
                  <a:srgbClr val="00B050"/>
                </a:solidFill>
              </a:rPr>
              <a:t>ReLU</a:t>
            </a:r>
            <a:r>
              <a:rPr lang="zh-TW" altLang="en-US" sz="2400" dirty="0">
                <a:solidFill>
                  <a:srgbClr val="00B050"/>
                </a:solidFill>
              </a:rPr>
              <a:t>函數</a:t>
            </a:r>
            <a:endParaRPr lang="en-US" altLang="zh-TW" sz="2400" dirty="0">
              <a:solidFill>
                <a:srgbClr val="00B050"/>
              </a:solidFill>
            </a:endParaRPr>
          </a:p>
          <a:p>
            <a:pPr marL="0" lvl="1" indent="0">
              <a:lnSpc>
                <a:spcPct val="150000"/>
              </a:lnSpc>
              <a:spcBef>
                <a:spcPts val="80"/>
              </a:spcBef>
              <a:spcAft>
                <a:spcPct val="0"/>
              </a:spcAft>
              <a:buNone/>
            </a:pPr>
            <a:r>
              <a:rPr lang="en-US" altLang="zh-TW" sz="2400" dirty="0"/>
              <a:t>	</a:t>
            </a:r>
            <a:r>
              <a:rPr lang="en-US" altLang="zh-TW" sz="2400" dirty="0" err="1"/>
              <a:t>ReLU</a:t>
            </a:r>
            <a:r>
              <a:rPr lang="zh-TW" altLang="en-US" sz="2400" dirty="0"/>
              <a:t>函數是最為廣泛使用的啟動函數，</a:t>
            </a:r>
            <a:r>
              <a:rPr lang="en-US" altLang="zh-TW" sz="2400" dirty="0" err="1"/>
              <a:t>ReLU</a:t>
            </a:r>
            <a:r>
              <a:rPr lang="zh-TW" altLang="en-US" sz="2400" dirty="0"/>
              <a:t>函數運算是將所有為負的輸入值轉換為</a:t>
            </a:r>
            <a:r>
              <a:rPr lang="en-US" altLang="zh-TW" sz="2400" dirty="0"/>
              <a:t>0</a:t>
            </a:r>
            <a:r>
              <a:rPr lang="zh-TW" altLang="en-US" sz="2400" dirty="0"/>
              <a:t>，導致神經元不會被啟動，若輸入值為正的，則保持原樣。</a:t>
            </a:r>
            <a:endParaRPr kumimoji="1" lang="en-US" altLang="zh-TW" b="0" dirty="0">
              <a:solidFill>
                <a:schemeClr val="tx1"/>
              </a:solidFill>
              <a:latin typeface="Times New Roman" pitchFamily="18" charset="0"/>
              <a:ea typeface="標楷體" pitchFamily="65" charset="-120"/>
            </a:endParaRPr>
          </a:p>
        </p:txBody>
      </p:sp>
      <p:pic>
        <p:nvPicPr>
          <p:cNvPr id="6" name="Picture 2">
            <a:extLst>
              <a:ext uri="{FF2B5EF4-FFF2-40B4-BE49-F238E27FC236}">
                <a16:creationId xmlns="" xmlns:a16="http://schemas.microsoft.com/office/drawing/2014/main" id="{6D96A0EF-2C8E-4070-8DD4-B89B5047C0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86854" y="3199311"/>
            <a:ext cx="3983421" cy="32443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4" name="群組 3">
            <a:extLst>
              <a:ext uri="{FF2B5EF4-FFF2-40B4-BE49-F238E27FC236}">
                <a16:creationId xmlns="" xmlns:a16="http://schemas.microsoft.com/office/drawing/2014/main" id="{68B0A9AA-1C74-4D6C-A1BD-6A1987004E3E}"/>
              </a:ext>
            </a:extLst>
          </p:cNvPr>
          <p:cNvGrpSpPr/>
          <p:nvPr/>
        </p:nvGrpSpPr>
        <p:grpSpPr>
          <a:xfrm>
            <a:off x="213033" y="4265731"/>
            <a:ext cx="3168352" cy="777274"/>
            <a:chOff x="323528" y="2013317"/>
            <a:chExt cx="3168352" cy="777274"/>
          </a:xfrm>
        </p:grpSpPr>
        <p:pic>
          <p:nvPicPr>
            <p:cNvPr id="106499"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r="65996"/>
            <a:stretch/>
          </p:blipFill>
          <p:spPr bwMode="auto">
            <a:xfrm>
              <a:off x="323528" y="2013318"/>
              <a:ext cx="2448272" cy="7772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3">
              <a:extLst>
                <a:ext uri="{FF2B5EF4-FFF2-40B4-BE49-F238E27FC236}">
                  <a16:creationId xmlns="" xmlns:a16="http://schemas.microsoft.com/office/drawing/2014/main" id="{111380A5-9AD4-432B-9E17-B789AA7AA99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9124" r="875"/>
            <a:stretch/>
          </p:blipFill>
          <p:spPr bwMode="auto">
            <a:xfrm>
              <a:off x="2771800" y="2013317"/>
              <a:ext cx="720080" cy="7772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375320790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pPr marL="0" indent="0" algn="l">
              <a:buNone/>
            </a:pPr>
            <a:r>
              <a:rPr lang="zh-TW" altLang="en-US" sz="2400" kern="1200" dirty="0">
                <a:solidFill>
                  <a:srgbClr val="00B050"/>
                </a:solidFill>
              </a:rPr>
              <a:t>修正遞歸神經網路</a:t>
            </a:r>
            <a:endParaRPr lang="en-US" altLang="zh-TW" sz="2400" kern="1200" dirty="0">
              <a:solidFill>
                <a:srgbClr val="00B050"/>
              </a:solidFill>
            </a:endParaRPr>
          </a:p>
          <a:p>
            <a:pPr marL="0" indent="0" algn="l">
              <a:buNone/>
            </a:pPr>
            <a:r>
              <a:rPr lang="en-US" altLang="zh-TW" sz="2400" b="0" dirty="0">
                <a:solidFill>
                  <a:schemeClr val="tx1"/>
                </a:solidFill>
                <a:latin typeface="標楷體" panose="03000509000000000000" pitchFamily="65" charset="-120"/>
                <a:ea typeface="標楷體" panose="03000509000000000000" pitchFamily="65" charset="-120"/>
              </a:rPr>
              <a:t>	</a:t>
            </a:r>
            <a:r>
              <a:rPr lang="zh-TW" altLang="en-US" sz="2400" b="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總而言之</a:t>
            </a:r>
            <a:r>
              <a:rPr lang="zh-TW" altLang="en-US"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，時空展開圖就是將同一序列中的詞彙依序輸入神經網路中，既然時空展開圖中的所有輸入都來自同一筆序列，因此對遞歸神經網路而言其實只輸入了一筆資料，既然是同一筆資料，無論是時序</a:t>
            </a:r>
            <a:r>
              <a:rPr lang="en-US" altLang="zh-TW" sz="2400" b="0" i="1"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t</a:t>
            </a:r>
            <a:r>
              <a:rPr lang="en-US" altLang="zh-TW" sz="2400" b="0" baseline="-250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1</a:t>
            </a:r>
            <a:r>
              <a:rPr lang="zh-TW" altLang="en-US"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、時序</a:t>
            </a:r>
            <a:r>
              <a:rPr lang="en-US" altLang="zh-TW" sz="2400" b="0" i="1"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t</a:t>
            </a:r>
            <a:r>
              <a:rPr lang="en-US" altLang="zh-TW" sz="2400" b="0" baseline="-250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2</a:t>
            </a:r>
            <a:r>
              <a:rPr lang="en-US" altLang="zh-TW"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 </a:t>
            </a:r>
            <a:r>
              <a:rPr lang="zh-TW" altLang="en-US"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還是時序</a:t>
            </a:r>
            <a:r>
              <a:rPr lang="en-US" altLang="zh-TW" sz="2400" b="0" i="1" dirty="0" err="1">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t</a:t>
            </a:r>
            <a:r>
              <a:rPr lang="en-US" altLang="zh-TW" sz="2400" b="0" i="1" baseline="-25000" dirty="0" err="1">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n</a:t>
            </a:r>
            <a:r>
              <a:rPr lang="en-US" altLang="zh-TW" sz="2400" b="0" i="1" baseline="-250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 </a:t>
            </a:r>
            <a:r>
              <a:rPr lang="zh-TW" altLang="en-US"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的權重</a:t>
            </a:r>
            <a:r>
              <a:rPr lang="en-US" altLang="zh-TW" sz="2400" b="0" i="1"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w</a:t>
            </a:r>
            <a:r>
              <a:rPr lang="en-US" altLang="zh-TW" sz="2400" b="0" baseline="-250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1</a:t>
            </a:r>
            <a:r>
              <a:rPr lang="zh-TW" altLang="en-US"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a:t>
            </a:r>
            <a:r>
              <a:rPr lang="en-US" altLang="zh-TW" sz="2400" b="0" i="1"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w</a:t>
            </a:r>
            <a:r>
              <a:rPr lang="en-US" altLang="zh-TW" sz="2400" b="0" baseline="-250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2</a:t>
            </a:r>
            <a:r>
              <a:rPr lang="zh-TW" altLang="en-US"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a:t>
            </a:r>
            <a:r>
              <a:rPr lang="en-US" altLang="zh-TW" sz="2400" b="0" i="1"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w</a:t>
            </a:r>
            <a:r>
              <a:rPr lang="en-US" altLang="zh-TW" sz="2400" b="0" baseline="-250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3</a:t>
            </a:r>
            <a:r>
              <a:rPr lang="en-US" altLang="zh-TW"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 </a:t>
            </a:r>
            <a:r>
              <a:rPr lang="zh-TW" altLang="en-US"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都是一樣的。</a:t>
            </a:r>
            <a:endParaRPr lang="en-US" altLang="zh-TW"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p>
            <a:pPr algn="l"/>
            <a:endParaRPr lang="en-US" altLang="zh-TW"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p>
            <a:pPr marL="0" indent="0" algn="l">
              <a:buNone/>
            </a:pPr>
            <a:r>
              <a:rPr lang="en-US" altLang="zh-TW"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	</a:t>
            </a:r>
            <a:r>
              <a:rPr lang="zh-TW" altLang="en-US"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故在訓練</a:t>
            </a:r>
            <a:r>
              <a:rPr lang="en-US" altLang="zh-TW"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RNN</a:t>
            </a:r>
            <a:r>
              <a:rPr lang="zh-TW" altLang="en-US"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時會等到該序列的所有內容都輸入遞歸神經網路後，才會一起修正權重，也就是說訓練遞歸神經網路時，不會一看到有錯就馬上修正，而是等序列內的</a:t>
            </a:r>
            <a:r>
              <a:rPr lang="en-US" altLang="zh-TW" sz="2400" b="0" i="1"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n </a:t>
            </a:r>
            <a:r>
              <a:rPr lang="zh-TW" altLang="en-US"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筆資料都預測完，把所有的錯誤一起考量，找出最好的修正方法。</a:t>
            </a:r>
          </a:p>
        </p:txBody>
      </p:sp>
    </p:spTree>
    <p:extLst>
      <p:ext uri="{BB962C8B-B14F-4D97-AF65-F5344CB8AC3E}">
        <p14:creationId xmlns:p14="http://schemas.microsoft.com/office/powerpoint/2010/main" val="263313078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標題 6"/>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pPr marL="0" indent="0" algn="l">
              <a:buNone/>
            </a:pPr>
            <a:r>
              <a:rPr lang="en-US" altLang="zh-TW" sz="2400" b="0" dirty="0">
                <a:solidFill>
                  <a:schemeClr val="tx1"/>
                </a:solidFill>
                <a:latin typeface="標楷體" panose="03000509000000000000" pitchFamily="65" charset="-120"/>
                <a:ea typeface="標楷體" panose="03000509000000000000" pitchFamily="65" charset="-120"/>
              </a:rPr>
              <a:t>	</a:t>
            </a:r>
            <a:r>
              <a:rPr lang="zh-TW" altLang="en-US"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假設時序</a:t>
            </a:r>
            <a:r>
              <a:rPr lang="en-US" altLang="zh-TW" sz="2400" b="0" i="1"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t</a:t>
            </a:r>
            <a:r>
              <a:rPr lang="en-US" altLang="zh-TW" sz="2400" b="0" baseline="-250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2 </a:t>
            </a:r>
            <a:r>
              <a:rPr lang="zh-TW" altLang="en-US"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輸入</a:t>
            </a:r>
            <a:r>
              <a:rPr lang="en-US" altLang="zh-TW"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前往</a:t>
            </a:r>
            <a:r>
              <a:rPr lang="en-US" altLang="zh-TW"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得到的輸出</a:t>
            </a:r>
            <a:r>
              <a:rPr lang="en-US" altLang="zh-TW" sz="2400" b="0" i="1"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y</a:t>
            </a:r>
            <a:r>
              <a:rPr lang="en-US" altLang="zh-TW" sz="2400" b="0" baseline="-250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2</a:t>
            </a:r>
            <a:r>
              <a:rPr lang="zh-TW" altLang="en-US"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，及時序</a:t>
            </a:r>
            <a:r>
              <a:rPr lang="en-US" altLang="zh-TW" sz="2400" b="0" i="1"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t</a:t>
            </a:r>
            <a:r>
              <a:rPr lang="en-US" altLang="zh-TW" sz="2400" b="0" baseline="-250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3 </a:t>
            </a:r>
            <a:r>
              <a:rPr lang="zh-TW" altLang="en-US"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輸入</a:t>
            </a:r>
            <a:r>
              <a:rPr lang="en-US" altLang="zh-TW"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台北</a:t>
            </a:r>
            <a:r>
              <a:rPr lang="en-US" altLang="zh-TW"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得到的輸出</a:t>
            </a:r>
            <a:r>
              <a:rPr lang="en-US" altLang="zh-TW" sz="2400" b="0" i="1"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y</a:t>
            </a:r>
            <a:r>
              <a:rPr lang="en-US" altLang="zh-TW" sz="2400" b="0" baseline="-250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3</a:t>
            </a:r>
            <a:r>
              <a:rPr lang="zh-TW" altLang="en-US"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都是錯誤的，也就是遞歸神經網路在時序</a:t>
            </a:r>
            <a:r>
              <a:rPr lang="en-US" altLang="zh-TW" sz="2400" b="0" i="1"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t</a:t>
            </a:r>
            <a:r>
              <a:rPr lang="en-US" altLang="zh-TW" sz="2400" b="0" baseline="-250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2</a:t>
            </a:r>
            <a:r>
              <a:rPr lang="en-US" altLang="zh-TW"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 </a:t>
            </a:r>
            <a:r>
              <a:rPr lang="zh-TW" altLang="en-US"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及</a:t>
            </a:r>
            <a:r>
              <a:rPr lang="en-US" altLang="zh-TW" sz="2400" b="0" i="1"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t</a:t>
            </a:r>
            <a:r>
              <a:rPr lang="en-US" altLang="zh-TW" sz="2400" b="0" baseline="-250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3 </a:t>
            </a:r>
            <a:r>
              <a:rPr lang="zh-TW" altLang="en-US"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出錯了，其誤差分別為</a:t>
            </a:r>
            <a:r>
              <a:rPr lang="en-US" altLang="zh-TW" sz="2400" b="0" i="1"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E</a:t>
            </a:r>
            <a:r>
              <a:rPr lang="en-US" altLang="zh-TW" sz="2400" b="0" baseline="-250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2</a:t>
            </a:r>
            <a:r>
              <a:rPr lang="zh-TW" altLang="en-US"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及</a:t>
            </a:r>
            <a:r>
              <a:rPr lang="en-US" altLang="zh-TW" sz="2400" b="0" i="1"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E</a:t>
            </a:r>
            <a:r>
              <a:rPr lang="en-US" altLang="zh-TW" sz="2400" b="0" baseline="-250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3</a:t>
            </a:r>
            <a:r>
              <a:rPr lang="zh-TW" altLang="en-US"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，遞歸神經網路的總誤差為</a:t>
            </a:r>
          </a:p>
        </p:txBody>
      </p:sp>
      <p:grpSp>
        <p:nvGrpSpPr>
          <p:cNvPr id="6" name="群組 5"/>
          <p:cNvGrpSpPr/>
          <p:nvPr/>
        </p:nvGrpSpPr>
        <p:grpSpPr>
          <a:xfrm>
            <a:off x="539552" y="3070443"/>
            <a:ext cx="7995506" cy="3059864"/>
            <a:chOff x="251521" y="2636912"/>
            <a:chExt cx="8152510" cy="2998165"/>
          </a:xfrm>
        </p:grpSpPr>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1" y="2708921"/>
              <a:ext cx="8136904" cy="29261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矩形 4"/>
            <p:cNvSpPr/>
            <p:nvPr/>
          </p:nvSpPr>
          <p:spPr bwMode="auto">
            <a:xfrm>
              <a:off x="7596336" y="2636912"/>
              <a:ext cx="807695" cy="864096"/>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TW" altLang="en-US" sz="1800" b="1" i="0" u="none" strike="noStrike" cap="none" normalizeH="0" baseline="0">
                <a:ln>
                  <a:noFill/>
                </a:ln>
                <a:solidFill>
                  <a:schemeClr val="bg1"/>
                </a:solidFill>
                <a:effectLst/>
                <a:latin typeface="Times New Roman" pitchFamily="18" charset="0"/>
                <a:ea typeface="標楷體" pitchFamily="65" charset="-120"/>
              </a:endParaRPr>
            </a:p>
          </p:txBody>
        </p:sp>
      </p:grpSp>
      <p:pic>
        <p:nvPicPr>
          <p:cNvPr id="8" name="圖片 7">
            <a:extLst>
              <a:ext uri="{FF2B5EF4-FFF2-40B4-BE49-F238E27FC236}">
                <a16:creationId xmlns="" xmlns:a16="http://schemas.microsoft.com/office/drawing/2014/main" id="{3349832D-2C53-49DE-B031-A9C6C343DF25}"/>
              </a:ext>
            </a:extLst>
          </p:cNvPr>
          <p:cNvPicPr>
            <a:picLocks noChangeAspect="1"/>
          </p:cNvPicPr>
          <p:nvPr/>
        </p:nvPicPr>
        <p:blipFill>
          <a:blip r:embed="rId3"/>
          <a:stretch>
            <a:fillRect/>
          </a:stretch>
        </p:blipFill>
        <p:spPr>
          <a:xfrm>
            <a:off x="1979712" y="2492895"/>
            <a:ext cx="1512168" cy="417539"/>
          </a:xfrm>
          <a:prstGeom prst="rect">
            <a:avLst/>
          </a:prstGeom>
        </p:spPr>
      </p:pic>
    </p:spTree>
    <p:extLst>
      <p:ext uri="{BB962C8B-B14F-4D97-AF65-F5344CB8AC3E}">
        <p14:creationId xmlns:p14="http://schemas.microsoft.com/office/powerpoint/2010/main" val="267668566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6" name="內容版面配置區 5"/>
          <p:cNvSpPr>
            <a:spLocks noGrp="1"/>
          </p:cNvSpPr>
          <p:nvPr>
            <p:ph idx="1"/>
          </p:nvPr>
        </p:nvSpPr>
        <p:spPr/>
        <p:txBody>
          <a:bodyPr/>
          <a:lstStyle/>
          <a:p>
            <a:pPr marL="0" indent="0">
              <a:buNone/>
            </a:pPr>
            <a:r>
              <a:rPr lang="zh-TW" altLang="en-US" sz="2400" kern="1200" dirty="0">
                <a:solidFill>
                  <a:srgbClr val="00B050"/>
                </a:solidFill>
              </a:rPr>
              <a:t>反向傳播 </a:t>
            </a:r>
            <a:r>
              <a:rPr lang="en-US" altLang="zh-TW" sz="2400" kern="1200" dirty="0">
                <a:solidFill>
                  <a:srgbClr val="00B050"/>
                </a:solidFill>
              </a:rPr>
              <a:t>– </a:t>
            </a:r>
            <a:r>
              <a:rPr lang="zh-TW" altLang="en-US" sz="2400" kern="1200" dirty="0">
                <a:solidFill>
                  <a:srgbClr val="00B050"/>
                </a:solidFill>
              </a:rPr>
              <a:t>梯度下降法示意圖</a:t>
            </a:r>
            <a:endParaRPr lang="en-US" altLang="zh-TW" sz="2400" kern="1200" dirty="0">
              <a:solidFill>
                <a:srgbClr val="00B050"/>
              </a:solidFill>
            </a:endParaRPr>
          </a:p>
          <a:p>
            <a:pPr marL="0" lvl="1" indent="-341312">
              <a:buNone/>
            </a:pPr>
            <a:r>
              <a:rPr lang="en-US" altLang="zh-TW" dirty="0"/>
              <a:t>	</a:t>
            </a:r>
            <a:r>
              <a:rPr lang="en-US" altLang="zh-TW" sz="2400" dirty="0">
                <a:latin typeface="標楷體" panose="03000509000000000000" pitchFamily="65" charset="-120"/>
                <a:ea typeface="標楷體" panose="03000509000000000000" pitchFamily="65" charset="-120"/>
              </a:rPr>
              <a:t>	</a:t>
            </a:r>
            <a:r>
              <a:rPr lang="zh-TW" altLang="en-US" sz="2400" dirty="0">
                <a:cs typeface="Times New Roman" panose="02020603050405020304" pitchFamily="18" charset="0"/>
              </a:rPr>
              <a:t>紫色箭頭代表誤差</a:t>
            </a:r>
            <a:r>
              <a:rPr lang="en-US" altLang="zh-TW" sz="2400" i="1" dirty="0" err="1" smtClean="0">
                <a:cs typeface="Times New Roman" panose="02020603050405020304" pitchFamily="18" charset="0"/>
              </a:rPr>
              <a:t>E</a:t>
            </a:r>
            <a:r>
              <a:rPr lang="en-US" altLang="zh-TW" sz="2400" baseline="-25000" dirty="0" err="1" smtClean="0">
                <a:cs typeface="Times New Roman" panose="02020603050405020304" pitchFamily="18" charset="0"/>
              </a:rPr>
              <a:t>1</a:t>
            </a:r>
            <a:r>
              <a:rPr lang="zh-TW" altLang="en-US" sz="2400" dirty="0" smtClean="0">
                <a:cs typeface="Times New Roman" panose="02020603050405020304" pitchFamily="18" charset="0"/>
              </a:rPr>
              <a:t>的</a:t>
            </a:r>
            <a:r>
              <a:rPr lang="zh-TW" altLang="en-US" sz="2400" dirty="0">
                <a:cs typeface="Times New Roman" panose="02020603050405020304" pitchFamily="18" charset="0"/>
              </a:rPr>
              <a:t>傳播路徑，紅色箭頭代表誤差</a:t>
            </a:r>
            <a:r>
              <a:rPr lang="en-US" altLang="zh-TW" sz="2400" i="1" dirty="0">
                <a:cs typeface="Times New Roman" panose="02020603050405020304" pitchFamily="18" charset="0"/>
              </a:rPr>
              <a:t>E</a:t>
            </a:r>
            <a:r>
              <a:rPr lang="en-US" altLang="zh-TW" sz="2400" baseline="-25000" dirty="0">
                <a:cs typeface="Times New Roman" panose="02020603050405020304" pitchFamily="18" charset="0"/>
              </a:rPr>
              <a:t>2</a:t>
            </a:r>
            <a:r>
              <a:rPr lang="en-US" altLang="zh-TW" sz="2400" dirty="0">
                <a:cs typeface="Times New Roman" panose="02020603050405020304" pitchFamily="18" charset="0"/>
              </a:rPr>
              <a:t> </a:t>
            </a:r>
            <a:r>
              <a:rPr lang="zh-TW" altLang="en-US" sz="2400" dirty="0">
                <a:cs typeface="Times New Roman" panose="02020603050405020304" pitchFamily="18" charset="0"/>
              </a:rPr>
              <a:t>的傳播路徑，綠色箭頭代表誤差</a:t>
            </a:r>
            <a:r>
              <a:rPr lang="en-US" altLang="zh-TW" sz="2400" i="1" dirty="0" err="1" smtClean="0">
                <a:cs typeface="Times New Roman" panose="02020603050405020304" pitchFamily="18" charset="0"/>
              </a:rPr>
              <a:t>E</a:t>
            </a:r>
            <a:r>
              <a:rPr lang="en-US" altLang="zh-TW" sz="2400" baseline="-25000" dirty="0" err="1" smtClean="0">
                <a:cs typeface="Times New Roman" panose="02020603050405020304" pitchFamily="18" charset="0"/>
              </a:rPr>
              <a:t>3</a:t>
            </a:r>
            <a:r>
              <a:rPr lang="zh-TW" altLang="en-US" sz="2400" dirty="0" smtClean="0">
                <a:cs typeface="Times New Roman" panose="02020603050405020304" pitchFamily="18" charset="0"/>
              </a:rPr>
              <a:t>的</a:t>
            </a:r>
            <a:r>
              <a:rPr lang="zh-TW" altLang="en-US" sz="2400" dirty="0">
                <a:cs typeface="Times New Roman" panose="02020603050405020304" pitchFamily="18" charset="0"/>
              </a:rPr>
              <a:t>傳播路徑。觀察三個顏色的箭頭後會發現，在遞歸神經網路中，時序</a:t>
            </a:r>
            <a:r>
              <a:rPr lang="en-US" altLang="zh-TW" sz="2400" i="1" dirty="0" err="1" smtClean="0">
                <a:cs typeface="Times New Roman" panose="02020603050405020304" pitchFamily="18" charset="0"/>
              </a:rPr>
              <a:t>t</a:t>
            </a:r>
            <a:r>
              <a:rPr lang="en-US" altLang="zh-TW" sz="2400" baseline="-25000" dirty="0" err="1" smtClean="0">
                <a:cs typeface="Times New Roman" panose="02020603050405020304" pitchFamily="18" charset="0"/>
              </a:rPr>
              <a:t>3</a:t>
            </a:r>
            <a:r>
              <a:rPr lang="zh-TW" altLang="en-US" sz="2400" dirty="0" smtClean="0">
                <a:cs typeface="Times New Roman" panose="02020603050405020304" pitchFamily="18" charset="0"/>
              </a:rPr>
              <a:t>的</a:t>
            </a:r>
            <a:r>
              <a:rPr lang="zh-TW" altLang="en-US" sz="2400" dirty="0">
                <a:cs typeface="Times New Roman" panose="02020603050405020304" pitchFamily="18" charset="0"/>
              </a:rPr>
              <a:t>輸出結果有可能是因為受到時序</a:t>
            </a:r>
            <a:r>
              <a:rPr lang="en-US" altLang="zh-TW" sz="2400" i="1" dirty="0">
                <a:cs typeface="Times New Roman" panose="02020603050405020304" pitchFamily="18" charset="0"/>
              </a:rPr>
              <a:t>t</a:t>
            </a:r>
            <a:r>
              <a:rPr lang="en-US" altLang="zh-TW" sz="2400" baseline="-25000" dirty="0">
                <a:cs typeface="Times New Roman" panose="02020603050405020304" pitchFamily="18" charset="0"/>
              </a:rPr>
              <a:t>1</a:t>
            </a:r>
            <a:r>
              <a:rPr lang="zh-TW" altLang="en-US" sz="2400" dirty="0">
                <a:cs typeface="Times New Roman" panose="02020603050405020304" pitchFamily="18" charset="0"/>
              </a:rPr>
              <a:t>、</a:t>
            </a:r>
            <a:r>
              <a:rPr lang="en-US" altLang="zh-TW" sz="2400" i="1" dirty="0">
                <a:cs typeface="Times New Roman" panose="02020603050405020304" pitchFamily="18" charset="0"/>
              </a:rPr>
              <a:t>t</a:t>
            </a:r>
            <a:r>
              <a:rPr lang="en-US" altLang="zh-TW" sz="2400" baseline="-25000" dirty="0">
                <a:cs typeface="Times New Roman" panose="02020603050405020304" pitchFamily="18" charset="0"/>
              </a:rPr>
              <a:t>2</a:t>
            </a:r>
            <a:r>
              <a:rPr lang="en-US" altLang="zh-TW" sz="2400" dirty="0">
                <a:cs typeface="Times New Roman" panose="02020603050405020304" pitchFamily="18" charset="0"/>
              </a:rPr>
              <a:t> </a:t>
            </a:r>
            <a:r>
              <a:rPr lang="zh-TW" altLang="en-US" sz="2400" dirty="0">
                <a:cs typeface="Times New Roman" panose="02020603050405020304" pitchFamily="18" charset="0"/>
              </a:rPr>
              <a:t>時隱藏層的輸出影響 </a:t>
            </a:r>
            <a:r>
              <a:rPr lang="en-US" altLang="zh-TW" sz="2400" dirty="0">
                <a:cs typeface="Times New Roman" panose="02020603050405020304" pitchFamily="18" charset="0"/>
              </a:rPr>
              <a:t>!</a:t>
            </a:r>
            <a:endParaRPr lang="zh-TW" altLang="en-US" sz="2400" dirty="0">
              <a:cs typeface="Times New Roman" panose="02020603050405020304" pitchFamily="18" charset="0"/>
            </a:endParaRPr>
          </a:p>
          <a:p>
            <a:pPr marL="0" indent="0">
              <a:buNone/>
            </a:pPr>
            <a:endParaRPr lang="zh-TW" altLang="en-US" dirty="0"/>
          </a:p>
        </p:txBody>
      </p:sp>
      <p:grpSp>
        <p:nvGrpSpPr>
          <p:cNvPr id="5" name="群組 4"/>
          <p:cNvGrpSpPr/>
          <p:nvPr/>
        </p:nvGrpSpPr>
        <p:grpSpPr>
          <a:xfrm>
            <a:off x="899592" y="3501008"/>
            <a:ext cx="7383814" cy="3003486"/>
            <a:chOff x="467544" y="2348880"/>
            <a:chExt cx="7992888" cy="3251237"/>
          </a:xfrm>
        </p:grpSpPr>
        <p:pic>
          <p:nvPicPr>
            <p:cNvPr id="727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2564904"/>
              <a:ext cx="7857658" cy="30352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矩形 3"/>
            <p:cNvSpPr/>
            <p:nvPr/>
          </p:nvSpPr>
          <p:spPr bwMode="auto">
            <a:xfrm>
              <a:off x="7596336" y="2348880"/>
              <a:ext cx="864096" cy="648072"/>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TW" altLang="en-US" sz="1800" b="1" i="0" u="none" strike="noStrike" cap="none" normalizeH="0" baseline="0">
                <a:ln>
                  <a:noFill/>
                </a:ln>
                <a:solidFill>
                  <a:schemeClr val="bg1"/>
                </a:solidFill>
                <a:effectLst/>
                <a:latin typeface="Times New Roman" pitchFamily="18" charset="0"/>
                <a:ea typeface="標楷體" pitchFamily="65" charset="-120"/>
              </a:endParaRPr>
            </a:p>
          </p:txBody>
        </p:sp>
      </p:grpSp>
    </p:spTree>
    <p:extLst>
      <p:ext uri="{BB962C8B-B14F-4D97-AF65-F5344CB8AC3E}">
        <p14:creationId xmlns:p14="http://schemas.microsoft.com/office/powerpoint/2010/main" val="400199003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pPr marL="0" indent="0" algn="l">
              <a:buNone/>
            </a:pPr>
            <a:r>
              <a:rPr lang="zh-TW" altLang="en-US" sz="2400" kern="1200" dirty="0">
                <a:solidFill>
                  <a:srgbClr val="00B050"/>
                </a:solidFill>
              </a:rPr>
              <a:t>遞歸神經網路的缺點 </a:t>
            </a:r>
            <a:r>
              <a:rPr lang="en-US" altLang="zh-TW" sz="2400" kern="1200" dirty="0">
                <a:solidFill>
                  <a:srgbClr val="00B050"/>
                </a:solidFill>
              </a:rPr>
              <a:t>– </a:t>
            </a:r>
            <a:r>
              <a:rPr lang="zh-TW" altLang="en-US" sz="2000" kern="1200" dirty="0">
                <a:solidFill>
                  <a:schemeClr val="accent6">
                    <a:lumMod val="60000"/>
                    <a:lumOff val="40000"/>
                  </a:schemeClr>
                </a:solidFill>
              </a:rPr>
              <a:t>正向傳播缺點</a:t>
            </a:r>
            <a:endParaRPr lang="en-US" altLang="zh-TW" sz="2000" kern="1200" dirty="0">
              <a:solidFill>
                <a:schemeClr val="accent6">
                  <a:lumMod val="60000"/>
                  <a:lumOff val="40000"/>
                </a:schemeClr>
              </a:solidFill>
            </a:endParaRPr>
          </a:p>
          <a:p>
            <a:pPr marL="0" indent="0" algn="l">
              <a:buNone/>
            </a:pPr>
            <a:r>
              <a:rPr lang="en-US" altLang="zh-TW" sz="2400" b="0" kern="1200" dirty="0">
                <a:solidFill>
                  <a:schemeClr val="tx1"/>
                </a:solidFill>
                <a:latin typeface="標楷體" panose="03000509000000000000" pitchFamily="65" charset="-120"/>
                <a:ea typeface="標楷體" panose="03000509000000000000" pitchFamily="65" charset="-120"/>
              </a:rPr>
              <a:t>	</a:t>
            </a:r>
            <a:r>
              <a:rPr lang="zh-TW" altLang="en-US" sz="2400" b="0" kern="120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假設</a:t>
            </a:r>
            <a:r>
              <a:rPr lang="zh-TW" altLang="en-US" sz="2400" b="0" kern="12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有一個很簡單的遞歸神經網路，輸入的序列為</a:t>
            </a:r>
            <a:r>
              <a:rPr lang="en-US" altLang="zh-TW" sz="2400" b="0" kern="12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7</a:t>
            </a:r>
            <a:r>
              <a:rPr lang="zh-TW" altLang="en-US" sz="2400" b="0" kern="12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，即一句話裡面有</a:t>
            </a:r>
            <a:r>
              <a:rPr lang="en-US" altLang="zh-TW" sz="2400" b="0" kern="12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7 </a:t>
            </a:r>
            <a:r>
              <a:rPr lang="zh-TW" altLang="en-US" sz="2400" b="0" kern="12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個詞彙，按照順序分別為，</a:t>
            </a:r>
            <a:r>
              <a:rPr lang="en-US" altLang="zh-TW" sz="2400" b="0" kern="12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sz="2400" b="0" kern="12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抵達</a:t>
            </a:r>
            <a:r>
              <a:rPr lang="en-US" altLang="zh-TW" sz="2400" b="0" kern="12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sz="2400" b="0" kern="12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a:t>
            </a:r>
            <a:r>
              <a:rPr lang="en-US" altLang="zh-TW" sz="2400" b="0" kern="12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sz="2400" b="0" kern="12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充滿</a:t>
            </a:r>
            <a:r>
              <a:rPr lang="en-US" altLang="zh-TW" sz="2400" b="0" kern="12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sz="2400" b="0" kern="12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a:t>
            </a:r>
            <a:r>
              <a:rPr lang="en-US" altLang="zh-TW" sz="2400" b="0" kern="12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sz="2400" b="0" kern="12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人情味</a:t>
            </a:r>
            <a:r>
              <a:rPr lang="en-US" altLang="zh-TW" sz="2400" b="0" kern="12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sz="2400" b="0" kern="12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a:t>
            </a:r>
            <a:r>
              <a:rPr lang="en-US" altLang="zh-TW" sz="2400" b="0" kern="12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sz="2400" b="0" kern="12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及</a:t>
            </a:r>
            <a:r>
              <a:rPr lang="en-US" altLang="zh-TW" sz="2400" b="0" kern="12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sz="2400" b="0" kern="12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a:t>
            </a:r>
            <a:r>
              <a:rPr lang="en-US" altLang="zh-TW" sz="2400" b="0" kern="12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sz="2400" b="0" kern="12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美食的</a:t>
            </a:r>
            <a:r>
              <a:rPr lang="en-US" altLang="zh-TW" sz="2400" b="0" kern="12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sz="2400" b="0" kern="12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a:t>
            </a:r>
            <a:r>
              <a:rPr lang="en-US" altLang="zh-TW" sz="2400" b="0" kern="12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sz="2400" b="0" kern="12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都市</a:t>
            </a:r>
            <a:r>
              <a:rPr lang="en-US" altLang="zh-TW" sz="2400" b="0" kern="12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sz="2400" b="0" kern="12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a:t>
            </a:r>
            <a:r>
              <a:rPr lang="en-US" altLang="zh-TW" sz="2400" b="0" kern="12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sz="2400" b="0" kern="12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台南</a:t>
            </a:r>
            <a:r>
              <a:rPr lang="en-US" altLang="zh-TW" sz="2400" b="0" kern="12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sz="2400" b="0" kern="12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，而訓練該遞歸神經網路的目標如同之前的例子一樣，負責判斷該詞彙是出發地還是目的地</a:t>
            </a:r>
          </a:p>
        </p:txBody>
      </p:sp>
      <p:sp>
        <p:nvSpPr>
          <p:cNvPr id="9" name="矩形 8">
            <a:extLst>
              <a:ext uri="{FF2B5EF4-FFF2-40B4-BE49-F238E27FC236}">
                <a16:creationId xmlns="" xmlns:a16="http://schemas.microsoft.com/office/drawing/2014/main" id="{A019C8D6-4369-46D2-8178-C22D5561852A}"/>
              </a:ext>
            </a:extLst>
          </p:cNvPr>
          <p:cNvSpPr/>
          <p:nvPr/>
        </p:nvSpPr>
        <p:spPr bwMode="auto">
          <a:xfrm>
            <a:off x="6876256" y="5323581"/>
            <a:ext cx="1475656" cy="385961"/>
          </a:xfrm>
          <a:prstGeom prst="rect">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1" lang="zh-TW" altLang="en-US" b="1" dirty="0">
                <a:solidFill>
                  <a:schemeClr val="bg1"/>
                </a:solidFill>
                <a:latin typeface="Times New Roman" pitchFamily="18" charset="0"/>
                <a:ea typeface="標楷體" pitchFamily="65" charset="-120"/>
              </a:rPr>
              <a:t>喪失影響力</a:t>
            </a:r>
            <a:r>
              <a:rPr kumimoji="1" lang="en-US" altLang="zh-TW" b="1" dirty="0">
                <a:solidFill>
                  <a:schemeClr val="bg1"/>
                </a:solidFill>
                <a:latin typeface="Times New Roman" pitchFamily="18" charset="0"/>
                <a:ea typeface="標楷體" pitchFamily="65" charset="-120"/>
              </a:rPr>
              <a:t>!</a:t>
            </a:r>
            <a:endParaRPr kumimoji="1" lang="zh-TW" altLang="en-US" sz="1800" b="1" i="0" u="none" strike="noStrike" cap="none" normalizeH="0" baseline="0" dirty="0">
              <a:ln>
                <a:noFill/>
              </a:ln>
              <a:solidFill>
                <a:schemeClr val="bg1"/>
              </a:solidFill>
              <a:effectLst/>
              <a:latin typeface="Times New Roman" pitchFamily="18" charset="0"/>
              <a:ea typeface="標楷體" pitchFamily="65" charset="-120"/>
            </a:endParaRPr>
          </a:p>
        </p:txBody>
      </p:sp>
      <p:grpSp>
        <p:nvGrpSpPr>
          <p:cNvPr id="8" name="群組 7"/>
          <p:cNvGrpSpPr/>
          <p:nvPr/>
        </p:nvGrpSpPr>
        <p:grpSpPr>
          <a:xfrm>
            <a:off x="1043608" y="3645024"/>
            <a:ext cx="5762489" cy="2912714"/>
            <a:chOff x="1172954" y="3419226"/>
            <a:chExt cx="6209207" cy="3138513"/>
          </a:xfrm>
        </p:grpSpPr>
        <p:grpSp>
          <p:nvGrpSpPr>
            <p:cNvPr id="5" name="群組 4"/>
            <p:cNvGrpSpPr/>
            <p:nvPr/>
          </p:nvGrpSpPr>
          <p:grpSpPr>
            <a:xfrm>
              <a:off x="1172954" y="3560787"/>
              <a:ext cx="6209207" cy="2996952"/>
              <a:chOff x="323528" y="1988840"/>
              <a:chExt cx="8136904" cy="3610024"/>
            </a:xfrm>
          </p:grpSpPr>
          <p:pic>
            <p:nvPicPr>
              <p:cNvPr id="7373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2132856"/>
                <a:ext cx="8136904" cy="34660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矩形 3"/>
              <p:cNvSpPr/>
              <p:nvPr/>
            </p:nvSpPr>
            <p:spPr bwMode="auto">
              <a:xfrm>
                <a:off x="7596336" y="1988840"/>
                <a:ext cx="864096" cy="576064"/>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TW" altLang="en-US" sz="1800" b="1" i="0" u="none" strike="noStrike" cap="none" normalizeH="0" baseline="0">
                  <a:ln>
                    <a:noFill/>
                  </a:ln>
                  <a:solidFill>
                    <a:schemeClr val="bg1"/>
                  </a:solidFill>
                  <a:effectLst/>
                  <a:latin typeface="Times New Roman" pitchFamily="18" charset="0"/>
                  <a:ea typeface="標楷體" pitchFamily="65" charset="-120"/>
                </a:endParaRPr>
              </a:p>
            </p:txBody>
          </p:sp>
        </p:grpSp>
        <p:sp>
          <p:nvSpPr>
            <p:cNvPr id="7" name="矩形 6">
              <a:extLst>
                <a:ext uri="{FF2B5EF4-FFF2-40B4-BE49-F238E27FC236}">
                  <a16:creationId xmlns="" xmlns:a16="http://schemas.microsoft.com/office/drawing/2014/main" id="{696E435E-79E8-4E4F-8B11-C95EA118C8A0}"/>
                </a:ext>
              </a:extLst>
            </p:cNvPr>
            <p:cNvSpPr/>
            <p:nvPr/>
          </p:nvSpPr>
          <p:spPr bwMode="auto">
            <a:xfrm>
              <a:off x="3455876" y="5120517"/>
              <a:ext cx="2232248" cy="406127"/>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zh-TW" altLang="en-US" sz="1800" b="0" i="0" u="none" strike="noStrike" baseline="0" dirty="0">
                  <a:solidFill>
                    <a:srgbClr val="FF0000"/>
                  </a:solidFill>
                  <a:highlight>
                    <a:srgbClr val="FFFF00"/>
                  </a:highlight>
                  <a:latin typeface="LinGothic-Medium"/>
                </a:rPr>
                <a:t>關鍵字因距離過長 </a:t>
              </a:r>
              <a:r>
                <a:rPr lang="en-US" altLang="zh-TW" sz="1800" b="0" i="0" u="none" strike="noStrike" baseline="0" dirty="0">
                  <a:solidFill>
                    <a:srgbClr val="FF0000"/>
                  </a:solidFill>
                  <a:highlight>
                    <a:srgbClr val="FFFF00"/>
                  </a:highlight>
                  <a:latin typeface="LinGothic-Medium"/>
                </a:rPr>
                <a:t>!</a:t>
              </a:r>
              <a:endParaRPr lang="zh-TW" altLang="en-US" dirty="0">
                <a:solidFill>
                  <a:srgbClr val="FF0000"/>
                </a:solidFill>
                <a:highlight>
                  <a:srgbClr val="FFFF00"/>
                </a:highlight>
              </a:endParaRPr>
            </a:p>
          </p:txBody>
        </p:sp>
        <p:sp>
          <p:nvSpPr>
            <p:cNvPr id="10" name="矩形 9">
              <a:extLst>
                <a:ext uri="{FF2B5EF4-FFF2-40B4-BE49-F238E27FC236}">
                  <a16:creationId xmlns="" xmlns:a16="http://schemas.microsoft.com/office/drawing/2014/main" id="{B30C9F1F-F84B-49C2-87B2-98EE6835EA2B}"/>
                </a:ext>
              </a:extLst>
            </p:cNvPr>
            <p:cNvSpPr/>
            <p:nvPr/>
          </p:nvSpPr>
          <p:spPr bwMode="auto">
            <a:xfrm>
              <a:off x="2106412" y="4039021"/>
              <a:ext cx="593379" cy="258630"/>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TW" altLang="en-US" sz="1800" b="1" i="0" u="none" strike="noStrike" cap="none" normalizeH="0" baseline="0">
                <a:ln>
                  <a:noFill/>
                </a:ln>
                <a:solidFill>
                  <a:schemeClr val="bg1"/>
                </a:solidFill>
                <a:effectLst/>
                <a:latin typeface="Times New Roman" pitchFamily="18" charset="0"/>
                <a:ea typeface="標楷體" pitchFamily="65" charset="-120"/>
              </a:endParaRPr>
            </a:p>
          </p:txBody>
        </p:sp>
        <p:sp>
          <p:nvSpPr>
            <p:cNvPr id="12" name="矩形 11">
              <a:extLst>
                <a:ext uri="{FF2B5EF4-FFF2-40B4-BE49-F238E27FC236}">
                  <a16:creationId xmlns="" xmlns:a16="http://schemas.microsoft.com/office/drawing/2014/main" id="{3FC1524E-34E0-4AF5-8EDD-5A8A42DF5303}"/>
                </a:ext>
              </a:extLst>
            </p:cNvPr>
            <p:cNvSpPr/>
            <p:nvPr/>
          </p:nvSpPr>
          <p:spPr bwMode="auto">
            <a:xfrm>
              <a:off x="6634399" y="4035307"/>
              <a:ext cx="601897" cy="262343"/>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TW" altLang="en-US" sz="1800" b="1" i="0" u="none" strike="noStrike" cap="none" normalizeH="0" baseline="0">
                <a:ln>
                  <a:noFill/>
                </a:ln>
                <a:solidFill>
                  <a:schemeClr val="bg1"/>
                </a:solidFill>
                <a:effectLst/>
                <a:latin typeface="Times New Roman" pitchFamily="18" charset="0"/>
                <a:ea typeface="標楷體" pitchFamily="65" charset="-120"/>
              </a:endParaRPr>
            </a:p>
          </p:txBody>
        </p:sp>
        <p:sp>
          <p:nvSpPr>
            <p:cNvPr id="16" name="箭號: 弧形下彎 15">
              <a:extLst>
                <a:ext uri="{FF2B5EF4-FFF2-40B4-BE49-F238E27FC236}">
                  <a16:creationId xmlns="" xmlns:a16="http://schemas.microsoft.com/office/drawing/2014/main" id="{8F457D68-497A-4A86-B0A1-852AE623E1A2}"/>
                </a:ext>
              </a:extLst>
            </p:cNvPr>
            <p:cNvSpPr/>
            <p:nvPr/>
          </p:nvSpPr>
          <p:spPr bwMode="auto">
            <a:xfrm>
              <a:off x="3070140" y="3419226"/>
              <a:ext cx="3744416" cy="431912"/>
            </a:xfrm>
            <a:prstGeom prst="curvedDownArrow">
              <a:avLst>
                <a:gd name="adj1" fmla="val 39109"/>
                <a:gd name="adj2" fmla="val 87337"/>
                <a:gd name="adj3" fmla="val 61196"/>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TW" altLang="en-US" sz="1800" b="1" i="0" u="none" strike="noStrike" cap="none" normalizeH="0" baseline="0">
                <a:ln>
                  <a:noFill/>
                </a:ln>
                <a:solidFill>
                  <a:schemeClr val="bg1"/>
                </a:solidFill>
                <a:effectLst/>
                <a:latin typeface="Times New Roman" pitchFamily="18" charset="0"/>
                <a:ea typeface="標楷體" pitchFamily="65" charset="-120"/>
              </a:endParaRPr>
            </a:p>
          </p:txBody>
        </p:sp>
      </p:grpSp>
    </p:spTree>
    <p:extLst>
      <p:ext uri="{BB962C8B-B14F-4D97-AF65-F5344CB8AC3E}">
        <p14:creationId xmlns:p14="http://schemas.microsoft.com/office/powerpoint/2010/main" val="360895190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群組 4"/>
          <p:cNvGrpSpPr/>
          <p:nvPr/>
        </p:nvGrpSpPr>
        <p:grpSpPr>
          <a:xfrm>
            <a:off x="1547665" y="3092470"/>
            <a:ext cx="6048672" cy="3289280"/>
            <a:chOff x="539552" y="1844824"/>
            <a:chExt cx="7848872" cy="4175824"/>
          </a:xfrm>
        </p:grpSpPr>
        <p:pic>
          <p:nvPicPr>
            <p:cNvPr id="7475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2092406"/>
              <a:ext cx="7848872" cy="39282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矩形 3"/>
            <p:cNvSpPr/>
            <p:nvPr/>
          </p:nvSpPr>
          <p:spPr bwMode="auto">
            <a:xfrm>
              <a:off x="7596336" y="1844824"/>
              <a:ext cx="792088" cy="504056"/>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TW" altLang="en-US" sz="1800" b="1" i="0" u="none" strike="noStrike" cap="none" normalizeH="0" baseline="0">
                <a:ln>
                  <a:noFill/>
                </a:ln>
                <a:solidFill>
                  <a:schemeClr val="bg1"/>
                </a:solidFill>
                <a:effectLst/>
                <a:latin typeface="Times New Roman" pitchFamily="18" charset="0"/>
                <a:ea typeface="標楷體" pitchFamily="65" charset="-120"/>
              </a:endParaRPr>
            </a:p>
          </p:txBody>
        </p:sp>
      </p:grpSp>
      <p:sp>
        <p:nvSpPr>
          <p:cNvPr id="6" name="標題 5"/>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pPr marL="0" indent="0" algn="l">
              <a:buNone/>
            </a:pPr>
            <a:r>
              <a:rPr lang="zh-TW" altLang="en-US" sz="2400" kern="1200" dirty="0">
                <a:solidFill>
                  <a:srgbClr val="00B050"/>
                </a:solidFill>
              </a:rPr>
              <a:t>遞歸神經網路的缺點 </a:t>
            </a:r>
            <a:r>
              <a:rPr lang="en-US" altLang="zh-TW" sz="2400" kern="1200" dirty="0">
                <a:solidFill>
                  <a:srgbClr val="00B050"/>
                </a:solidFill>
              </a:rPr>
              <a:t>– </a:t>
            </a:r>
            <a:r>
              <a:rPr lang="zh-TW" altLang="en-US" sz="2000" kern="1200" dirty="0">
                <a:solidFill>
                  <a:schemeClr val="accent6">
                    <a:lumMod val="60000"/>
                    <a:lumOff val="40000"/>
                  </a:schemeClr>
                </a:solidFill>
              </a:rPr>
              <a:t>反向傳播缺點</a:t>
            </a:r>
            <a:endParaRPr lang="en-US" altLang="zh-TW" sz="2000" kern="1200" dirty="0">
              <a:solidFill>
                <a:schemeClr val="accent6">
                  <a:lumMod val="60000"/>
                  <a:lumOff val="40000"/>
                </a:schemeClr>
              </a:solidFill>
            </a:endParaRPr>
          </a:p>
          <a:p>
            <a:pPr marL="0" indent="0" algn="l">
              <a:buNone/>
            </a:pPr>
            <a:r>
              <a:rPr lang="en-US" altLang="zh-TW" sz="2400" b="0" kern="1200" dirty="0">
                <a:solidFill>
                  <a:schemeClr val="tx1"/>
                </a:solidFill>
                <a:latin typeface="標楷體" panose="03000509000000000000" pitchFamily="65" charset="-120"/>
                <a:ea typeface="標楷體" panose="03000509000000000000" pitchFamily="65" charset="-120"/>
              </a:rPr>
              <a:t>	</a:t>
            </a:r>
            <a:r>
              <a:rPr lang="zh-TW" altLang="en-US" sz="2400" b="0" kern="12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紫色箭頭將修正量從誤差</a:t>
            </a:r>
            <a:r>
              <a:rPr lang="en-US" altLang="zh-TW" sz="2400" b="0" i="1" kern="12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E</a:t>
            </a:r>
            <a:r>
              <a:rPr lang="en-US" altLang="zh-TW" sz="2400" b="0" kern="12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 </a:t>
            </a:r>
            <a:r>
              <a:rPr lang="zh-TW" altLang="en-US" sz="2400" b="0" kern="12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傳遞到詞彙</a:t>
            </a:r>
            <a:r>
              <a:rPr lang="en-US" altLang="zh-TW" sz="2400" b="0" kern="12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sz="2400" b="0" kern="12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抵達</a:t>
            </a:r>
            <a:r>
              <a:rPr lang="en-US" altLang="zh-TW" sz="2400" b="0" kern="12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sz="2400" b="0" kern="12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時，也經過了</a:t>
            </a:r>
            <a:r>
              <a:rPr lang="en-US" altLang="zh-TW" sz="2400" b="0" kern="12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6 </a:t>
            </a:r>
            <a:r>
              <a:rPr lang="zh-TW" altLang="en-US" sz="2400" b="0" kern="12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個記憶權重</a:t>
            </a:r>
            <a:r>
              <a:rPr lang="en-US" altLang="zh-TW" sz="2400" b="0" i="1" kern="12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w</a:t>
            </a:r>
            <a:r>
              <a:rPr lang="zh-TW" altLang="en-US" sz="2400" b="0" kern="12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，也就是修正量也會是原先的 </a:t>
            </a:r>
            <a:r>
              <a:rPr lang="zh-TW" altLang="en-US" sz="2400" b="0" kern="120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   </a:t>
            </a:r>
            <a:r>
              <a:rPr lang="zh-TW" altLang="en-US" sz="2400" b="0" kern="12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，而記憶權重</a:t>
            </a:r>
            <a:r>
              <a:rPr lang="en-US" altLang="zh-TW" sz="2400" b="0" i="1" kern="12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w</a:t>
            </a:r>
            <a:r>
              <a:rPr lang="zh-TW" altLang="en-US" sz="2400" b="0" kern="12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 通常是個很小的數值，也就是說當修正量傳遞到</a:t>
            </a:r>
            <a:r>
              <a:rPr lang="en-US" altLang="zh-TW" sz="2400" b="0" kern="12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sz="2400" b="0" kern="12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抵達</a:t>
            </a:r>
            <a:r>
              <a:rPr lang="en-US" altLang="zh-TW" sz="2400" b="0" kern="12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sz="2400" b="0" kern="12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時，趨近於</a:t>
            </a:r>
            <a:r>
              <a:rPr lang="en-US" altLang="zh-TW" sz="2400" b="0" kern="12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0</a:t>
            </a:r>
            <a:r>
              <a:rPr lang="zh-TW" altLang="en-US" sz="2400" b="0" kern="12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，幾乎沒有修正的功能，稱之為梯度消失 </a:t>
            </a:r>
            <a:r>
              <a:rPr lang="en-US" altLang="zh-TW" sz="2400" b="0" kern="12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a:t>
            </a:r>
            <a:endParaRPr lang="zh-TW" altLang="en-US" sz="2400" b="0" kern="12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p:txBody>
      </p:sp>
      <p:pic>
        <p:nvPicPr>
          <p:cNvPr id="8" name="圖片 7">
            <a:extLst>
              <a:ext uri="{FF2B5EF4-FFF2-40B4-BE49-F238E27FC236}">
                <a16:creationId xmlns="" xmlns:a16="http://schemas.microsoft.com/office/drawing/2014/main" id="{4C9173C6-06A7-41AF-A30D-9BFF5FFBE051}"/>
              </a:ext>
            </a:extLst>
          </p:cNvPr>
          <p:cNvPicPr>
            <a:picLocks noChangeAspect="1"/>
          </p:cNvPicPr>
          <p:nvPr/>
        </p:nvPicPr>
        <p:blipFill>
          <a:blip r:embed="rId3"/>
          <a:stretch>
            <a:fillRect/>
          </a:stretch>
        </p:blipFill>
        <p:spPr>
          <a:xfrm>
            <a:off x="7149560" y="2093143"/>
            <a:ext cx="374768" cy="399753"/>
          </a:xfrm>
          <a:prstGeom prst="rect">
            <a:avLst/>
          </a:prstGeom>
        </p:spPr>
      </p:pic>
    </p:spTree>
    <p:extLst>
      <p:ext uri="{BB962C8B-B14F-4D97-AF65-F5344CB8AC3E}">
        <p14:creationId xmlns:p14="http://schemas.microsoft.com/office/powerpoint/2010/main" val="193663538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endParaRPr lang="zh-TW" altLang="en-US"/>
          </a:p>
        </p:txBody>
      </p:sp>
      <p:sp>
        <p:nvSpPr>
          <p:cNvPr id="2" name="內容版面配置區 1"/>
          <p:cNvSpPr>
            <a:spLocks noGrp="1"/>
          </p:cNvSpPr>
          <p:nvPr>
            <p:ph idx="1"/>
          </p:nvPr>
        </p:nvSpPr>
        <p:spPr/>
        <p:txBody>
          <a:bodyPr/>
          <a:lstStyle/>
          <a:p>
            <a:pPr marL="0" indent="0">
              <a:lnSpc>
                <a:spcPct val="150000"/>
              </a:lnSpc>
              <a:buNone/>
            </a:pPr>
            <a:r>
              <a:rPr lang="en-US" altLang="zh-TW" dirty="0"/>
              <a:t>4-4-4</a:t>
            </a:r>
            <a:r>
              <a:rPr lang="zh-TW" altLang="en-US" dirty="0"/>
              <a:t>　</a:t>
            </a:r>
            <a:r>
              <a:rPr lang="zh-TW" altLang="zh-TW" dirty="0"/>
              <a:t>長短期記憶</a:t>
            </a:r>
            <a:endParaRPr lang="en-US" altLang="zh-TW" b="0" dirty="0" smtClean="0">
              <a:solidFill>
                <a:schemeClr val="tx1"/>
              </a:solidFill>
              <a:latin typeface="標楷體" panose="03000509000000000000" pitchFamily="65" charset="-120"/>
              <a:ea typeface="標楷體" panose="03000509000000000000" pitchFamily="65" charset="-120"/>
            </a:endParaRPr>
          </a:p>
          <a:p>
            <a:pPr marL="0" indent="0">
              <a:lnSpc>
                <a:spcPct val="150000"/>
              </a:lnSpc>
              <a:buNone/>
            </a:pPr>
            <a:r>
              <a:rPr lang="en-US" altLang="zh-TW" sz="2400" b="0" dirty="0">
                <a:solidFill>
                  <a:schemeClr val="tx1"/>
                </a:solidFill>
                <a:latin typeface="標楷體" panose="03000509000000000000" pitchFamily="65" charset="-120"/>
                <a:ea typeface="標楷體" panose="03000509000000000000" pitchFamily="65" charset="-120"/>
              </a:rPr>
              <a:t>	</a:t>
            </a:r>
            <a:r>
              <a:rPr lang="en-US" altLang="zh-TW"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LSTM </a:t>
            </a:r>
            <a:r>
              <a:rPr lang="zh-TW" altLang="en-US"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是遞歸神經網路的一種變形，其特別之處在於一般的遞歸神經網路無法控制哪些記憶要被保留，哪些記憶要被遺忘，而 </a:t>
            </a:r>
            <a:r>
              <a:rPr lang="en-US" altLang="zh-TW"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LSTM </a:t>
            </a:r>
            <a:r>
              <a:rPr lang="zh-TW" altLang="en-US"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卻擁有了這種能力，也因為 </a:t>
            </a:r>
            <a:r>
              <a:rPr lang="en-US" altLang="zh-TW"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LSTM</a:t>
            </a:r>
            <a:r>
              <a:rPr lang="zh-TW" altLang="en-US"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更能夠控制記憶的內容，所以能夠有較長久的記憶以及反向傳播時不易發生梯度消失，更適合用來處理長序列問題。</a:t>
            </a:r>
          </a:p>
        </p:txBody>
      </p:sp>
    </p:spTree>
    <p:extLst>
      <p:ext uri="{BB962C8B-B14F-4D97-AF65-F5344CB8AC3E}">
        <p14:creationId xmlns:p14="http://schemas.microsoft.com/office/powerpoint/2010/main" val="49448008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endParaRPr lang="zh-TW" altLang="en-US"/>
          </a:p>
        </p:txBody>
      </p:sp>
      <p:sp>
        <p:nvSpPr>
          <p:cNvPr id="2" name="內容版面配置區 1"/>
          <p:cNvSpPr>
            <a:spLocks noGrp="1"/>
          </p:cNvSpPr>
          <p:nvPr>
            <p:ph idx="1"/>
          </p:nvPr>
        </p:nvSpPr>
        <p:spPr/>
        <p:txBody>
          <a:bodyPr/>
          <a:lstStyle/>
          <a:p>
            <a:pPr marL="0" indent="0" algn="l">
              <a:buNone/>
            </a:pPr>
            <a:r>
              <a:rPr lang="en-US" altLang="zh-TW" sz="2400" kern="1200" dirty="0" err="1">
                <a:solidFill>
                  <a:srgbClr val="00B050"/>
                </a:solidFill>
              </a:rPr>
              <a:t>SimpleRNN</a:t>
            </a:r>
            <a:r>
              <a:rPr lang="zh-TW" altLang="en-US" sz="2400" kern="1200" dirty="0">
                <a:solidFill>
                  <a:srgbClr val="00B050"/>
                </a:solidFill>
              </a:rPr>
              <a:t> </a:t>
            </a:r>
            <a:r>
              <a:rPr lang="en-US" altLang="zh-TW" sz="2400" kern="1200" dirty="0">
                <a:solidFill>
                  <a:srgbClr val="00B050"/>
                </a:solidFill>
              </a:rPr>
              <a:t>&amp;</a:t>
            </a:r>
            <a:r>
              <a:rPr lang="zh-TW" altLang="en-US" sz="2400" kern="1200" dirty="0">
                <a:solidFill>
                  <a:srgbClr val="00B050"/>
                </a:solidFill>
              </a:rPr>
              <a:t> </a:t>
            </a:r>
            <a:r>
              <a:rPr lang="en-US" altLang="zh-TW" sz="2400" kern="1200" dirty="0">
                <a:solidFill>
                  <a:srgbClr val="00B050"/>
                </a:solidFill>
              </a:rPr>
              <a:t>LSTM</a:t>
            </a:r>
            <a:r>
              <a:rPr lang="zh-TW" altLang="en-US" sz="2400" kern="1200" dirty="0">
                <a:solidFill>
                  <a:srgbClr val="00B050"/>
                </a:solidFill>
              </a:rPr>
              <a:t> 比較 </a:t>
            </a:r>
            <a:endParaRPr lang="en-US" altLang="zh-TW" sz="2400" kern="1200" dirty="0">
              <a:solidFill>
                <a:srgbClr val="00B050"/>
              </a:solidFill>
            </a:endParaRPr>
          </a:p>
          <a:p>
            <a:pPr marL="0" indent="0" algn="l">
              <a:buNone/>
            </a:pPr>
            <a:r>
              <a:rPr lang="en-US" altLang="zh-TW" sz="2400" b="0" dirty="0">
                <a:solidFill>
                  <a:schemeClr val="tx1"/>
                </a:solidFill>
                <a:latin typeface="標楷體" panose="03000509000000000000" pitchFamily="65" charset="-120"/>
                <a:ea typeface="標楷體" panose="03000509000000000000" pitchFamily="65" charset="-120"/>
              </a:rPr>
              <a:t>	</a:t>
            </a:r>
            <a:r>
              <a:rPr lang="en-US" altLang="zh-TW"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LSTM </a:t>
            </a:r>
            <a:r>
              <a:rPr lang="zh-TW" altLang="en-US"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的整體架構與之前提到的遞歸神經網路差異不大，最大的差異是在</a:t>
            </a:r>
            <a:r>
              <a:rPr lang="en-US" altLang="zh-TW"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LSTM</a:t>
            </a:r>
            <a:r>
              <a:rPr lang="zh-TW" altLang="en-US"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的神經元被加入了三個閥門，分別為</a:t>
            </a:r>
            <a:r>
              <a:rPr lang="zh-TW" altLang="en-US" sz="2400" b="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輸入閥門</a:t>
            </a:r>
            <a:r>
              <a:rPr lang="zh-TW" altLang="en-US"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sz="2400" b="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輸出閥門</a:t>
            </a:r>
            <a:r>
              <a:rPr lang="zh-TW" altLang="en-US"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及</a:t>
            </a:r>
            <a:r>
              <a:rPr lang="zh-TW" altLang="en-US" sz="2400" b="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遺忘閥門</a:t>
            </a:r>
            <a:r>
              <a:rPr lang="zh-TW" altLang="en-US"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，而這三個閥門的值也由</a:t>
            </a:r>
            <a:r>
              <a:rPr lang="en-US" altLang="zh-TW"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LSTM </a:t>
            </a:r>
            <a:r>
              <a:rPr lang="zh-TW" altLang="en-US"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的輸入乘上權重控制。</a:t>
            </a:r>
          </a:p>
        </p:txBody>
      </p:sp>
      <p:pic>
        <p:nvPicPr>
          <p:cNvPr id="7577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7665" y="3284984"/>
            <a:ext cx="5980758" cy="32208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6902908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endParaRPr lang="zh-TW" altLang="en-US"/>
          </a:p>
        </p:txBody>
      </p:sp>
      <p:sp>
        <p:nvSpPr>
          <p:cNvPr id="2" name="內容版面配置區 1"/>
          <p:cNvSpPr>
            <a:spLocks noGrp="1"/>
          </p:cNvSpPr>
          <p:nvPr>
            <p:ph idx="1"/>
          </p:nvPr>
        </p:nvSpPr>
        <p:spPr/>
        <p:txBody>
          <a:bodyPr/>
          <a:lstStyle/>
          <a:p>
            <a:pPr marL="0" indent="0" algn="l">
              <a:lnSpc>
                <a:spcPct val="150000"/>
              </a:lnSpc>
              <a:buNone/>
            </a:pPr>
            <a:r>
              <a:rPr lang="en-US" altLang="zh-TW" sz="2400" kern="1200" dirty="0">
                <a:solidFill>
                  <a:srgbClr val="00B050"/>
                </a:solidFill>
              </a:rPr>
              <a:t>LSTM </a:t>
            </a:r>
            <a:r>
              <a:rPr lang="zh-TW" altLang="en-US" sz="2400" kern="1200" dirty="0">
                <a:solidFill>
                  <a:srgbClr val="00B050"/>
                </a:solidFill>
              </a:rPr>
              <a:t>神經元</a:t>
            </a:r>
            <a:endParaRPr lang="en-US" altLang="zh-TW" sz="2400" kern="1200" dirty="0">
              <a:solidFill>
                <a:srgbClr val="00B050"/>
              </a:solidFill>
            </a:endParaRPr>
          </a:p>
          <a:p>
            <a:pPr marL="0" indent="0" algn="l">
              <a:buNone/>
            </a:pPr>
            <a:r>
              <a:rPr lang="en-US" altLang="zh-TW" sz="2400" b="0" dirty="0">
                <a:solidFill>
                  <a:schemeClr val="tx1"/>
                </a:solidFill>
                <a:latin typeface="標楷體" panose="03000509000000000000" pitchFamily="65" charset="-120"/>
                <a:ea typeface="標楷體" panose="03000509000000000000" pitchFamily="65" charset="-120"/>
              </a:rPr>
              <a:t>	</a:t>
            </a:r>
            <a:r>
              <a:rPr lang="zh-TW" altLang="en-US" sz="2400" b="0" dirty="0">
                <a:solidFill>
                  <a:schemeClr val="tx1"/>
                </a:solidFill>
                <a:latin typeface="標楷體" panose="03000509000000000000" pitchFamily="65" charset="-120"/>
                <a:ea typeface="標楷體" panose="03000509000000000000" pitchFamily="65" charset="-120"/>
              </a:rPr>
              <a:t>輸入值可以控制各閥門的值大或小，使得輸入閥門、輸出閥門及遺忘 閥門對神經元影響的程度是可控制的。</a:t>
            </a:r>
          </a:p>
          <a:p>
            <a:pPr marL="0" indent="0" algn="l">
              <a:lnSpc>
                <a:spcPct val="150000"/>
              </a:lnSpc>
              <a:buNone/>
            </a:pPr>
            <a:endParaRPr lang="zh-TW" altLang="en-US" sz="2400" b="0" dirty="0">
              <a:solidFill>
                <a:schemeClr val="tx1"/>
              </a:solidFill>
              <a:latin typeface="標楷體" panose="03000509000000000000" pitchFamily="65" charset="-120"/>
              <a:ea typeface="標楷體" panose="03000509000000000000" pitchFamily="65" charset="-120"/>
            </a:endParaRPr>
          </a:p>
        </p:txBody>
      </p:sp>
      <p:pic>
        <p:nvPicPr>
          <p:cNvPr id="7680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67744" y="2708920"/>
            <a:ext cx="4638648" cy="36728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0744948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5"/>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pPr marL="0" indent="0" algn="l">
              <a:buNone/>
            </a:pPr>
            <a:r>
              <a:rPr lang="zh-TW" altLang="en-US" sz="2400" kern="1200" dirty="0">
                <a:solidFill>
                  <a:srgbClr val="00B050"/>
                </a:solidFill>
              </a:rPr>
              <a:t>為什麼</a:t>
            </a:r>
            <a:r>
              <a:rPr lang="en-US" altLang="zh-TW" sz="2400" kern="1200" dirty="0">
                <a:solidFill>
                  <a:srgbClr val="00B050"/>
                </a:solidFill>
              </a:rPr>
              <a:t>LSTM </a:t>
            </a:r>
            <a:r>
              <a:rPr lang="zh-TW" altLang="en-US" sz="2400" kern="1200" dirty="0">
                <a:solidFill>
                  <a:srgbClr val="00B050"/>
                </a:solidFill>
              </a:rPr>
              <a:t>相較</a:t>
            </a:r>
            <a:r>
              <a:rPr lang="en-US" altLang="zh-TW" sz="2400" kern="1200" dirty="0">
                <a:solidFill>
                  <a:srgbClr val="00B050"/>
                </a:solidFill>
              </a:rPr>
              <a:t>RNN</a:t>
            </a:r>
            <a:r>
              <a:rPr lang="zh-TW" altLang="en-US" sz="2400" kern="1200" dirty="0">
                <a:solidFill>
                  <a:srgbClr val="00B050"/>
                </a:solidFill>
              </a:rPr>
              <a:t>不容易產生梯度消失的問題 </a:t>
            </a:r>
            <a:r>
              <a:rPr lang="en-US" altLang="zh-TW" sz="2400" kern="1200" dirty="0">
                <a:solidFill>
                  <a:srgbClr val="00B050"/>
                </a:solidFill>
              </a:rPr>
              <a:t>?</a:t>
            </a:r>
            <a:r>
              <a:rPr lang="zh-TW" altLang="en-US" sz="2400" kern="1200" dirty="0">
                <a:solidFill>
                  <a:srgbClr val="00B050"/>
                </a:solidFill>
              </a:rPr>
              <a:t> </a:t>
            </a:r>
            <a:endParaRPr lang="en-US" altLang="zh-TW" sz="2400" kern="1200" dirty="0">
              <a:solidFill>
                <a:srgbClr val="00B050"/>
              </a:solidFill>
            </a:endParaRPr>
          </a:p>
          <a:p>
            <a:pPr marL="0" indent="0" algn="l">
              <a:buNone/>
            </a:pPr>
            <a:r>
              <a:rPr lang="en-US" altLang="zh-TW" sz="2400" b="0" dirty="0">
                <a:solidFill>
                  <a:schemeClr val="tx1"/>
                </a:solidFill>
                <a:latin typeface="標楷體" panose="03000509000000000000" pitchFamily="65" charset="-120"/>
                <a:ea typeface="標楷體" panose="03000509000000000000" pitchFamily="65" charset="-120"/>
              </a:rPr>
              <a:t>	</a:t>
            </a:r>
            <a:r>
              <a:rPr lang="zh-TW" altLang="en-US"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假設有一個很簡單的</a:t>
            </a:r>
            <a:r>
              <a:rPr lang="en-US" altLang="zh-TW"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LSTM</a:t>
            </a:r>
            <a:r>
              <a:rPr lang="zh-TW" altLang="en-US"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，輸入的序列為</a:t>
            </a:r>
            <a:r>
              <a:rPr lang="en-US" altLang="zh-TW"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4</a:t>
            </a:r>
            <a:r>
              <a:rPr lang="zh-TW" altLang="en-US"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，即一句話裡面有</a:t>
            </a:r>
            <a:r>
              <a:rPr lang="en-US" altLang="zh-TW"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4 </a:t>
            </a:r>
            <a:r>
              <a:rPr lang="zh-TW" altLang="en-US"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個詞彙，按照順序分別為，</a:t>
            </a:r>
            <a:r>
              <a:rPr lang="en-US" altLang="zh-TW"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抵達</a:t>
            </a:r>
            <a:r>
              <a:rPr lang="en-US" altLang="zh-TW"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a:t>
            </a:r>
            <a:r>
              <a:rPr lang="en-US" altLang="zh-TW"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充滿</a:t>
            </a:r>
            <a:r>
              <a:rPr lang="en-US" altLang="zh-TW"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a:t>
            </a:r>
            <a:r>
              <a:rPr lang="en-US" altLang="zh-TW"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美食的</a:t>
            </a:r>
            <a:r>
              <a:rPr lang="en-US" altLang="zh-TW"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a:t>
            </a:r>
            <a:r>
              <a:rPr lang="en-US" altLang="zh-TW"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台南</a:t>
            </a:r>
            <a:r>
              <a:rPr lang="en-US" altLang="zh-TW"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，綠色箭頭代表乘上權重後傳遞的方向，黑色箭頭代表資料流動的方向， 符號表示相加， 符號表示相乘， 符號表示通過</a:t>
            </a:r>
            <a:r>
              <a:rPr lang="en-US" altLang="zh-TW"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sigmoid </a:t>
            </a:r>
            <a:r>
              <a:rPr lang="zh-TW" altLang="en-US"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函數。</a:t>
            </a:r>
          </a:p>
        </p:txBody>
      </p:sp>
      <p:grpSp>
        <p:nvGrpSpPr>
          <p:cNvPr id="5" name="群組 4"/>
          <p:cNvGrpSpPr/>
          <p:nvPr/>
        </p:nvGrpSpPr>
        <p:grpSpPr>
          <a:xfrm>
            <a:off x="1079612" y="3284445"/>
            <a:ext cx="6804756" cy="3150527"/>
            <a:chOff x="251520" y="2204864"/>
            <a:chExt cx="8208912" cy="3593914"/>
          </a:xfrm>
        </p:grpSpPr>
        <p:pic>
          <p:nvPicPr>
            <p:cNvPr id="77826" name="Picture 2"/>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51520" y="2348879"/>
              <a:ext cx="8208912" cy="34498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矩形 3"/>
            <p:cNvSpPr/>
            <p:nvPr/>
          </p:nvSpPr>
          <p:spPr bwMode="auto">
            <a:xfrm>
              <a:off x="7452320" y="2204864"/>
              <a:ext cx="1008112" cy="648072"/>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TW" altLang="en-US" sz="1800" b="1" i="0" u="none" strike="noStrike" cap="none" normalizeH="0" baseline="0">
                <a:ln>
                  <a:noFill/>
                </a:ln>
                <a:solidFill>
                  <a:schemeClr val="bg1"/>
                </a:solidFill>
                <a:effectLst/>
                <a:latin typeface="Times New Roman" pitchFamily="18" charset="0"/>
                <a:ea typeface="標楷體" pitchFamily="65" charset="-120"/>
              </a:endParaRPr>
            </a:p>
          </p:txBody>
        </p:sp>
      </p:grpSp>
    </p:spTree>
    <p:extLst>
      <p:ext uri="{BB962C8B-B14F-4D97-AF65-F5344CB8AC3E}">
        <p14:creationId xmlns:p14="http://schemas.microsoft.com/office/powerpoint/2010/main" val="320224421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a:xfrm>
            <a:off x="179388" y="1052736"/>
            <a:ext cx="8264525" cy="5040312"/>
          </a:xfrm>
        </p:spPr>
        <p:txBody>
          <a:bodyPr/>
          <a:lstStyle/>
          <a:p>
            <a:pPr marL="0" indent="0">
              <a:buNone/>
            </a:pPr>
            <a:r>
              <a:rPr lang="en-US" altLang="zh-TW" sz="2000" b="0" dirty="0">
                <a:solidFill>
                  <a:schemeClr val="tx1"/>
                </a:solidFill>
                <a:latin typeface="標楷體" panose="03000509000000000000" pitchFamily="65" charset="-120"/>
                <a:ea typeface="標楷體" panose="03000509000000000000" pitchFamily="65" charset="-120"/>
              </a:rPr>
              <a:t>	</a:t>
            </a:r>
            <a:r>
              <a:rPr lang="zh-TW" altLang="en-US" sz="20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關鍵字</a:t>
            </a:r>
            <a:r>
              <a:rPr lang="en-US" altLang="zh-TW" sz="20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sz="20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抵達</a:t>
            </a:r>
            <a:r>
              <a:rPr lang="en-US" altLang="zh-TW" sz="20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sz="20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藉由記憶從時序</a:t>
            </a:r>
            <a:r>
              <a:rPr lang="en-US" altLang="zh-TW" sz="2000" b="0" i="1"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t</a:t>
            </a:r>
            <a:r>
              <a:rPr lang="en-US" altLang="zh-TW" sz="2000" b="0" baseline="-250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1</a:t>
            </a:r>
            <a:r>
              <a:rPr lang="en-US" altLang="zh-TW" sz="20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 </a:t>
            </a:r>
            <a:r>
              <a:rPr lang="zh-TW" altLang="en-US" sz="20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傳遞到時序</a:t>
            </a:r>
            <a:r>
              <a:rPr lang="en-US" altLang="zh-TW" sz="2000" b="0" i="1"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t</a:t>
            </a:r>
            <a:r>
              <a:rPr lang="en-US" altLang="zh-TW" sz="2000" b="0" baseline="-250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4</a:t>
            </a:r>
            <a:r>
              <a:rPr lang="en-US" altLang="zh-TW" sz="20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 </a:t>
            </a:r>
            <a:r>
              <a:rPr lang="zh-TW" altLang="en-US" sz="20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時，  路徑為紅色箭頭。</a:t>
            </a:r>
          </a:p>
        </p:txBody>
      </p:sp>
      <p:sp>
        <p:nvSpPr>
          <p:cNvPr id="4" name="矩形 3"/>
          <p:cNvSpPr/>
          <p:nvPr/>
        </p:nvSpPr>
        <p:spPr bwMode="auto">
          <a:xfrm>
            <a:off x="1979402" y="4563083"/>
            <a:ext cx="711159" cy="416869"/>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TW" altLang="en-US" sz="1800" b="1" i="0" u="none" strike="noStrike" cap="none" normalizeH="0" baseline="0">
              <a:ln>
                <a:noFill/>
              </a:ln>
              <a:solidFill>
                <a:schemeClr val="bg1"/>
              </a:solidFill>
              <a:effectLst/>
              <a:latin typeface="Times New Roman" pitchFamily="18" charset="0"/>
              <a:ea typeface="標楷體" pitchFamily="65" charset="-120"/>
            </a:endParaRPr>
          </a:p>
        </p:txBody>
      </p:sp>
      <p:sp>
        <p:nvSpPr>
          <p:cNvPr id="8" name="文字方塊 7">
            <a:extLst>
              <a:ext uri="{FF2B5EF4-FFF2-40B4-BE49-F238E27FC236}">
                <a16:creationId xmlns="" xmlns:a16="http://schemas.microsoft.com/office/drawing/2014/main" id="{E58F1C9E-03B3-448B-810F-4340FC62AFA1}"/>
              </a:ext>
            </a:extLst>
          </p:cNvPr>
          <p:cNvSpPr txBox="1"/>
          <p:nvPr/>
        </p:nvSpPr>
        <p:spPr>
          <a:xfrm>
            <a:off x="179512" y="1700560"/>
            <a:ext cx="8136904" cy="2246769"/>
          </a:xfrm>
          <a:prstGeom prst="rect">
            <a:avLst/>
          </a:prstGeom>
          <a:noFill/>
        </p:spPr>
        <p:txBody>
          <a:bodyPr wrap="square">
            <a:spAutoFit/>
          </a:bodyPr>
          <a:lstStyle/>
          <a:p>
            <a:pPr marL="342900" indent="-342900" algn="l">
              <a:buFont typeface="Wingdings" panose="05000000000000000000" pitchFamily="2" charset="2"/>
              <a:buChar char="ü"/>
            </a:pPr>
            <a:r>
              <a:rPr lang="en-US" altLang="zh-TW" sz="2000" i="1" dirty="0">
                <a:latin typeface="Times New Roman" panose="02020603050405020304" pitchFamily="18" charset="0"/>
                <a:ea typeface="標楷體" panose="03000509000000000000" pitchFamily="65" charset="-120"/>
                <a:cs typeface="Times New Roman" panose="02020603050405020304" pitchFamily="18" charset="0"/>
              </a:rPr>
              <a:t>t</a:t>
            </a:r>
            <a:r>
              <a:rPr lang="en-US" altLang="zh-TW" sz="2000" baseline="-25000" dirty="0">
                <a:latin typeface="Times New Roman" panose="02020603050405020304" pitchFamily="18" charset="0"/>
                <a:ea typeface="標楷體" panose="03000509000000000000" pitchFamily="65" charset="-120"/>
                <a:cs typeface="Times New Roman" panose="02020603050405020304" pitchFamily="18" charset="0"/>
              </a:rPr>
              <a:t>1</a:t>
            </a: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的記憶內容 </a:t>
            </a:r>
            <a:r>
              <a:rPr lang="en-US" altLang="zh-TW" sz="2000" dirty="0">
                <a:latin typeface="Times New Roman" panose="02020603050405020304" pitchFamily="18" charset="0"/>
                <a:ea typeface="標楷體" panose="03000509000000000000" pitchFamily="65" charset="-120"/>
                <a:cs typeface="Times New Roman" panose="02020603050405020304" pitchFamily="18" charset="0"/>
              </a:rPr>
              <a:t>:</a:t>
            </a: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 </a:t>
            </a:r>
            <a:r>
              <a:rPr lang="en-US" altLang="zh-TW" sz="2000" dirty="0">
                <a:latin typeface="Times New Roman" panose="02020603050405020304" pitchFamily="18" charset="0"/>
                <a:ea typeface="標楷體" panose="03000509000000000000" pitchFamily="65" charset="-120"/>
                <a:cs typeface="Times New Roman" panose="02020603050405020304" pitchFamily="18" charset="0"/>
              </a:rPr>
              <a:t>『</a:t>
            </a: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抵達</a:t>
            </a:r>
            <a:r>
              <a:rPr lang="en-US" altLang="zh-TW" sz="2000" dirty="0">
                <a:latin typeface="Times New Roman" panose="02020603050405020304" pitchFamily="18" charset="0"/>
                <a:ea typeface="標楷體" panose="03000509000000000000" pitchFamily="65" charset="-120"/>
                <a:cs typeface="Times New Roman" panose="02020603050405020304" pitchFamily="18" charset="0"/>
              </a:rPr>
              <a:t>』×</a:t>
            </a: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輸入閘門</a:t>
            </a:r>
            <a:r>
              <a:rPr lang="en-US" altLang="zh-TW" sz="2000" dirty="0">
                <a:latin typeface="Times New Roman" panose="02020603050405020304" pitchFamily="18" charset="0"/>
                <a:ea typeface="標楷體" panose="03000509000000000000" pitchFamily="65" charset="-120"/>
                <a:cs typeface="Times New Roman" panose="02020603050405020304" pitchFamily="18" charset="0"/>
              </a:rPr>
              <a:t>A</a:t>
            </a: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sz="2000" dirty="0">
              <a:latin typeface="Times New Roman" panose="02020603050405020304" pitchFamily="18" charset="0"/>
              <a:ea typeface="標楷體" panose="03000509000000000000" pitchFamily="65" charset="-120"/>
              <a:cs typeface="Times New Roman" panose="02020603050405020304" pitchFamily="18" charset="0"/>
            </a:endParaRPr>
          </a:p>
          <a:p>
            <a:pPr marL="342900" indent="-342900" algn="l">
              <a:buFont typeface="Wingdings" panose="05000000000000000000" pitchFamily="2" charset="2"/>
              <a:buChar char="ü"/>
            </a:pPr>
            <a:r>
              <a:rPr lang="en-US" altLang="zh-TW" sz="2000" i="1" dirty="0">
                <a:latin typeface="Times New Roman" panose="02020603050405020304" pitchFamily="18" charset="0"/>
                <a:ea typeface="標楷體" panose="03000509000000000000" pitchFamily="65" charset="-120"/>
                <a:cs typeface="Times New Roman" panose="02020603050405020304" pitchFamily="18" charset="0"/>
              </a:rPr>
              <a:t>t</a:t>
            </a:r>
            <a:r>
              <a:rPr lang="en-US" altLang="zh-TW" sz="2000" baseline="-25000" dirty="0">
                <a:latin typeface="Times New Roman" panose="02020603050405020304" pitchFamily="18" charset="0"/>
                <a:ea typeface="標楷體" panose="03000509000000000000" pitchFamily="65" charset="-120"/>
                <a:cs typeface="Times New Roman" panose="02020603050405020304" pitchFamily="18" charset="0"/>
              </a:rPr>
              <a:t>2</a:t>
            </a:r>
            <a:r>
              <a:rPr lang="en-US" altLang="zh-TW" sz="2000" dirty="0">
                <a:latin typeface="Times New Roman" panose="02020603050405020304" pitchFamily="18" charset="0"/>
                <a:ea typeface="標楷體" panose="03000509000000000000" pitchFamily="65" charset="-120"/>
                <a:cs typeface="Times New Roman" panose="02020603050405020304" pitchFamily="18" charset="0"/>
              </a:rPr>
              <a:t> </a:t>
            </a: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的記憶內容 </a:t>
            </a:r>
            <a:r>
              <a:rPr lang="en-US" altLang="zh-TW" sz="2000" dirty="0">
                <a:latin typeface="Times New Roman" panose="02020603050405020304" pitchFamily="18" charset="0"/>
                <a:ea typeface="標楷體" panose="03000509000000000000" pitchFamily="65" charset="-120"/>
                <a:cs typeface="Times New Roman" panose="02020603050405020304" pitchFamily="18" charset="0"/>
              </a:rPr>
              <a:t>:</a:t>
            </a: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 </a:t>
            </a:r>
            <a:r>
              <a:rPr lang="en-US" altLang="zh-TW" sz="2000" dirty="0">
                <a:latin typeface="Times New Roman" panose="02020603050405020304" pitchFamily="18" charset="0"/>
                <a:ea typeface="標楷體" panose="03000509000000000000" pitchFamily="65" charset="-120"/>
                <a:cs typeface="Times New Roman" panose="02020603050405020304" pitchFamily="18" charset="0"/>
              </a:rPr>
              <a:t>『</a:t>
            </a: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抵達</a:t>
            </a:r>
            <a:r>
              <a:rPr lang="en-US" altLang="zh-TW" sz="2000" dirty="0">
                <a:latin typeface="Times New Roman" panose="02020603050405020304" pitchFamily="18" charset="0"/>
                <a:ea typeface="標楷體" panose="03000509000000000000" pitchFamily="65" charset="-120"/>
                <a:cs typeface="Times New Roman" panose="02020603050405020304" pitchFamily="18" charset="0"/>
              </a:rPr>
              <a:t>』× </a:t>
            </a: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輸入閘門</a:t>
            </a:r>
            <a:r>
              <a:rPr lang="en-US" altLang="zh-TW" sz="2000" dirty="0">
                <a:latin typeface="Times New Roman" panose="02020603050405020304" pitchFamily="18" charset="0"/>
                <a:ea typeface="標楷體" panose="03000509000000000000" pitchFamily="65" charset="-120"/>
                <a:cs typeface="Times New Roman" panose="02020603050405020304" pitchFamily="18" charset="0"/>
              </a:rPr>
              <a:t>A) × </a:t>
            </a: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遺忘閥門</a:t>
            </a:r>
            <a:r>
              <a:rPr lang="en-US" altLang="zh-TW" sz="2000" dirty="0">
                <a:latin typeface="Times New Roman" panose="02020603050405020304" pitchFamily="18" charset="0"/>
                <a:ea typeface="標楷體" panose="03000509000000000000" pitchFamily="65" charset="-120"/>
                <a:cs typeface="Times New Roman" panose="02020603050405020304" pitchFamily="18" charset="0"/>
              </a:rPr>
              <a:t>B +『</a:t>
            </a: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充滿</a:t>
            </a:r>
            <a:r>
              <a:rPr lang="en-US" altLang="zh-TW" sz="2000" dirty="0">
                <a:latin typeface="Times New Roman" panose="02020603050405020304" pitchFamily="18" charset="0"/>
                <a:ea typeface="標楷體" panose="03000509000000000000" pitchFamily="65" charset="-120"/>
                <a:cs typeface="Times New Roman" panose="02020603050405020304" pitchFamily="18" charset="0"/>
              </a:rPr>
              <a:t>』× </a:t>
            </a: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輸 入閘門</a:t>
            </a:r>
            <a:r>
              <a:rPr lang="en-US" altLang="zh-TW" sz="2000" dirty="0">
                <a:latin typeface="Times New Roman" panose="02020603050405020304" pitchFamily="18" charset="0"/>
                <a:ea typeface="標楷體" panose="03000509000000000000" pitchFamily="65" charset="-120"/>
                <a:cs typeface="Times New Roman" panose="02020603050405020304" pitchFamily="18" charset="0"/>
              </a:rPr>
              <a:t>B</a:t>
            </a: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sz="2000" dirty="0">
              <a:latin typeface="Times New Roman" panose="02020603050405020304" pitchFamily="18" charset="0"/>
              <a:ea typeface="標楷體" panose="03000509000000000000" pitchFamily="65" charset="-120"/>
              <a:cs typeface="Times New Roman" panose="02020603050405020304" pitchFamily="18" charset="0"/>
            </a:endParaRPr>
          </a:p>
          <a:p>
            <a:pPr marL="342900" indent="-342900" algn="l">
              <a:buFont typeface="Wingdings" panose="05000000000000000000" pitchFamily="2" charset="2"/>
              <a:buChar char="ü"/>
            </a:pPr>
            <a:r>
              <a:rPr lang="en-US" altLang="zh-TW" sz="2000" i="1" dirty="0">
                <a:latin typeface="Times New Roman" panose="02020603050405020304" pitchFamily="18" charset="0"/>
                <a:ea typeface="標楷體" panose="03000509000000000000" pitchFamily="65" charset="-120"/>
                <a:cs typeface="Times New Roman" panose="02020603050405020304" pitchFamily="18" charset="0"/>
              </a:rPr>
              <a:t>t</a:t>
            </a:r>
            <a:r>
              <a:rPr lang="en-US" altLang="zh-TW" sz="2000" baseline="-25000" dirty="0">
                <a:latin typeface="Times New Roman" panose="02020603050405020304" pitchFamily="18" charset="0"/>
                <a:ea typeface="標楷體" panose="03000509000000000000" pitchFamily="65" charset="-120"/>
                <a:cs typeface="Times New Roman" panose="02020603050405020304" pitchFamily="18" charset="0"/>
              </a:rPr>
              <a:t>3</a:t>
            </a:r>
            <a:r>
              <a:rPr lang="en-US" altLang="zh-TW" sz="2000" dirty="0">
                <a:latin typeface="Times New Roman" panose="02020603050405020304" pitchFamily="18" charset="0"/>
                <a:ea typeface="標楷體" panose="03000509000000000000" pitchFamily="65" charset="-120"/>
                <a:cs typeface="Times New Roman" panose="02020603050405020304" pitchFamily="18" charset="0"/>
              </a:rPr>
              <a:t> </a:t>
            </a: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時的記憶內容 </a:t>
            </a:r>
            <a:r>
              <a:rPr lang="en-US" altLang="zh-TW" sz="2000" dirty="0">
                <a:latin typeface="Times New Roman" panose="02020603050405020304" pitchFamily="18" charset="0"/>
                <a:ea typeface="標楷體" panose="03000509000000000000" pitchFamily="65" charset="-120"/>
                <a:cs typeface="Times New Roman" panose="02020603050405020304" pitchFamily="18" charset="0"/>
              </a:rPr>
              <a:t>:</a:t>
            </a: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 </a:t>
            </a:r>
            <a:r>
              <a:rPr lang="en-US" altLang="zh-TW" sz="2000" dirty="0">
                <a:latin typeface="Times New Roman" panose="02020603050405020304" pitchFamily="18" charset="0"/>
                <a:ea typeface="標楷體" panose="03000509000000000000" pitchFamily="65" charset="-120"/>
                <a:cs typeface="Times New Roman" panose="02020603050405020304" pitchFamily="18" charset="0"/>
              </a:rPr>
              <a:t>『</a:t>
            </a: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抵達</a:t>
            </a:r>
            <a:r>
              <a:rPr lang="en-US" altLang="zh-TW" sz="2000" dirty="0">
                <a:latin typeface="Times New Roman" panose="02020603050405020304" pitchFamily="18" charset="0"/>
                <a:ea typeface="標楷體" panose="03000509000000000000" pitchFamily="65" charset="-120"/>
                <a:cs typeface="Times New Roman" panose="02020603050405020304" pitchFamily="18" charset="0"/>
              </a:rPr>
              <a:t>』× </a:t>
            </a: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輸入閘門</a:t>
            </a:r>
            <a:r>
              <a:rPr lang="en-US" altLang="zh-TW" sz="2000" dirty="0">
                <a:latin typeface="Times New Roman" panose="02020603050405020304" pitchFamily="18" charset="0"/>
                <a:ea typeface="標楷體" panose="03000509000000000000" pitchFamily="65" charset="-120"/>
                <a:cs typeface="Times New Roman" panose="02020603050405020304" pitchFamily="18" charset="0"/>
              </a:rPr>
              <a:t>A) × </a:t>
            </a: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遺忘閥門</a:t>
            </a:r>
            <a:r>
              <a:rPr lang="en-US" altLang="zh-TW" sz="2000" dirty="0">
                <a:latin typeface="Times New Roman" panose="02020603050405020304" pitchFamily="18" charset="0"/>
                <a:ea typeface="標楷體" panose="03000509000000000000" pitchFamily="65" charset="-120"/>
                <a:cs typeface="Times New Roman" panose="02020603050405020304" pitchFamily="18" charset="0"/>
              </a:rPr>
              <a:t>B +『</a:t>
            </a: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充滿</a:t>
            </a:r>
            <a:r>
              <a:rPr lang="en-US" altLang="zh-TW" sz="2000" dirty="0">
                <a:latin typeface="Times New Roman" panose="02020603050405020304" pitchFamily="18" charset="0"/>
                <a:ea typeface="標楷體" panose="03000509000000000000" pitchFamily="65" charset="-120"/>
                <a:cs typeface="Times New Roman" panose="02020603050405020304" pitchFamily="18" charset="0"/>
              </a:rPr>
              <a:t>』× </a:t>
            </a: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輸入閘門</a:t>
            </a:r>
            <a:r>
              <a:rPr lang="en-US" altLang="zh-TW" sz="2000" dirty="0">
                <a:latin typeface="Times New Roman" panose="02020603050405020304" pitchFamily="18" charset="0"/>
                <a:ea typeface="標楷體" panose="03000509000000000000" pitchFamily="65" charset="-120"/>
                <a:cs typeface="Times New Roman" panose="02020603050405020304" pitchFamily="18" charset="0"/>
              </a:rPr>
              <a:t>B)) × </a:t>
            </a: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遺忘閘門</a:t>
            </a:r>
            <a:r>
              <a:rPr lang="en-US" altLang="zh-TW" sz="2000" dirty="0">
                <a:latin typeface="Times New Roman" panose="02020603050405020304" pitchFamily="18" charset="0"/>
                <a:ea typeface="標楷體" panose="03000509000000000000" pitchFamily="65" charset="-120"/>
                <a:cs typeface="Times New Roman" panose="02020603050405020304" pitchFamily="18" charset="0"/>
              </a:rPr>
              <a:t>C +『</a:t>
            </a: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美食的</a:t>
            </a:r>
            <a:r>
              <a:rPr lang="en-US" altLang="zh-TW" sz="2000" dirty="0">
                <a:latin typeface="Times New Roman" panose="02020603050405020304" pitchFamily="18" charset="0"/>
                <a:ea typeface="標楷體" panose="03000509000000000000" pitchFamily="65" charset="-120"/>
                <a:cs typeface="Times New Roman" panose="02020603050405020304" pitchFamily="18" charset="0"/>
              </a:rPr>
              <a:t>』× </a:t>
            </a: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輸入閘門</a:t>
            </a:r>
            <a:r>
              <a:rPr lang="en-US" altLang="zh-TW" sz="2000" dirty="0">
                <a:latin typeface="Times New Roman" panose="02020603050405020304" pitchFamily="18" charset="0"/>
                <a:ea typeface="標楷體" panose="03000509000000000000" pitchFamily="65" charset="-120"/>
                <a:cs typeface="Times New Roman" panose="02020603050405020304" pitchFamily="18" charset="0"/>
              </a:rPr>
              <a:t>C</a:t>
            </a: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sz="2000" dirty="0">
              <a:latin typeface="Times New Roman" panose="02020603050405020304" pitchFamily="18" charset="0"/>
              <a:ea typeface="標楷體" panose="03000509000000000000" pitchFamily="65" charset="-120"/>
              <a:cs typeface="Times New Roman" panose="02020603050405020304" pitchFamily="18" charset="0"/>
            </a:endParaRPr>
          </a:p>
          <a:p>
            <a:pPr marL="342900" indent="-342900" algn="l">
              <a:buFont typeface="Wingdings" panose="05000000000000000000" pitchFamily="2" charset="2"/>
              <a:buChar char="ü"/>
            </a:pP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最後在提取該記憶內容時乘上遺忘閘門</a:t>
            </a:r>
            <a:r>
              <a:rPr lang="en-US" altLang="zh-TW" sz="2000" dirty="0">
                <a:latin typeface="Times New Roman" panose="02020603050405020304" pitchFamily="18" charset="0"/>
                <a:ea typeface="標楷體" panose="03000509000000000000" pitchFamily="65" charset="-120"/>
                <a:cs typeface="Times New Roman" panose="02020603050405020304" pitchFamily="18" charset="0"/>
              </a:rPr>
              <a:t>D </a:t>
            </a: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便是影響到</a:t>
            </a:r>
            <a:r>
              <a:rPr lang="en-US" altLang="zh-TW" sz="2000" dirty="0">
                <a:latin typeface="Times New Roman" panose="02020603050405020304" pitchFamily="18" charset="0"/>
                <a:ea typeface="標楷體" panose="03000509000000000000" pitchFamily="65" charset="-120"/>
                <a:cs typeface="Times New Roman" panose="02020603050405020304" pitchFamily="18" charset="0"/>
              </a:rPr>
              <a:t>『</a:t>
            </a: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台南</a:t>
            </a:r>
            <a:r>
              <a:rPr lang="en-US" altLang="zh-TW" sz="2000" dirty="0">
                <a:latin typeface="Times New Roman" panose="02020603050405020304" pitchFamily="18" charset="0"/>
                <a:ea typeface="標楷體" panose="03000509000000000000" pitchFamily="65" charset="-120"/>
                <a:cs typeface="Times New Roman" panose="02020603050405020304" pitchFamily="18" charset="0"/>
              </a:rPr>
              <a:t>』</a:t>
            </a: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進行預測時的記憶內容。</a:t>
            </a:r>
          </a:p>
        </p:txBody>
      </p:sp>
      <p:grpSp>
        <p:nvGrpSpPr>
          <p:cNvPr id="7" name="群組 6"/>
          <p:cNvGrpSpPr/>
          <p:nvPr/>
        </p:nvGrpSpPr>
        <p:grpSpPr>
          <a:xfrm>
            <a:off x="1259632" y="3740816"/>
            <a:ext cx="6768752" cy="2712520"/>
            <a:chOff x="1547664" y="3789040"/>
            <a:chExt cx="6768752" cy="2712520"/>
          </a:xfrm>
        </p:grpSpPr>
        <p:pic>
          <p:nvPicPr>
            <p:cNvPr id="78850" name="Picture 2"/>
            <p:cNvPicPr>
              <a:picLocks noChangeAspect="1" noChangeArrowheads="1"/>
            </p:cNvPicPr>
            <p:nvPr/>
          </p:nvPicPr>
          <p:blipFill>
            <a:blip r:embed="rId2">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1547664" y="3861048"/>
              <a:ext cx="6696744" cy="26405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矩形 5"/>
            <p:cNvSpPr/>
            <p:nvPr/>
          </p:nvSpPr>
          <p:spPr bwMode="auto">
            <a:xfrm>
              <a:off x="7596336" y="3789040"/>
              <a:ext cx="720080" cy="374561"/>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TW" altLang="en-US" sz="1800" b="1" i="0" u="none" strike="noStrike" cap="none" normalizeH="0" baseline="0" smtClean="0">
                <a:ln>
                  <a:noFill/>
                </a:ln>
                <a:solidFill>
                  <a:schemeClr val="bg1"/>
                </a:solidFill>
                <a:effectLst/>
                <a:latin typeface="Times New Roman" pitchFamily="18" charset="0"/>
                <a:ea typeface="標楷體" pitchFamily="65" charset="-120"/>
              </a:endParaRPr>
            </a:p>
          </p:txBody>
        </p:sp>
      </p:grpSp>
    </p:spTree>
    <p:extLst>
      <p:ext uri="{BB962C8B-B14F-4D97-AF65-F5344CB8AC3E}">
        <p14:creationId xmlns:p14="http://schemas.microsoft.com/office/powerpoint/2010/main" val="162661448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pPr marL="0" indent="0">
              <a:lnSpc>
                <a:spcPct val="150000"/>
              </a:lnSpc>
              <a:spcBef>
                <a:spcPct val="0"/>
              </a:spcBef>
              <a:buNone/>
            </a:pPr>
            <a:r>
              <a:rPr lang="en-US" altLang="zh-TW" dirty="0">
                <a:latin typeface="+mn-lt"/>
              </a:rPr>
              <a:t>4-1-2</a:t>
            </a:r>
            <a:r>
              <a:rPr lang="zh-TW" altLang="en-US" dirty="0">
                <a:latin typeface="+mn-lt"/>
              </a:rPr>
              <a:t>　類神經網路的架構</a:t>
            </a:r>
            <a:endParaRPr lang="en-US" altLang="zh-TW" dirty="0">
              <a:latin typeface="+mn-lt"/>
            </a:endParaRPr>
          </a:p>
          <a:p>
            <a:pPr marL="0" indent="0">
              <a:lnSpc>
                <a:spcPct val="150000"/>
              </a:lnSpc>
              <a:buNone/>
            </a:pPr>
            <a:r>
              <a:rPr lang="en-US" altLang="zh-TW" b="0" dirty="0">
                <a:solidFill>
                  <a:schemeClr val="tx1"/>
                </a:solidFill>
                <a:latin typeface="標楷體" panose="03000509000000000000" pitchFamily="65" charset="-120"/>
                <a:ea typeface="標楷體" panose="03000509000000000000" pitchFamily="65" charset="-120"/>
              </a:rPr>
              <a:t>	</a:t>
            </a:r>
            <a:r>
              <a:rPr lang="zh-TW" altLang="en-US" sz="2400" b="0" dirty="0">
                <a:solidFill>
                  <a:schemeClr val="tx1"/>
                </a:solidFill>
                <a:latin typeface="標楷體" panose="03000509000000000000" pitchFamily="65" charset="-120"/>
                <a:ea typeface="標楷體" panose="03000509000000000000" pitchFamily="65" charset="-120"/>
              </a:rPr>
              <a:t>整個神經網路是由許多層的架構而組成，且每一層又由多個神經元所組成。</a:t>
            </a:r>
          </a:p>
          <a:p>
            <a:endParaRPr lang="zh-TW" altLang="en-US" dirty="0"/>
          </a:p>
        </p:txBody>
      </p:sp>
    </p:spTree>
    <p:extLst>
      <p:ext uri="{BB962C8B-B14F-4D97-AF65-F5344CB8AC3E}">
        <p14:creationId xmlns:p14="http://schemas.microsoft.com/office/powerpoint/2010/main" val="109192888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5"/>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pPr marL="0" indent="0" algn="l">
              <a:buNone/>
            </a:pPr>
            <a:r>
              <a:rPr lang="zh-TW" altLang="en-US" sz="2400" kern="1200" dirty="0">
                <a:solidFill>
                  <a:srgbClr val="00B050"/>
                </a:solidFill>
              </a:rPr>
              <a:t>解決梯度消失原因</a:t>
            </a:r>
            <a:endParaRPr lang="en-US" altLang="zh-TW" sz="2400" kern="1200" dirty="0">
              <a:solidFill>
                <a:srgbClr val="00B050"/>
              </a:solidFill>
            </a:endParaRPr>
          </a:p>
          <a:p>
            <a:pPr marL="0" indent="0" algn="l">
              <a:buNone/>
            </a:pPr>
            <a:r>
              <a:rPr lang="en-US" altLang="zh-TW" sz="2000" b="0" kern="1200" dirty="0" smtClean="0">
                <a:solidFill>
                  <a:schemeClr val="tx1"/>
                </a:solidFill>
                <a:latin typeface="標楷體" panose="03000509000000000000" pitchFamily="65" charset="-120"/>
                <a:ea typeface="標楷體" panose="03000509000000000000" pitchFamily="65" charset="-120"/>
              </a:rPr>
              <a:t>	</a:t>
            </a:r>
            <a:r>
              <a:rPr lang="zh-TW" altLang="en-US" sz="2000" b="0" kern="120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如果</a:t>
            </a:r>
            <a:r>
              <a:rPr lang="zh-TW" altLang="en-US" sz="2000" b="0" kern="12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只提出公式中與關鍵字</a:t>
            </a:r>
            <a:r>
              <a:rPr lang="en-US" altLang="zh-TW" sz="2000" b="0" kern="12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sz="2000" b="0" kern="12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抵達</a:t>
            </a:r>
            <a:r>
              <a:rPr lang="en-US" altLang="zh-TW" sz="2000" b="0" kern="12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sz="2000" b="0" kern="12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有關的部分，得公式 </a:t>
            </a:r>
            <a:r>
              <a:rPr lang="en-US" altLang="zh-TW" sz="2000" b="0" kern="12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sz="2000" b="0" kern="12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 </a:t>
            </a:r>
            <a:endParaRPr lang="en-US" altLang="zh-TW" sz="2000" b="0" kern="12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p>
            <a:pPr marL="0" indent="0" algn="l">
              <a:buNone/>
            </a:pPr>
            <a:r>
              <a:rPr lang="zh-TW" altLang="en-US" sz="2000" b="0" i="0" u="none" strike="noStrike" kern="1200" baseline="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     </a:t>
            </a:r>
            <a:r>
              <a:rPr lang="en-US" altLang="zh-TW" sz="2000" kern="12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sz="2000" kern="12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抵達</a:t>
            </a:r>
            <a:r>
              <a:rPr lang="en-US" altLang="zh-TW" sz="2000" kern="12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 </a:t>
            </a:r>
            <a:r>
              <a:rPr lang="zh-TW" altLang="en-US" sz="2000" kern="12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輸入閘門</a:t>
            </a:r>
            <a:r>
              <a:rPr lang="en-US" altLang="zh-TW" sz="2000" kern="12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A × </a:t>
            </a:r>
            <a:r>
              <a:rPr lang="zh-TW" altLang="en-US" sz="2000" kern="1200" dirty="0">
                <a:solidFill>
                  <a:srgbClr val="00B050"/>
                </a:solidFill>
                <a:latin typeface="Times New Roman" panose="02020603050405020304" pitchFamily="18" charset="0"/>
                <a:ea typeface="標楷體" panose="03000509000000000000" pitchFamily="65" charset="-120"/>
                <a:cs typeface="Times New Roman" panose="02020603050405020304" pitchFamily="18" charset="0"/>
              </a:rPr>
              <a:t>遺忘閥門</a:t>
            </a:r>
            <a:r>
              <a:rPr lang="en-US" altLang="zh-TW" sz="2000" kern="1200" dirty="0">
                <a:solidFill>
                  <a:srgbClr val="00B050"/>
                </a:solidFill>
                <a:latin typeface="Times New Roman" panose="02020603050405020304" pitchFamily="18" charset="0"/>
                <a:ea typeface="標楷體" panose="03000509000000000000" pitchFamily="65" charset="-120"/>
                <a:cs typeface="Times New Roman" panose="02020603050405020304" pitchFamily="18" charset="0"/>
              </a:rPr>
              <a:t>B</a:t>
            </a:r>
            <a:r>
              <a:rPr lang="en-US" altLang="zh-TW" sz="2000" kern="12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 × </a:t>
            </a:r>
            <a:r>
              <a:rPr lang="zh-TW" altLang="en-US" sz="2000" kern="1200" dirty="0">
                <a:solidFill>
                  <a:srgbClr val="00B050"/>
                </a:solidFill>
                <a:latin typeface="Times New Roman" panose="02020603050405020304" pitchFamily="18" charset="0"/>
                <a:ea typeface="標楷體" panose="03000509000000000000" pitchFamily="65" charset="-120"/>
                <a:cs typeface="Times New Roman" panose="02020603050405020304" pitchFamily="18" charset="0"/>
              </a:rPr>
              <a:t>遺忘閘門</a:t>
            </a:r>
            <a:r>
              <a:rPr lang="en-US" altLang="zh-TW" sz="2000" kern="1200" dirty="0">
                <a:solidFill>
                  <a:srgbClr val="00B050"/>
                </a:solidFill>
                <a:latin typeface="Times New Roman" panose="02020603050405020304" pitchFamily="18" charset="0"/>
                <a:ea typeface="標楷體" panose="03000509000000000000" pitchFamily="65" charset="-120"/>
                <a:cs typeface="Times New Roman" panose="02020603050405020304" pitchFamily="18" charset="0"/>
              </a:rPr>
              <a:t>C </a:t>
            </a:r>
            <a:r>
              <a:rPr lang="en-US" altLang="zh-TW" sz="2000" kern="12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 </a:t>
            </a:r>
            <a:r>
              <a:rPr lang="zh-TW" altLang="en-US" sz="2000" kern="1200" dirty="0">
                <a:solidFill>
                  <a:srgbClr val="00B050"/>
                </a:solidFill>
                <a:latin typeface="Times New Roman" panose="02020603050405020304" pitchFamily="18" charset="0"/>
                <a:ea typeface="標楷體" panose="03000509000000000000" pitchFamily="65" charset="-120"/>
                <a:cs typeface="Times New Roman" panose="02020603050405020304" pitchFamily="18" charset="0"/>
              </a:rPr>
              <a:t>遺忘閘門</a:t>
            </a:r>
            <a:r>
              <a:rPr lang="en-US" altLang="zh-TW" sz="2000" kern="1200" dirty="0">
                <a:solidFill>
                  <a:srgbClr val="00B050"/>
                </a:solidFill>
                <a:latin typeface="Times New Roman" panose="02020603050405020304" pitchFamily="18" charset="0"/>
                <a:ea typeface="標楷體" panose="03000509000000000000" pitchFamily="65" charset="-120"/>
                <a:cs typeface="Times New Roman" panose="02020603050405020304" pitchFamily="18" charset="0"/>
              </a:rPr>
              <a:t>D</a:t>
            </a:r>
            <a:endParaRPr lang="zh-TW" altLang="en-US" sz="2000" kern="1200" dirty="0">
              <a:solidFill>
                <a:srgbClr val="00B050"/>
              </a:solidFill>
              <a:latin typeface="Times New Roman" panose="02020603050405020304" pitchFamily="18" charset="0"/>
              <a:ea typeface="標楷體" panose="03000509000000000000" pitchFamily="65" charset="-120"/>
              <a:cs typeface="Times New Roman" panose="02020603050405020304" pitchFamily="18" charset="0"/>
            </a:endParaRPr>
          </a:p>
        </p:txBody>
      </p:sp>
      <p:grpSp>
        <p:nvGrpSpPr>
          <p:cNvPr id="5" name="群組 4"/>
          <p:cNvGrpSpPr/>
          <p:nvPr/>
        </p:nvGrpSpPr>
        <p:grpSpPr>
          <a:xfrm>
            <a:off x="1142986" y="3789040"/>
            <a:ext cx="7029414" cy="2737491"/>
            <a:chOff x="323528" y="2135017"/>
            <a:chExt cx="8136904" cy="3119653"/>
          </a:xfrm>
        </p:grpSpPr>
        <p:pic>
          <p:nvPicPr>
            <p:cNvPr id="79874" name="Picture 2"/>
            <p:cNvPicPr>
              <a:picLocks noChangeAspect="1" noChangeArrowheads="1"/>
            </p:cNvPicPr>
            <p:nvPr/>
          </p:nvPicPr>
          <p:blipFill>
            <a:blip r:embed="rId2">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323528" y="2135017"/>
              <a:ext cx="8136904" cy="31196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矩形 3"/>
            <p:cNvSpPr/>
            <p:nvPr/>
          </p:nvSpPr>
          <p:spPr bwMode="auto">
            <a:xfrm>
              <a:off x="7380312" y="3789040"/>
              <a:ext cx="1080120" cy="1080120"/>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TW" altLang="en-US" sz="1800" b="1" i="0" u="none" strike="noStrike" cap="none" normalizeH="0" baseline="0">
                <a:ln>
                  <a:noFill/>
                </a:ln>
                <a:solidFill>
                  <a:schemeClr val="bg1"/>
                </a:solidFill>
                <a:effectLst/>
                <a:latin typeface="Times New Roman" pitchFamily="18" charset="0"/>
                <a:ea typeface="標楷體" pitchFamily="65" charset="-120"/>
              </a:endParaRPr>
            </a:p>
          </p:txBody>
        </p:sp>
      </p:grpSp>
      <p:sp>
        <p:nvSpPr>
          <p:cNvPr id="8" name="文字方塊 7">
            <a:extLst>
              <a:ext uri="{FF2B5EF4-FFF2-40B4-BE49-F238E27FC236}">
                <a16:creationId xmlns="" xmlns:a16="http://schemas.microsoft.com/office/drawing/2014/main" id="{91226FD1-DD2E-49A0-9A53-23B4A0C8A8B4}"/>
              </a:ext>
            </a:extLst>
          </p:cNvPr>
          <p:cNvSpPr txBox="1"/>
          <p:nvPr/>
        </p:nvSpPr>
        <p:spPr>
          <a:xfrm>
            <a:off x="179388" y="2348880"/>
            <a:ext cx="7632848" cy="1631216"/>
          </a:xfrm>
          <a:prstGeom prst="rect">
            <a:avLst/>
          </a:prstGeom>
          <a:noFill/>
        </p:spPr>
        <p:txBody>
          <a:bodyPr wrap="square">
            <a:spAutoFit/>
          </a:bodyPr>
          <a:lstStyle/>
          <a:p>
            <a:pPr marL="342900" indent="-342900" algn="l">
              <a:buFont typeface="Arial" panose="020B0604020202020204" pitchFamily="34" charset="0"/>
              <a:buChar char="•"/>
            </a:pPr>
            <a:r>
              <a:rPr lang="zh-TW" altLang="en-US" sz="2000" dirty="0">
                <a:solidFill>
                  <a:srgbClr val="FF0000"/>
                </a:solidFill>
                <a:latin typeface="標楷體" panose="03000509000000000000" pitchFamily="65" charset="-120"/>
                <a:ea typeface="標楷體" panose="03000509000000000000" pitchFamily="65" charset="-120"/>
              </a:rPr>
              <a:t>遺忘閥門都為</a:t>
            </a:r>
            <a:r>
              <a:rPr lang="en-US" altLang="zh-TW" sz="2000" dirty="0">
                <a:solidFill>
                  <a:srgbClr val="FF0000"/>
                </a:solidFill>
                <a:latin typeface="標楷體" panose="03000509000000000000" pitchFamily="65" charset="-120"/>
                <a:ea typeface="標楷體" panose="03000509000000000000" pitchFamily="65" charset="-120"/>
              </a:rPr>
              <a:t>1 ! </a:t>
            </a:r>
            <a:r>
              <a:rPr lang="zh-TW" altLang="en-US" sz="2000" dirty="0">
                <a:latin typeface="標楷體" panose="03000509000000000000" pitchFamily="65" charset="-120"/>
                <a:ea typeface="標楷體" panose="03000509000000000000" pitchFamily="65" charset="-120"/>
              </a:rPr>
              <a:t>關鍵字</a:t>
            </a:r>
            <a:r>
              <a:rPr lang="en-US" altLang="zh-TW" sz="2000" dirty="0">
                <a:latin typeface="標楷體" panose="03000509000000000000" pitchFamily="65" charset="-120"/>
                <a:ea typeface="標楷體" panose="03000509000000000000" pitchFamily="65" charset="-120"/>
              </a:rPr>
              <a:t>『</a:t>
            </a:r>
            <a:r>
              <a:rPr lang="zh-TW" altLang="en-US" sz="2000" dirty="0">
                <a:latin typeface="標楷體" panose="03000509000000000000" pitchFamily="65" charset="-120"/>
                <a:ea typeface="標楷體" panose="03000509000000000000" pitchFamily="65" charset="-120"/>
              </a:rPr>
              <a:t>抵達</a:t>
            </a:r>
            <a:r>
              <a:rPr lang="en-US" altLang="zh-TW" sz="2000" dirty="0">
                <a:latin typeface="標楷體" panose="03000509000000000000" pitchFamily="65" charset="-120"/>
                <a:ea typeface="標楷體" panose="03000509000000000000" pitchFamily="65" charset="-120"/>
              </a:rPr>
              <a:t>』</a:t>
            </a:r>
            <a:r>
              <a:rPr lang="zh-TW" altLang="en-US" sz="2000" dirty="0">
                <a:latin typeface="標楷體" panose="03000509000000000000" pitchFamily="65" charset="-120"/>
                <a:ea typeface="標楷體" panose="03000509000000000000" pitchFamily="65" charset="-120"/>
              </a:rPr>
              <a:t>在</a:t>
            </a:r>
            <a:r>
              <a:rPr lang="en-US" altLang="zh-TW" sz="2000" dirty="0">
                <a:latin typeface="標楷體" panose="03000509000000000000" pitchFamily="65" charset="-120"/>
                <a:ea typeface="標楷體" panose="03000509000000000000" pitchFamily="65" charset="-120"/>
              </a:rPr>
              <a:t>LSTM </a:t>
            </a:r>
            <a:r>
              <a:rPr lang="zh-TW" altLang="en-US" sz="2000" dirty="0">
                <a:latin typeface="標楷體" panose="03000509000000000000" pitchFamily="65" charset="-120"/>
                <a:ea typeface="標楷體" panose="03000509000000000000" pitchFamily="65" charset="-120"/>
              </a:rPr>
              <a:t>透過記憶傳遞時，並沒有像一般的遞歸神經網路一樣記憶會被越乘越小，最後趨近於</a:t>
            </a:r>
            <a:r>
              <a:rPr lang="en-US" altLang="zh-TW" sz="2000" dirty="0">
                <a:latin typeface="標楷體" panose="03000509000000000000" pitchFamily="65" charset="-120"/>
                <a:ea typeface="標楷體" panose="03000509000000000000" pitchFamily="65" charset="-120"/>
              </a:rPr>
              <a:t>0</a:t>
            </a:r>
            <a:r>
              <a:rPr lang="zh-TW" altLang="en-US" sz="2000" dirty="0">
                <a:latin typeface="標楷體" panose="03000509000000000000" pitchFamily="65" charset="-120"/>
                <a:ea typeface="標楷體" panose="03000509000000000000" pitchFamily="65" charset="-120"/>
              </a:rPr>
              <a:t>，反過來說，在</a:t>
            </a:r>
            <a:r>
              <a:rPr lang="en-US" altLang="zh-TW" sz="2000" dirty="0">
                <a:latin typeface="標楷體" panose="03000509000000000000" pitchFamily="65" charset="-120"/>
                <a:ea typeface="標楷體" panose="03000509000000000000" pitchFamily="65" charset="-120"/>
              </a:rPr>
              <a:t>LSTM </a:t>
            </a:r>
            <a:r>
              <a:rPr lang="zh-TW" altLang="en-US" sz="2000" dirty="0">
                <a:latin typeface="標楷體" panose="03000509000000000000" pitchFamily="65" charset="-120"/>
                <a:ea typeface="標楷體" panose="03000509000000000000" pitchFamily="65" charset="-120"/>
              </a:rPr>
              <a:t>在反向傳播修正權重時也因為大部分遺忘閥門的值皆為</a:t>
            </a:r>
            <a:r>
              <a:rPr lang="en-US" altLang="zh-TW" sz="2000" dirty="0">
                <a:latin typeface="標楷體" panose="03000509000000000000" pitchFamily="65" charset="-120"/>
                <a:ea typeface="標楷體" panose="03000509000000000000" pitchFamily="65" charset="-120"/>
              </a:rPr>
              <a:t>1</a:t>
            </a:r>
            <a:r>
              <a:rPr lang="zh-TW" altLang="en-US" sz="2000" dirty="0">
                <a:latin typeface="標楷體" panose="03000509000000000000" pitchFamily="65" charset="-120"/>
                <a:ea typeface="標楷體" panose="03000509000000000000" pitchFamily="65" charset="-120"/>
              </a:rPr>
              <a:t>，因此也不會有修正量在反向傳播時越來越小的問題，也就解決了梯度消失的問題。</a:t>
            </a:r>
          </a:p>
        </p:txBody>
      </p:sp>
    </p:spTree>
    <p:extLst>
      <p:ext uri="{BB962C8B-B14F-4D97-AF65-F5344CB8AC3E}">
        <p14:creationId xmlns:p14="http://schemas.microsoft.com/office/powerpoint/2010/main" val="92905395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endParaRPr lang="zh-TW" altLang="en-US"/>
          </a:p>
        </p:txBody>
      </p:sp>
      <p:sp>
        <p:nvSpPr>
          <p:cNvPr id="2" name="內容版面配置區 1"/>
          <p:cNvSpPr>
            <a:spLocks noGrp="1"/>
          </p:cNvSpPr>
          <p:nvPr>
            <p:ph idx="1"/>
          </p:nvPr>
        </p:nvSpPr>
        <p:spPr/>
        <p:txBody>
          <a:bodyPr/>
          <a:lstStyle/>
          <a:p>
            <a:pPr marL="0" indent="0">
              <a:lnSpc>
                <a:spcPct val="150000"/>
              </a:lnSpc>
              <a:buNone/>
            </a:pPr>
            <a:r>
              <a:rPr lang="en-US" altLang="zh-TW" dirty="0"/>
              <a:t>4-4-5</a:t>
            </a:r>
            <a:r>
              <a:rPr lang="zh-TW" altLang="en-US" dirty="0"/>
              <a:t>　</a:t>
            </a:r>
            <a:r>
              <a:rPr lang="zh-TW" altLang="zh-TW" dirty="0"/>
              <a:t>遞歸神經網路應用模式</a:t>
            </a:r>
            <a:endParaRPr lang="en-US" altLang="zh-TW" b="0" dirty="0" smtClean="0">
              <a:solidFill>
                <a:schemeClr val="tx1"/>
              </a:solidFill>
              <a:latin typeface="標楷體" panose="03000509000000000000" pitchFamily="65" charset="-120"/>
              <a:ea typeface="標楷體" panose="03000509000000000000" pitchFamily="65" charset="-120"/>
            </a:endParaRPr>
          </a:p>
          <a:p>
            <a:pPr marL="0" indent="0">
              <a:lnSpc>
                <a:spcPct val="150000"/>
              </a:lnSpc>
              <a:buNone/>
            </a:pPr>
            <a:r>
              <a:rPr lang="en-US" altLang="zh-TW" sz="2400" b="0" dirty="0">
                <a:solidFill>
                  <a:schemeClr val="tx1"/>
                </a:solidFill>
                <a:latin typeface="標楷體" panose="03000509000000000000" pitchFamily="65" charset="-120"/>
                <a:ea typeface="標楷體" panose="03000509000000000000" pitchFamily="65" charset="-120"/>
              </a:rPr>
              <a:t>	</a:t>
            </a:r>
            <a:r>
              <a:rPr lang="zh-TW" altLang="en-US" sz="2400" b="0" dirty="0">
                <a:solidFill>
                  <a:schemeClr val="tx1"/>
                </a:solidFill>
                <a:latin typeface="標楷體" panose="03000509000000000000" pitchFamily="65" charset="-120"/>
                <a:ea typeface="標楷體" panose="03000509000000000000" pitchFamily="65" charset="-120"/>
              </a:rPr>
              <a:t>遞歸神經網路被廣泛應用於解決自然語言處理、影片處理、問答模型等問題，為了能夠更準確的解決面臨的問題，遞歸神經網路也有了大量的變形。</a:t>
            </a:r>
          </a:p>
        </p:txBody>
      </p:sp>
    </p:spTree>
    <p:extLst>
      <p:ext uri="{BB962C8B-B14F-4D97-AF65-F5344CB8AC3E}">
        <p14:creationId xmlns:p14="http://schemas.microsoft.com/office/powerpoint/2010/main" val="119470167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pPr marL="3175" indent="0" algn="l">
              <a:buNone/>
            </a:pPr>
            <a:r>
              <a:rPr lang="zh-TW" altLang="en-US" sz="2400" kern="1200" dirty="0">
                <a:solidFill>
                  <a:srgbClr val="00B050"/>
                </a:solidFill>
              </a:rPr>
              <a:t>雙向遞歸神經網路</a:t>
            </a:r>
            <a:r>
              <a:rPr lang="en-US" altLang="zh-TW" sz="2400" kern="1200" dirty="0">
                <a:solidFill>
                  <a:srgbClr val="00B050"/>
                </a:solidFill>
              </a:rPr>
              <a:t>(</a:t>
            </a:r>
            <a:r>
              <a:rPr lang="es-ES" altLang="zh-TW" sz="2400" kern="1200" dirty="0">
                <a:solidFill>
                  <a:srgbClr val="00B050"/>
                </a:solidFill>
              </a:rPr>
              <a:t>Bidirectional RNN)</a:t>
            </a:r>
            <a:endParaRPr lang="en-US" altLang="zh-TW" sz="2400" kern="1200" dirty="0">
              <a:solidFill>
                <a:srgbClr val="00B050"/>
              </a:solidFill>
            </a:endParaRPr>
          </a:p>
          <a:p>
            <a:pPr lvl="1" indent="0" algn="l">
              <a:lnSpc>
                <a:spcPct val="150000"/>
              </a:lnSpc>
              <a:buNone/>
            </a:pPr>
            <a:r>
              <a:rPr lang="en-US" altLang="zh-TW" sz="2400" b="0" dirty="0">
                <a:solidFill>
                  <a:schemeClr val="tx1"/>
                </a:solidFill>
                <a:latin typeface="標楷體" panose="03000509000000000000" pitchFamily="65" charset="-120"/>
                <a:ea typeface="標楷體" panose="03000509000000000000" pitchFamily="65" charset="-120"/>
              </a:rPr>
              <a:t>	『</a:t>
            </a:r>
            <a:r>
              <a:rPr lang="zh-TW" altLang="en-US" sz="2400" b="0" dirty="0">
                <a:solidFill>
                  <a:schemeClr val="tx1"/>
                </a:solidFill>
                <a:latin typeface="標楷體" panose="03000509000000000000" pitchFamily="65" charset="-120"/>
                <a:ea typeface="標楷體" panose="03000509000000000000" pitchFamily="65" charset="-120"/>
              </a:rPr>
              <a:t>台北即將到了</a:t>
            </a:r>
            <a:r>
              <a:rPr lang="en-US" altLang="zh-TW" sz="2400" b="0" dirty="0">
                <a:solidFill>
                  <a:schemeClr val="tx1"/>
                </a:solidFill>
                <a:latin typeface="標楷體" panose="03000509000000000000" pitchFamily="65" charset="-120"/>
                <a:ea typeface="標楷體" panose="03000509000000000000" pitchFamily="65" charset="-120"/>
              </a:rPr>
              <a:t>』</a:t>
            </a:r>
            <a:r>
              <a:rPr lang="zh-TW" altLang="en-US" sz="2400" b="0" dirty="0">
                <a:solidFill>
                  <a:schemeClr val="tx1"/>
                </a:solidFill>
                <a:latin typeface="標楷體" panose="03000509000000000000" pitchFamily="65" charset="-120"/>
                <a:ea typeface="標楷體" panose="03000509000000000000" pitchFamily="65" charset="-120"/>
              </a:rPr>
              <a:t>中的台北為目的地，但遞歸神經網路只能夠由前至後的閱讀字句，因此在看到</a:t>
            </a:r>
            <a:r>
              <a:rPr lang="en-US" altLang="zh-TW" sz="2400" b="0" dirty="0">
                <a:solidFill>
                  <a:schemeClr val="tx1"/>
                </a:solidFill>
                <a:latin typeface="標楷體" panose="03000509000000000000" pitchFamily="65" charset="-120"/>
                <a:ea typeface="標楷體" panose="03000509000000000000" pitchFamily="65" charset="-120"/>
              </a:rPr>
              <a:t>『</a:t>
            </a:r>
            <a:r>
              <a:rPr lang="zh-TW" altLang="en-US" sz="2400" b="0" dirty="0">
                <a:solidFill>
                  <a:schemeClr val="tx1"/>
                </a:solidFill>
                <a:latin typeface="標楷體" panose="03000509000000000000" pitchFamily="65" charset="-120"/>
                <a:ea typeface="標楷體" panose="03000509000000000000" pitchFamily="65" charset="-120"/>
              </a:rPr>
              <a:t>台北</a:t>
            </a:r>
            <a:r>
              <a:rPr lang="en-US" altLang="zh-TW" sz="2400" b="0" dirty="0">
                <a:solidFill>
                  <a:schemeClr val="tx1"/>
                </a:solidFill>
                <a:latin typeface="標楷體" panose="03000509000000000000" pitchFamily="65" charset="-120"/>
                <a:ea typeface="標楷體" panose="03000509000000000000" pitchFamily="65" charset="-120"/>
              </a:rPr>
              <a:t>』</a:t>
            </a:r>
            <a:r>
              <a:rPr lang="zh-TW" altLang="en-US" sz="2400" b="0" dirty="0">
                <a:solidFill>
                  <a:schemeClr val="tx1"/>
                </a:solidFill>
                <a:latin typeface="標楷體" panose="03000509000000000000" pitchFamily="65" charset="-120"/>
                <a:ea typeface="標楷體" panose="03000509000000000000" pitchFamily="65" charset="-120"/>
              </a:rPr>
              <a:t>時，遞歸神經網路尚未讀到</a:t>
            </a:r>
            <a:r>
              <a:rPr lang="en-US" altLang="zh-TW" sz="2400" b="0" dirty="0">
                <a:solidFill>
                  <a:schemeClr val="tx1"/>
                </a:solidFill>
                <a:latin typeface="標楷體" panose="03000509000000000000" pitchFamily="65" charset="-120"/>
                <a:ea typeface="標楷體" panose="03000509000000000000" pitchFamily="65" charset="-120"/>
              </a:rPr>
              <a:t>『</a:t>
            </a:r>
            <a:r>
              <a:rPr lang="zh-TW" altLang="en-US" sz="2400" b="0" dirty="0">
                <a:solidFill>
                  <a:schemeClr val="tx1"/>
                </a:solidFill>
                <a:latin typeface="標楷體" panose="03000509000000000000" pitchFamily="65" charset="-120"/>
                <a:ea typeface="標楷體" panose="03000509000000000000" pitchFamily="65" charset="-120"/>
              </a:rPr>
              <a:t>到了</a:t>
            </a:r>
            <a:r>
              <a:rPr lang="en-US" altLang="zh-TW" sz="2400" b="0" dirty="0">
                <a:solidFill>
                  <a:schemeClr val="tx1"/>
                </a:solidFill>
                <a:latin typeface="標楷體" panose="03000509000000000000" pitchFamily="65" charset="-120"/>
                <a:ea typeface="標楷體" panose="03000509000000000000" pitchFamily="65" charset="-120"/>
              </a:rPr>
              <a:t>』</a:t>
            </a:r>
            <a:r>
              <a:rPr lang="zh-TW" altLang="en-US" sz="2400" b="0" dirty="0">
                <a:solidFill>
                  <a:schemeClr val="tx1"/>
                </a:solidFill>
                <a:latin typeface="標楷體" panose="03000509000000000000" pitchFamily="65" charset="-120"/>
                <a:ea typeface="標楷體" panose="03000509000000000000" pitchFamily="65" charset="-120"/>
              </a:rPr>
              <a:t>，所以自然無法正確將台北預測為目的地，為了使遞歸神經網路也像人類一樣具備這種能力，因此便延伸出了雙向遞歸神經網路</a:t>
            </a:r>
            <a:r>
              <a:rPr lang="en-US" altLang="zh-TW" sz="2400" b="0" dirty="0">
                <a:solidFill>
                  <a:schemeClr val="tx1"/>
                </a:solidFill>
                <a:latin typeface="標楷體" panose="03000509000000000000" pitchFamily="65" charset="-120"/>
                <a:ea typeface="標楷體" panose="03000509000000000000" pitchFamily="65" charset="-120"/>
              </a:rPr>
              <a:t>!</a:t>
            </a:r>
            <a:endParaRPr lang="zh-TW" altLang="en-US" sz="2400" b="0" dirty="0">
              <a:solidFill>
                <a:schemeClr val="tx1"/>
              </a:solidFill>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193687512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標題 6"/>
          <p:cNvSpPr>
            <a:spLocks noGrp="1"/>
          </p:cNvSpPr>
          <p:nvPr>
            <p:ph type="title"/>
          </p:nvPr>
        </p:nvSpPr>
        <p:spPr/>
        <p:txBody>
          <a:bodyPr/>
          <a:lstStyle/>
          <a:p>
            <a:endParaRPr lang="zh-TW" altLang="en-US"/>
          </a:p>
        </p:txBody>
      </p:sp>
      <p:sp>
        <p:nvSpPr>
          <p:cNvPr id="8" name="內容版面配置區 7"/>
          <p:cNvSpPr>
            <a:spLocks noGrp="1"/>
          </p:cNvSpPr>
          <p:nvPr>
            <p:ph idx="1"/>
          </p:nvPr>
        </p:nvSpPr>
        <p:spPr/>
        <p:txBody>
          <a:bodyPr/>
          <a:lstStyle/>
          <a:p>
            <a:endParaRPr lang="zh-TW" altLang="en-US"/>
          </a:p>
        </p:txBody>
      </p:sp>
      <p:grpSp>
        <p:nvGrpSpPr>
          <p:cNvPr id="4" name="群組 3"/>
          <p:cNvGrpSpPr/>
          <p:nvPr/>
        </p:nvGrpSpPr>
        <p:grpSpPr>
          <a:xfrm>
            <a:off x="683568" y="1960708"/>
            <a:ext cx="7704856" cy="3755980"/>
            <a:chOff x="467544" y="1844824"/>
            <a:chExt cx="7920880" cy="4177797"/>
          </a:xfrm>
        </p:grpSpPr>
        <p:pic>
          <p:nvPicPr>
            <p:cNvPr id="5" name="Picture 2"/>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67544" y="1988840"/>
              <a:ext cx="7920880" cy="40337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矩形 5"/>
            <p:cNvSpPr/>
            <p:nvPr/>
          </p:nvSpPr>
          <p:spPr bwMode="auto">
            <a:xfrm>
              <a:off x="7452320" y="1844824"/>
              <a:ext cx="936104" cy="1008112"/>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TW" altLang="en-US" sz="1800" b="1" i="0" u="none" strike="noStrike" cap="none" normalizeH="0" baseline="0">
                <a:ln>
                  <a:noFill/>
                </a:ln>
                <a:solidFill>
                  <a:schemeClr val="bg1"/>
                </a:solidFill>
                <a:effectLst/>
                <a:latin typeface="Times New Roman" pitchFamily="18" charset="0"/>
                <a:ea typeface="標楷體" pitchFamily="65" charset="-120"/>
              </a:endParaRPr>
            </a:p>
          </p:txBody>
        </p:sp>
      </p:grpSp>
    </p:spTree>
    <p:extLst>
      <p:ext uri="{BB962C8B-B14F-4D97-AF65-F5344CB8AC3E}">
        <p14:creationId xmlns:p14="http://schemas.microsoft.com/office/powerpoint/2010/main" val="184274102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標題 6"/>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pPr marL="0" indent="0">
              <a:buNone/>
            </a:pPr>
            <a:r>
              <a:rPr lang="zh-TW" altLang="en-US" sz="2400" kern="1200" dirty="0">
                <a:solidFill>
                  <a:srgbClr val="00B050"/>
                </a:solidFill>
              </a:rPr>
              <a:t>只有正向傳播的問題</a:t>
            </a:r>
            <a:endParaRPr lang="en-US" altLang="zh-TW" sz="2400" kern="1200" dirty="0">
              <a:solidFill>
                <a:srgbClr val="00B050"/>
              </a:solidFill>
            </a:endParaRPr>
          </a:p>
          <a:p>
            <a:pPr marL="0" indent="0">
              <a:buNone/>
            </a:pPr>
            <a:r>
              <a:rPr lang="en-US" altLang="zh-TW" sz="2400" b="0" dirty="0" smtClean="0">
                <a:solidFill>
                  <a:schemeClr val="tx1"/>
                </a:solidFill>
                <a:latin typeface="標楷體" panose="03000509000000000000" pitchFamily="65" charset="-120"/>
                <a:ea typeface="標楷體" panose="03000509000000000000" pitchFamily="65" charset="-120"/>
              </a:rPr>
              <a:t>	</a:t>
            </a:r>
            <a:r>
              <a:rPr lang="zh-TW" altLang="en-US" sz="2400" b="0" dirty="0" smtClean="0">
                <a:solidFill>
                  <a:schemeClr val="tx1"/>
                </a:solidFill>
                <a:latin typeface="標楷體" panose="03000509000000000000" pitchFamily="65" charset="-120"/>
                <a:ea typeface="標楷體" panose="03000509000000000000" pitchFamily="65" charset="-120"/>
              </a:rPr>
              <a:t>只有</a:t>
            </a:r>
            <a:r>
              <a:rPr lang="zh-TW" altLang="en-US" sz="2400" b="0" dirty="0">
                <a:solidFill>
                  <a:schemeClr val="tx1"/>
                </a:solidFill>
                <a:latin typeface="標楷體" panose="03000509000000000000" pitchFamily="65" charset="-120"/>
                <a:ea typeface="標楷體" panose="03000509000000000000" pitchFamily="65" charset="-120"/>
              </a:rPr>
              <a:t>正向傳播無法預測台北屬於出發地或目的地</a:t>
            </a:r>
          </a:p>
        </p:txBody>
      </p:sp>
      <p:grpSp>
        <p:nvGrpSpPr>
          <p:cNvPr id="6" name="群組 5"/>
          <p:cNvGrpSpPr/>
          <p:nvPr/>
        </p:nvGrpSpPr>
        <p:grpSpPr>
          <a:xfrm>
            <a:off x="539552" y="2348458"/>
            <a:ext cx="7639501" cy="4032870"/>
            <a:chOff x="251520" y="1772816"/>
            <a:chExt cx="8208912" cy="4406810"/>
          </a:xfrm>
        </p:grpSpPr>
        <p:pic>
          <p:nvPicPr>
            <p:cNvPr id="819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1772816"/>
              <a:ext cx="8208912" cy="44068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矩形 4"/>
            <p:cNvSpPr/>
            <p:nvPr/>
          </p:nvSpPr>
          <p:spPr bwMode="auto">
            <a:xfrm>
              <a:off x="7452320" y="1844824"/>
              <a:ext cx="936104" cy="1008112"/>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TW" altLang="en-US" sz="1800" b="1" i="0" u="none" strike="noStrike" cap="none" normalizeH="0" baseline="0">
                <a:ln>
                  <a:noFill/>
                </a:ln>
                <a:solidFill>
                  <a:schemeClr val="bg1"/>
                </a:solidFill>
                <a:effectLst/>
                <a:latin typeface="Times New Roman" pitchFamily="18" charset="0"/>
                <a:ea typeface="標楷體" pitchFamily="65" charset="-120"/>
              </a:endParaRPr>
            </a:p>
          </p:txBody>
        </p:sp>
        <p:sp>
          <p:nvSpPr>
            <p:cNvPr id="4" name="文字方塊 3"/>
            <p:cNvSpPr txBox="1"/>
            <p:nvPr/>
          </p:nvSpPr>
          <p:spPr>
            <a:xfrm>
              <a:off x="2103064" y="5826821"/>
              <a:ext cx="498142" cy="319499"/>
            </a:xfrm>
            <a:prstGeom prst="rect">
              <a:avLst/>
            </a:prstGeom>
            <a:noFill/>
          </p:spPr>
          <p:txBody>
            <a:bodyPr wrap="none" rtlCol="0">
              <a:spAutoFit/>
            </a:bodyPr>
            <a:lstStyle/>
            <a:p>
              <a:r>
                <a:rPr lang="en-US" altLang="zh-TW" sz="1300" dirty="0"/>
                <a:t>(</a:t>
              </a:r>
              <a:r>
                <a:rPr lang="zh-TW" altLang="en-US" sz="1300" dirty="0"/>
                <a:t>續</a:t>
              </a:r>
              <a:r>
                <a:rPr lang="en-US" altLang="zh-TW" sz="1300" dirty="0"/>
                <a:t>)</a:t>
              </a:r>
              <a:endParaRPr lang="zh-TW" altLang="en-US" sz="1300" dirty="0"/>
            </a:p>
          </p:txBody>
        </p:sp>
      </p:grpSp>
    </p:spTree>
    <p:extLst>
      <p:ext uri="{BB962C8B-B14F-4D97-AF65-F5344CB8AC3E}">
        <p14:creationId xmlns:p14="http://schemas.microsoft.com/office/powerpoint/2010/main" val="40608453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標題 7"/>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pPr marL="0" indent="0">
              <a:buNone/>
            </a:pPr>
            <a:r>
              <a:rPr lang="zh-TW" altLang="en-US" sz="2400" kern="1200" dirty="0">
                <a:solidFill>
                  <a:srgbClr val="00B050"/>
                </a:solidFill>
              </a:rPr>
              <a:t>加入逆向傳遞解決問題</a:t>
            </a:r>
          </a:p>
        </p:txBody>
      </p:sp>
      <p:grpSp>
        <p:nvGrpSpPr>
          <p:cNvPr id="4" name="群組 3"/>
          <p:cNvGrpSpPr/>
          <p:nvPr/>
        </p:nvGrpSpPr>
        <p:grpSpPr>
          <a:xfrm>
            <a:off x="473063" y="2132856"/>
            <a:ext cx="7677174" cy="3959845"/>
            <a:chOff x="251520" y="1916831"/>
            <a:chExt cx="8208912" cy="4307571"/>
          </a:xfrm>
        </p:grpSpPr>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1916831"/>
              <a:ext cx="8208912" cy="43075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文字方塊 5"/>
            <p:cNvSpPr txBox="1"/>
            <p:nvPr/>
          </p:nvSpPr>
          <p:spPr>
            <a:xfrm>
              <a:off x="7740352" y="5805264"/>
              <a:ext cx="482824" cy="307777"/>
            </a:xfrm>
            <a:prstGeom prst="rect">
              <a:avLst/>
            </a:prstGeom>
            <a:noFill/>
          </p:spPr>
          <p:txBody>
            <a:bodyPr wrap="none" rtlCol="0">
              <a:spAutoFit/>
            </a:bodyPr>
            <a:lstStyle/>
            <a:p>
              <a:r>
                <a:rPr lang="en-US" altLang="zh-TW" sz="1400" dirty="0"/>
                <a:t>(</a:t>
              </a:r>
              <a:r>
                <a:rPr lang="zh-TW" altLang="en-US" sz="1400" dirty="0"/>
                <a:t>續</a:t>
              </a:r>
              <a:r>
                <a:rPr lang="en-US" altLang="zh-TW" sz="1400" dirty="0"/>
                <a:t>)</a:t>
              </a:r>
              <a:endParaRPr lang="zh-TW" altLang="en-US" sz="1400" dirty="0"/>
            </a:p>
          </p:txBody>
        </p:sp>
        <p:sp>
          <p:nvSpPr>
            <p:cNvPr id="7" name="矩形 6"/>
            <p:cNvSpPr/>
            <p:nvPr/>
          </p:nvSpPr>
          <p:spPr bwMode="auto">
            <a:xfrm>
              <a:off x="7380312" y="1916831"/>
              <a:ext cx="1080120" cy="936105"/>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TW" altLang="en-US" sz="1800" b="1" i="0" u="none" strike="noStrike" cap="none" normalizeH="0" baseline="0">
                <a:ln>
                  <a:noFill/>
                </a:ln>
                <a:solidFill>
                  <a:schemeClr val="bg1"/>
                </a:solidFill>
                <a:effectLst/>
                <a:latin typeface="Times New Roman" pitchFamily="18" charset="0"/>
                <a:ea typeface="標楷體" pitchFamily="65" charset="-120"/>
              </a:endParaRPr>
            </a:p>
          </p:txBody>
        </p:sp>
      </p:grpSp>
    </p:spTree>
    <p:extLst>
      <p:ext uri="{BB962C8B-B14F-4D97-AF65-F5344CB8AC3E}">
        <p14:creationId xmlns:p14="http://schemas.microsoft.com/office/powerpoint/2010/main" val="329623368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pPr marL="0" indent="0">
              <a:buNone/>
            </a:pPr>
            <a:r>
              <a:rPr lang="zh-TW" altLang="en-US" sz="2400" dirty="0">
                <a:solidFill>
                  <a:srgbClr val="00B050"/>
                </a:solidFill>
              </a:rPr>
              <a:t>情緒</a:t>
            </a:r>
            <a:r>
              <a:rPr lang="zh-TW" altLang="en-US" sz="2400" dirty="0" smtClean="0">
                <a:solidFill>
                  <a:srgbClr val="00B050"/>
                </a:solidFill>
              </a:rPr>
              <a:t>分析</a:t>
            </a:r>
            <a:endParaRPr lang="en-US" altLang="zh-TW" sz="2400" dirty="0" smtClean="0">
              <a:solidFill>
                <a:srgbClr val="00B050"/>
              </a:solidFill>
            </a:endParaRPr>
          </a:p>
          <a:p>
            <a:pPr marL="0" indent="0">
              <a:buNone/>
            </a:pPr>
            <a:r>
              <a:rPr lang="en-US" altLang="zh-TW" sz="2400" b="0" dirty="0">
                <a:solidFill>
                  <a:schemeClr val="tx1"/>
                </a:solidFill>
                <a:latin typeface="標楷體" panose="03000509000000000000" pitchFamily="65" charset="-120"/>
                <a:ea typeface="標楷體" panose="03000509000000000000" pitchFamily="65" charset="-120"/>
              </a:rPr>
              <a:t>	</a:t>
            </a:r>
            <a:r>
              <a:rPr lang="zh-TW" altLang="en-US" sz="2400" b="0" dirty="0">
                <a:solidFill>
                  <a:schemeClr val="tx1"/>
                </a:solidFill>
                <a:latin typeface="標楷體" panose="03000509000000000000" pitchFamily="65" charset="-120"/>
                <a:ea typeface="標楷體" panose="03000509000000000000" pitchFamily="65" charset="-120"/>
              </a:rPr>
              <a:t>無論什麼長度的句子都僅有一個輸出，也是一種多個輸入對一輸出的遞歸神經網路。</a:t>
            </a:r>
          </a:p>
          <a:p>
            <a:pPr marL="0" indent="0">
              <a:buNone/>
            </a:pPr>
            <a:endParaRPr lang="zh-TW" altLang="en-US" sz="2400" dirty="0">
              <a:solidFill>
                <a:srgbClr val="00B050"/>
              </a:solidFill>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39752" y="2708920"/>
            <a:ext cx="4680521" cy="360619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97386208"/>
      </p:ext>
    </p:extLst>
  </p:cSld>
  <p:clrMapOvr>
    <a:masterClrMapping/>
  </p:clrMapOvr>
  <p:transition advClick="0">
    <p:wipe/>
  </p:transition>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pPr marL="0" indent="0" algn="l">
              <a:buNone/>
            </a:pPr>
            <a:r>
              <a:rPr lang="zh-TW" altLang="en-US" sz="2400" kern="1200" dirty="0">
                <a:solidFill>
                  <a:srgbClr val="00B050"/>
                </a:solidFill>
              </a:rPr>
              <a:t>影片分析應用</a:t>
            </a:r>
            <a:endParaRPr lang="en-US" altLang="zh-TW" sz="2400" kern="1200" dirty="0">
              <a:solidFill>
                <a:srgbClr val="00B050"/>
              </a:solidFill>
            </a:endParaRPr>
          </a:p>
          <a:p>
            <a:pPr marL="0" indent="0" algn="l">
              <a:buNone/>
            </a:pPr>
            <a:r>
              <a:rPr lang="en-US" altLang="zh-TW" sz="2400" b="0" dirty="0">
                <a:solidFill>
                  <a:schemeClr val="tx1"/>
                </a:solidFill>
                <a:latin typeface="標楷體" panose="03000509000000000000" pitchFamily="65" charset="-120"/>
                <a:ea typeface="標楷體" panose="03000509000000000000" pitchFamily="65" charset="-120"/>
              </a:rPr>
              <a:t>	</a:t>
            </a:r>
            <a:r>
              <a:rPr lang="zh-TW" altLang="en-US" sz="2400" b="0" dirty="0">
                <a:solidFill>
                  <a:schemeClr val="tx1"/>
                </a:solidFill>
                <a:latin typeface="標楷體" panose="03000509000000000000" pitchFamily="65" charset="-120"/>
                <a:ea typeface="標楷體" panose="03000509000000000000" pitchFamily="65" charset="-120"/>
              </a:rPr>
              <a:t>遞歸神經網路除了能夠處理自然語言的問題外，亦可以用來分析影片，如判斷影片是否包含色情或暴力等內容。</a:t>
            </a:r>
            <a:endParaRPr lang="en-US" altLang="zh-TW" sz="2400" b="0" dirty="0">
              <a:solidFill>
                <a:schemeClr val="tx1"/>
              </a:solidFill>
              <a:latin typeface="標楷體" panose="03000509000000000000" pitchFamily="65" charset="-120"/>
              <a:ea typeface="標楷體" panose="03000509000000000000" pitchFamily="65" charset="-120"/>
            </a:endParaRPr>
          </a:p>
          <a:p>
            <a:pPr marL="0" indent="0" algn="l">
              <a:buNone/>
            </a:pPr>
            <a:r>
              <a:rPr lang="en-US" altLang="zh-TW" sz="2400" b="0" dirty="0">
                <a:solidFill>
                  <a:schemeClr val="tx1"/>
                </a:solidFill>
                <a:latin typeface="標楷體" panose="03000509000000000000" pitchFamily="65" charset="-120"/>
                <a:ea typeface="標楷體" panose="03000509000000000000" pitchFamily="65" charset="-120"/>
              </a:rPr>
              <a:t>	</a:t>
            </a:r>
            <a:r>
              <a:rPr lang="zh-TW" altLang="en-US" sz="2400" b="0" dirty="0">
                <a:solidFill>
                  <a:schemeClr val="tx1"/>
                </a:solidFill>
                <a:latin typeface="標楷體" panose="03000509000000000000" pitchFamily="65" charset="-120"/>
                <a:ea typeface="標楷體" panose="03000509000000000000" pitchFamily="65" charset="-120"/>
              </a:rPr>
              <a:t>分析影片時，不僅僅只能採用遞歸神經網路，而也可將其與卷積神經網路結合起來，圖片分析交給卷積神經網路，並將分析後的內容按照順序丟給遞歸神經網路來分析圖片之間的關係 </a:t>
            </a:r>
            <a:r>
              <a:rPr lang="en-US" altLang="zh-TW" sz="2400" b="0" dirty="0">
                <a:solidFill>
                  <a:schemeClr val="tx1"/>
                </a:solidFill>
                <a:latin typeface="標楷體" panose="03000509000000000000" pitchFamily="65" charset="-120"/>
                <a:ea typeface="標楷體" panose="03000509000000000000" pitchFamily="65" charset="-120"/>
              </a:rPr>
              <a:t>!</a:t>
            </a:r>
            <a:endParaRPr lang="zh-TW" altLang="en-US" sz="2400" b="0" dirty="0">
              <a:solidFill>
                <a:schemeClr val="tx1"/>
              </a:solidFill>
              <a:latin typeface="標楷體" panose="03000509000000000000" pitchFamily="65" charset="-120"/>
              <a:ea typeface="標楷體" panose="03000509000000000000" pitchFamily="65" charset="-120"/>
            </a:endParaRPr>
          </a:p>
        </p:txBody>
      </p:sp>
      <p:pic>
        <p:nvPicPr>
          <p:cNvPr id="84994" name="Picture 2"/>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202377" y="3570866"/>
            <a:ext cx="7042031" cy="30984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4009360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endParaRPr lang="zh-TW" altLang="en-US"/>
          </a:p>
        </p:txBody>
      </p:sp>
      <p:sp>
        <p:nvSpPr>
          <p:cNvPr id="5" name="內容版面配置區 2">
            <a:extLst>
              <a:ext uri="{FF2B5EF4-FFF2-40B4-BE49-F238E27FC236}">
                <a16:creationId xmlns="" xmlns:a16="http://schemas.microsoft.com/office/drawing/2014/main" id="{2EEA14AC-87D2-43AF-BA7F-20D4DEC8985A}"/>
              </a:ext>
            </a:extLst>
          </p:cNvPr>
          <p:cNvSpPr>
            <a:spLocks noGrp="1"/>
          </p:cNvSpPr>
          <p:nvPr>
            <p:ph idx="1"/>
          </p:nvPr>
        </p:nvSpPr>
        <p:spPr/>
        <p:txBody>
          <a:bodyPr/>
          <a:lstStyle/>
          <a:p>
            <a:pPr marL="0" indent="0">
              <a:lnSpc>
                <a:spcPct val="150000"/>
              </a:lnSpc>
              <a:buNone/>
            </a:pPr>
            <a:r>
              <a:rPr lang="zh-TW" altLang="en-US" sz="2400" kern="1200" dirty="0">
                <a:solidFill>
                  <a:srgbClr val="00B050"/>
                </a:solidFill>
              </a:rPr>
              <a:t>視覺問答應用 </a:t>
            </a:r>
            <a:r>
              <a:rPr lang="en-US" altLang="zh-TW" sz="2400" kern="1200" dirty="0">
                <a:solidFill>
                  <a:srgbClr val="00B050"/>
                </a:solidFill>
              </a:rPr>
              <a:t>(Visual Question </a:t>
            </a:r>
            <a:r>
              <a:rPr lang="en-US" altLang="zh-TW" sz="2400" kern="1200" dirty="0" err="1">
                <a:solidFill>
                  <a:srgbClr val="00B050"/>
                </a:solidFill>
              </a:rPr>
              <a:t>Answering,VQA</a:t>
            </a:r>
            <a:r>
              <a:rPr lang="en-US" altLang="zh-TW" sz="2400" kern="1200" dirty="0">
                <a:solidFill>
                  <a:srgbClr val="00B050"/>
                </a:solidFill>
              </a:rPr>
              <a:t>)</a:t>
            </a:r>
          </a:p>
          <a:p>
            <a:pPr marL="0" indent="0">
              <a:buNone/>
            </a:pPr>
            <a:r>
              <a:rPr lang="en-US" altLang="zh-TW" sz="2400" b="0" dirty="0">
                <a:solidFill>
                  <a:schemeClr val="tx1"/>
                </a:solidFill>
                <a:latin typeface="標楷體" panose="03000509000000000000" pitchFamily="65" charset="-120"/>
                <a:ea typeface="標楷體" panose="03000509000000000000" pitchFamily="65" charset="-120"/>
              </a:rPr>
              <a:t>	</a:t>
            </a:r>
            <a:r>
              <a:rPr lang="en-US" altLang="zh-TW"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VQA</a:t>
            </a:r>
            <a:r>
              <a:rPr lang="zh-TW" altLang="en-US"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是一個經典的視覺問答模型，卷積神經網路採用的架構是</a:t>
            </a:r>
            <a:r>
              <a:rPr lang="en-US" altLang="zh-TW" sz="2400" b="0" dirty="0" err="1">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VGGNet</a:t>
            </a:r>
            <a:r>
              <a:rPr lang="zh-TW" altLang="en-US"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a:t>
            </a:r>
          </a:p>
        </p:txBody>
      </p:sp>
      <p:pic>
        <p:nvPicPr>
          <p:cNvPr id="860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1112" y="2348880"/>
            <a:ext cx="6987272" cy="41147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4970981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pPr marL="0" indent="0">
              <a:lnSpc>
                <a:spcPct val="150000"/>
              </a:lnSpc>
              <a:buNone/>
            </a:pPr>
            <a:r>
              <a:rPr lang="en-US" altLang="zh-TW" dirty="0"/>
              <a:t>4-4-6</a:t>
            </a:r>
            <a:r>
              <a:rPr lang="zh-TW" altLang="en-US" dirty="0"/>
              <a:t>　長短記憶神經網路實作範例</a:t>
            </a:r>
            <a:endParaRPr lang="en-US" altLang="zh-TW" b="0" dirty="0" smtClean="0">
              <a:solidFill>
                <a:schemeClr val="tx1"/>
              </a:solidFill>
              <a:latin typeface="標楷體" panose="03000509000000000000" pitchFamily="65" charset="-120"/>
              <a:ea typeface="標楷體" panose="03000509000000000000" pitchFamily="65" charset="-120"/>
            </a:endParaRPr>
          </a:p>
          <a:p>
            <a:pPr marL="0" indent="0">
              <a:lnSpc>
                <a:spcPct val="150000"/>
              </a:lnSpc>
              <a:buNone/>
            </a:pPr>
            <a:r>
              <a:rPr lang="en-US" altLang="zh-TW" sz="2400" b="0" dirty="0">
                <a:solidFill>
                  <a:schemeClr val="tx1"/>
                </a:solidFill>
                <a:latin typeface="標楷體" panose="03000509000000000000" pitchFamily="65" charset="-120"/>
                <a:ea typeface="標楷體" panose="03000509000000000000" pitchFamily="65" charset="-120"/>
              </a:rPr>
              <a:t>	</a:t>
            </a:r>
            <a:r>
              <a:rPr lang="zh-TW" altLang="en-US"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由於 </a:t>
            </a:r>
            <a:r>
              <a:rPr lang="en-US" altLang="zh-TW"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LSTM </a:t>
            </a:r>
            <a:r>
              <a:rPr lang="zh-TW" altLang="en-US"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能夠靈活的控制記憶體內存放的內容，在處理時間序列記憶資料的問題，能有自動抓取重要特徵，並將這些特徵保留在記憶中，以便和後續的資料一起當作輸入，使時間序列的資料得以參考先前時序的重要特徵。</a:t>
            </a:r>
          </a:p>
        </p:txBody>
      </p:sp>
    </p:spTree>
    <p:extLst>
      <p:ext uri="{BB962C8B-B14F-4D97-AF65-F5344CB8AC3E}">
        <p14:creationId xmlns:p14="http://schemas.microsoft.com/office/powerpoint/2010/main" val="298020223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endParaRPr lang="zh-TW" altLang="en-US" dirty="0"/>
          </a:p>
        </p:txBody>
      </p:sp>
      <p:sp>
        <p:nvSpPr>
          <p:cNvPr id="2" name="內容版面配置區 1"/>
          <p:cNvSpPr>
            <a:spLocks noGrp="1"/>
          </p:cNvSpPr>
          <p:nvPr>
            <p:ph idx="1"/>
          </p:nvPr>
        </p:nvSpPr>
        <p:spPr/>
        <p:txBody>
          <a:bodyPr/>
          <a:lstStyle/>
          <a:p>
            <a:pPr marL="0" indent="0">
              <a:lnSpc>
                <a:spcPct val="150000"/>
              </a:lnSpc>
              <a:buNone/>
            </a:pPr>
            <a:r>
              <a:rPr lang="zh-TW" altLang="en-US" sz="2400" dirty="0">
                <a:solidFill>
                  <a:srgbClr val="00B050"/>
                </a:solidFill>
              </a:rPr>
              <a:t>分類黃花和藍花的問題</a:t>
            </a:r>
            <a:endParaRPr lang="en-US" altLang="zh-TW" sz="2400" dirty="0">
              <a:solidFill>
                <a:srgbClr val="00B050"/>
              </a:solidFill>
            </a:endParaRPr>
          </a:p>
          <a:p>
            <a:pPr marL="0" indent="0">
              <a:buNone/>
            </a:pPr>
            <a:r>
              <a:rPr lang="en-US" altLang="zh-TW" sz="2400" b="0" dirty="0">
                <a:solidFill>
                  <a:schemeClr val="tx1"/>
                </a:solidFill>
                <a:latin typeface="標楷體" panose="03000509000000000000" pitchFamily="65" charset="-120"/>
                <a:ea typeface="標楷體" panose="03000509000000000000" pitchFamily="65" charset="-120"/>
              </a:rPr>
              <a:t>	</a:t>
            </a:r>
            <a:r>
              <a:rPr lang="zh-TW" altLang="en-US" sz="2400" b="0" dirty="0">
                <a:solidFill>
                  <a:schemeClr val="tx1"/>
                </a:solidFill>
                <a:latin typeface="標楷體" panose="03000509000000000000" pitchFamily="65" charset="-120"/>
                <a:ea typeface="標楷體" panose="03000509000000000000" pitchFamily="65" charset="-120"/>
              </a:rPr>
              <a:t>使用「花瓣長」和「花瓣寬」這兩個特徵當作輸入，來訓練神經元，目的是希望它能很成功地來分辨黃花和藍花。</a:t>
            </a:r>
          </a:p>
        </p:txBody>
      </p:sp>
      <p:pic>
        <p:nvPicPr>
          <p:cNvPr id="2253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1680" y="2906983"/>
            <a:ext cx="5834888" cy="357379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4205051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pPr marL="0" lvl="1" indent="-341312" algn="l">
              <a:buNone/>
            </a:pPr>
            <a:r>
              <a:rPr lang="en-US" altLang="zh-TW" sz="2400" kern="1200" dirty="0">
                <a:solidFill>
                  <a:srgbClr val="0070C0"/>
                </a:solidFill>
              </a:rPr>
              <a:t>1.</a:t>
            </a:r>
            <a:r>
              <a:rPr lang="zh-TW" altLang="en-US" sz="2400" kern="1200" dirty="0">
                <a:solidFill>
                  <a:srgbClr val="0070C0"/>
                </a:solidFill>
              </a:rPr>
              <a:t> 資料載入</a:t>
            </a:r>
            <a:endParaRPr lang="en-US" altLang="zh-TW" sz="2400" kern="1200" dirty="0">
              <a:solidFill>
                <a:srgbClr val="0070C0"/>
              </a:solidFill>
            </a:endParaRPr>
          </a:p>
          <a:p>
            <a:pPr marL="0" indent="0" algn="l">
              <a:lnSpc>
                <a:spcPct val="150000"/>
              </a:lnSpc>
              <a:buNone/>
            </a:pPr>
            <a:r>
              <a:rPr lang="en-US" altLang="zh-TW"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	</a:t>
            </a:r>
            <a:r>
              <a:rPr lang="zh-TW" altLang="en-US"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從</a:t>
            </a:r>
            <a:r>
              <a:rPr lang="en-US" altLang="zh-TW" sz="2400" b="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Yahoo</a:t>
            </a:r>
            <a:r>
              <a:rPr lang="zh-TW" altLang="en-US" sz="2400" b="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金融</a:t>
            </a:r>
            <a:r>
              <a:rPr lang="zh-TW" altLang="en-US"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網站所下載</a:t>
            </a:r>
            <a:r>
              <a:rPr lang="en-US" altLang="zh-TW" sz="2400" b="0" dirty="0" smtClean="0">
                <a:solidFill>
                  <a:schemeClr val="tx1"/>
                </a:solidFill>
                <a:latin typeface="Times New Roman" panose="02020603050405020304" pitchFamily="18" charset="0"/>
                <a:cs typeface="Times New Roman" panose="02020603050405020304" pitchFamily="18" charset="0"/>
              </a:rPr>
              <a:t>Google</a:t>
            </a:r>
            <a:r>
              <a:rPr lang="zh-TW" altLang="en-US" sz="2400" b="0" dirty="0" smtClean="0">
                <a:solidFill>
                  <a:schemeClr val="tx1"/>
                </a:solidFill>
                <a:latin typeface="標楷體" panose="03000509000000000000" pitchFamily="65" charset="-120"/>
                <a:ea typeface="標楷體" panose="03000509000000000000" pitchFamily="65" charset="-120"/>
              </a:rPr>
              <a:t>歷史</a:t>
            </a:r>
            <a:r>
              <a:rPr lang="zh-TW" altLang="en-US" sz="2400" b="0" dirty="0">
                <a:solidFill>
                  <a:schemeClr val="tx1"/>
                </a:solidFill>
                <a:latin typeface="標楷體" panose="03000509000000000000" pitchFamily="65" charset="-120"/>
                <a:ea typeface="標楷體" panose="03000509000000000000" pitchFamily="65" charset="-120"/>
              </a:rPr>
              <a:t>股價資料，資料集共有</a:t>
            </a:r>
            <a:r>
              <a:rPr lang="en-US" altLang="zh-TW" sz="2400" b="0" dirty="0" smtClean="0">
                <a:solidFill>
                  <a:schemeClr val="tx1"/>
                </a:solidFill>
                <a:latin typeface="標楷體" panose="03000509000000000000" pitchFamily="65" charset="-120"/>
                <a:ea typeface="標楷體" panose="03000509000000000000" pitchFamily="65" charset="-120"/>
              </a:rPr>
              <a:t>7</a:t>
            </a:r>
            <a:r>
              <a:rPr lang="zh-TW" altLang="en-US" sz="2400" b="0" dirty="0" smtClean="0">
                <a:solidFill>
                  <a:schemeClr val="tx1"/>
                </a:solidFill>
                <a:latin typeface="標楷體" panose="03000509000000000000" pitchFamily="65" charset="-120"/>
                <a:ea typeface="標楷體" panose="03000509000000000000" pitchFamily="65" charset="-120"/>
              </a:rPr>
              <a:t>個</a:t>
            </a:r>
            <a:r>
              <a:rPr lang="zh-TW" altLang="en-US" sz="2400" b="0" dirty="0">
                <a:solidFill>
                  <a:schemeClr val="tx1"/>
                </a:solidFill>
                <a:latin typeface="標楷體" panose="03000509000000000000" pitchFamily="65" charset="-120"/>
                <a:ea typeface="標楷體" panose="03000509000000000000" pitchFamily="65" charset="-120"/>
              </a:rPr>
              <a:t>欄位，其中，</a:t>
            </a:r>
            <a:r>
              <a:rPr lang="en-US" altLang="zh-TW" sz="2400" b="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Date</a:t>
            </a:r>
            <a:r>
              <a:rPr lang="zh-TW" altLang="en-US" sz="2400" b="0" dirty="0" smtClean="0">
                <a:solidFill>
                  <a:schemeClr val="tx1"/>
                </a:solidFill>
                <a:latin typeface="標楷體" panose="03000509000000000000" pitchFamily="65" charset="-120"/>
                <a:ea typeface="標楷體" panose="03000509000000000000" pitchFamily="65" charset="-120"/>
              </a:rPr>
              <a:t>為</a:t>
            </a:r>
            <a:r>
              <a:rPr lang="zh-TW" altLang="en-US" sz="2400" b="0" dirty="0">
                <a:solidFill>
                  <a:schemeClr val="tx1"/>
                </a:solidFill>
                <a:latin typeface="標楷體" panose="03000509000000000000" pitchFamily="65" charset="-120"/>
                <a:ea typeface="標楷體" panose="03000509000000000000" pitchFamily="65" charset="-120"/>
              </a:rPr>
              <a:t>股價日期、</a:t>
            </a:r>
            <a:r>
              <a:rPr lang="en-US" altLang="zh-TW" sz="2400" b="0" dirty="0" smtClean="0">
                <a:solidFill>
                  <a:schemeClr val="tx1"/>
                </a:solidFill>
                <a:latin typeface="Times New Roman" panose="02020603050405020304" pitchFamily="18" charset="0"/>
                <a:cs typeface="Times New Roman" panose="02020603050405020304" pitchFamily="18" charset="0"/>
              </a:rPr>
              <a:t>Open</a:t>
            </a:r>
            <a:r>
              <a:rPr lang="zh-TW" altLang="en-US" sz="2400" b="0" dirty="0" smtClean="0">
                <a:solidFill>
                  <a:schemeClr val="tx1"/>
                </a:solidFill>
                <a:latin typeface="標楷體" panose="03000509000000000000" pitchFamily="65" charset="-120"/>
                <a:ea typeface="標楷體" panose="03000509000000000000" pitchFamily="65" charset="-120"/>
              </a:rPr>
              <a:t>為</a:t>
            </a:r>
            <a:r>
              <a:rPr lang="zh-TW" altLang="en-US" sz="2400" b="0" dirty="0">
                <a:solidFill>
                  <a:schemeClr val="tx1"/>
                </a:solidFill>
                <a:latin typeface="標楷體" panose="03000509000000000000" pitchFamily="65" charset="-120"/>
                <a:ea typeface="標楷體" panose="03000509000000000000" pitchFamily="65" charset="-120"/>
              </a:rPr>
              <a:t>開盤股價、</a:t>
            </a:r>
            <a:r>
              <a:rPr lang="en-US" altLang="zh-TW" sz="2400" b="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High</a:t>
            </a:r>
            <a:r>
              <a:rPr lang="zh-TW" altLang="en-US" sz="2400" b="0" dirty="0" smtClean="0">
                <a:solidFill>
                  <a:schemeClr val="tx1"/>
                </a:solidFill>
                <a:latin typeface="標楷體" panose="03000509000000000000" pitchFamily="65" charset="-120"/>
                <a:ea typeface="標楷體" panose="03000509000000000000" pitchFamily="65" charset="-120"/>
              </a:rPr>
              <a:t>為</a:t>
            </a:r>
            <a:r>
              <a:rPr lang="zh-TW" altLang="en-US" sz="2400" b="0" dirty="0">
                <a:solidFill>
                  <a:schemeClr val="tx1"/>
                </a:solidFill>
                <a:latin typeface="標楷體" panose="03000509000000000000" pitchFamily="65" charset="-120"/>
                <a:ea typeface="標楷體" panose="03000509000000000000" pitchFamily="65" charset="-120"/>
              </a:rPr>
              <a:t>最高股價、</a:t>
            </a:r>
            <a:r>
              <a:rPr lang="en-US" altLang="zh-TW" sz="2400" b="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Low</a:t>
            </a:r>
            <a:r>
              <a:rPr lang="zh-TW" altLang="en-US" sz="2400" b="0" dirty="0" smtClean="0">
                <a:solidFill>
                  <a:schemeClr val="tx1"/>
                </a:solidFill>
                <a:latin typeface="標楷體" panose="03000509000000000000" pitchFamily="65" charset="-120"/>
                <a:ea typeface="標楷體" panose="03000509000000000000" pitchFamily="65" charset="-120"/>
              </a:rPr>
              <a:t>為</a:t>
            </a:r>
            <a:r>
              <a:rPr lang="zh-TW" altLang="en-US" sz="2400" b="0" dirty="0">
                <a:solidFill>
                  <a:schemeClr val="tx1"/>
                </a:solidFill>
                <a:latin typeface="標楷體" panose="03000509000000000000" pitchFamily="65" charset="-120"/>
                <a:ea typeface="標楷體" panose="03000509000000000000" pitchFamily="65" charset="-120"/>
              </a:rPr>
              <a:t>最低股價</a:t>
            </a:r>
            <a:r>
              <a:rPr lang="zh-TW" altLang="en-US"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a:t>
            </a:r>
            <a:r>
              <a:rPr lang="en-US" altLang="zh-TW" sz="2400" b="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Close</a:t>
            </a:r>
            <a:r>
              <a:rPr lang="zh-TW" altLang="en-US" sz="2400" b="0" dirty="0" smtClean="0">
                <a:solidFill>
                  <a:schemeClr val="tx1"/>
                </a:solidFill>
                <a:latin typeface="標楷體" panose="03000509000000000000" pitchFamily="65" charset="-120"/>
                <a:ea typeface="標楷體" panose="03000509000000000000" pitchFamily="65" charset="-120"/>
              </a:rPr>
              <a:t>為</a:t>
            </a:r>
            <a:r>
              <a:rPr lang="zh-TW" altLang="en-US" sz="2400" b="0" dirty="0">
                <a:solidFill>
                  <a:schemeClr val="tx1"/>
                </a:solidFill>
                <a:latin typeface="標楷體" panose="03000509000000000000" pitchFamily="65" charset="-120"/>
                <a:ea typeface="標楷體" panose="03000509000000000000" pitchFamily="65" charset="-120"/>
              </a:rPr>
              <a:t>收盤價、</a:t>
            </a:r>
            <a:r>
              <a:rPr lang="en-US" altLang="zh-TW" sz="2400" b="0" dirty="0" err="1"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Adj</a:t>
            </a:r>
            <a:r>
              <a:rPr lang="en-US" altLang="zh-TW"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 </a:t>
            </a:r>
            <a:r>
              <a:rPr lang="en-US" altLang="zh-TW" sz="2400" b="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Close</a:t>
            </a:r>
            <a:r>
              <a:rPr lang="zh-TW" altLang="en-US" sz="2400" b="0" dirty="0" smtClean="0">
                <a:solidFill>
                  <a:schemeClr val="tx1"/>
                </a:solidFill>
                <a:latin typeface="標楷體" panose="03000509000000000000" pitchFamily="65" charset="-120"/>
                <a:ea typeface="標楷體" panose="03000509000000000000" pitchFamily="65" charset="-120"/>
              </a:rPr>
              <a:t>為</a:t>
            </a:r>
            <a:r>
              <a:rPr lang="zh-TW" altLang="en-US" sz="2400" b="0" dirty="0">
                <a:solidFill>
                  <a:schemeClr val="tx1"/>
                </a:solidFill>
                <a:latin typeface="標楷體" panose="03000509000000000000" pitchFamily="65" charset="-120"/>
                <a:ea typeface="標楷體" panose="03000509000000000000" pitchFamily="65" charset="-120"/>
              </a:rPr>
              <a:t>調整後的收盤價、</a:t>
            </a:r>
            <a:r>
              <a:rPr lang="en-US" altLang="zh-TW" sz="2400" b="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Volume</a:t>
            </a:r>
            <a:r>
              <a:rPr lang="zh-TW" altLang="en-US" sz="2400" b="0" dirty="0" smtClean="0">
                <a:solidFill>
                  <a:schemeClr val="tx1"/>
                </a:solidFill>
                <a:latin typeface="標楷體" panose="03000509000000000000" pitchFamily="65" charset="-120"/>
                <a:ea typeface="標楷體" panose="03000509000000000000" pitchFamily="65" charset="-120"/>
              </a:rPr>
              <a:t>為</a:t>
            </a:r>
            <a:r>
              <a:rPr lang="zh-TW" altLang="en-US" sz="2400" b="0" dirty="0">
                <a:solidFill>
                  <a:schemeClr val="tx1"/>
                </a:solidFill>
                <a:latin typeface="標楷體" panose="03000509000000000000" pitchFamily="65" charset="-120"/>
                <a:ea typeface="標楷體" panose="03000509000000000000" pitchFamily="65" charset="-120"/>
              </a:rPr>
              <a:t>成交數量。</a:t>
            </a:r>
          </a:p>
        </p:txBody>
      </p:sp>
    </p:spTree>
    <p:extLst>
      <p:ext uri="{BB962C8B-B14F-4D97-AF65-F5344CB8AC3E}">
        <p14:creationId xmlns:p14="http://schemas.microsoft.com/office/powerpoint/2010/main" val="298432799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endParaRPr lang="zh-TW" altLang="en-US"/>
          </a:p>
        </p:txBody>
      </p:sp>
      <p:sp>
        <p:nvSpPr>
          <p:cNvPr id="6" name="內容版面配置區 5"/>
          <p:cNvSpPr>
            <a:spLocks noGrp="1"/>
          </p:cNvSpPr>
          <p:nvPr>
            <p:ph idx="1"/>
          </p:nvPr>
        </p:nvSpPr>
        <p:spPr/>
        <p:txBody>
          <a:bodyPr/>
          <a:lstStyle/>
          <a:p>
            <a:endParaRPr lang="zh-TW" altLang="en-US"/>
          </a:p>
        </p:txBody>
      </p:sp>
      <p:pic>
        <p:nvPicPr>
          <p:cNvPr id="4" name="Picture 2">
            <a:extLst>
              <a:ext uri="{FF2B5EF4-FFF2-40B4-BE49-F238E27FC236}">
                <a16:creationId xmlns="" xmlns:a16="http://schemas.microsoft.com/office/drawing/2014/main" id="{8A997435-8A12-44CF-A9E9-D85AA8771E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1600" y="1412776"/>
            <a:ext cx="7128792" cy="46687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8456564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pPr marL="0" lvl="1" indent="-341312" algn="l">
              <a:buNone/>
            </a:pPr>
            <a:r>
              <a:rPr lang="en-US" altLang="zh-TW" sz="2400" kern="1200" dirty="0">
                <a:solidFill>
                  <a:srgbClr val="0070C0"/>
                </a:solidFill>
              </a:rPr>
              <a:t>2.</a:t>
            </a:r>
            <a:r>
              <a:rPr lang="zh-TW" altLang="en-US" sz="2400" kern="1200" dirty="0">
                <a:solidFill>
                  <a:srgbClr val="0070C0"/>
                </a:solidFill>
              </a:rPr>
              <a:t> 資料前處理</a:t>
            </a:r>
            <a:endParaRPr lang="en-US" altLang="zh-TW" sz="2400" kern="1200" dirty="0">
              <a:solidFill>
                <a:srgbClr val="0070C0"/>
              </a:solidFill>
            </a:endParaRPr>
          </a:p>
          <a:p>
            <a:pPr marL="0" indent="0">
              <a:buNone/>
            </a:pPr>
            <a:r>
              <a:rPr lang="en-US" altLang="zh-TW" sz="2400" b="0" dirty="0">
                <a:solidFill>
                  <a:schemeClr val="tx1"/>
                </a:solidFill>
                <a:latin typeface="標楷體" panose="03000509000000000000" pitchFamily="65" charset="-120"/>
                <a:ea typeface="標楷體" panose="03000509000000000000" pitchFamily="65" charset="-120"/>
              </a:rPr>
              <a:t>	</a:t>
            </a:r>
            <a:r>
              <a:rPr lang="zh-TW" altLang="en-US"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由於真實資料集過於龐大，將簡化介紹上述所產生回看股價的特徵資料以及標籤資料，假設回看天數以</a:t>
            </a:r>
            <a:r>
              <a:rPr lang="en-US" altLang="zh-TW" sz="2400" b="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3</a:t>
            </a:r>
            <a:r>
              <a:rPr lang="zh-TW" altLang="en-US" sz="2400" b="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天</a:t>
            </a:r>
            <a:r>
              <a:rPr lang="zh-TW" altLang="en-US"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為例</a:t>
            </a:r>
            <a:r>
              <a:rPr lang="en-US" altLang="zh-TW"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a:t>
            </a:r>
            <a:r>
              <a:rPr lang="en-US" altLang="zh-TW" sz="2400" b="0" dirty="0" err="1">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train_days</a:t>
            </a:r>
            <a:r>
              <a:rPr lang="en-US" altLang="zh-TW"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=3)</a:t>
            </a:r>
            <a:r>
              <a:rPr lang="zh-TW" altLang="en-US"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，第一筆的特徵資料為取前三天的股價，並且預測第一筆的標籤資料為第四天的股價為標籤資料，以此類推。</a:t>
            </a:r>
          </a:p>
        </p:txBody>
      </p:sp>
      <p:pic>
        <p:nvPicPr>
          <p:cNvPr id="4" name="Picture 2">
            <a:extLst>
              <a:ext uri="{FF2B5EF4-FFF2-40B4-BE49-F238E27FC236}">
                <a16:creationId xmlns="" xmlns:a16="http://schemas.microsoft.com/office/drawing/2014/main" id="{5BAFF41D-7009-4DB4-A043-F547289FB1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7704" y="3573016"/>
            <a:ext cx="5328592" cy="27200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5941400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5"/>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pPr marL="0" indent="0">
              <a:buNone/>
            </a:pPr>
            <a:r>
              <a:rPr lang="zh-TW" altLang="en-US" sz="2400" kern="1200" dirty="0">
                <a:solidFill>
                  <a:srgbClr val="00B050"/>
                </a:solidFill>
              </a:rPr>
              <a:t>資料標準化</a:t>
            </a:r>
            <a:endParaRPr lang="en-US" altLang="zh-TW" sz="2400" kern="1200" dirty="0">
              <a:solidFill>
                <a:srgbClr val="00B050"/>
              </a:solidFill>
            </a:endParaRPr>
          </a:p>
          <a:p>
            <a:pPr marL="0" lvl="1" indent="-341312">
              <a:buNone/>
            </a:pPr>
            <a:r>
              <a:rPr lang="en-US" altLang="zh-TW" dirty="0">
                <a:latin typeface="標楷體" panose="03000509000000000000" pitchFamily="65" charset="-120"/>
                <a:ea typeface="標楷體" panose="03000509000000000000" pitchFamily="65" charset="-120"/>
              </a:rPr>
              <a:t>	</a:t>
            </a:r>
            <a:r>
              <a:rPr lang="zh-TW" altLang="en-US" sz="2400" b="0" dirty="0">
                <a:cs typeface="Times New Roman" panose="02020603050405020304" pitchFamily="18" charset="0"/>
              </a:rPr>
              <a:t>接著，我們將資料進行標準化的處理，對原始數據的線性進行變換使結果範圍為</a:t>
            </a:r>
            <a:r>
              <a:rPr lang="en-US" altLang="zh-TW" sz="2400" b="0" dirty="0" smtClean="0">
                <a:cs typeface="Times New Roman" panose="02020603050405020304" pitchFamily="18" charset="0"/>
              </a:rPr>
              <a:t>0~1</a:t>
            </a:r>
            <a:r>
              <a:rPr lang="zh-TW" altLang="en-US" sz="2400" b="0" dirty="0" smtClean="0">
                <a:cs typeface="Times New Roman" panose="02020603050405020304" pitchFamily="18" charset="0"/>
              </a:rPr>
              <a:t>之間</a:t>
            </a:r>
            <a:r>
              <a:rPr lang="zh-TW" altLang="en-US" sz="2400" b="0" dirty="0">
                <a:cs typeface="Times New Roman" panose="02020603050405020304" pitchFamily="18" charset="0"/>
              </a:rPr>
              <a:t>，其中</a:t>
            </a:r>
            <a:r>
              <a:rPr lang="en-US" altLang="zh-TW" sz="2400" b="0" dirty="0" smtClean="0">
                <a:cs typeface="Times New Roman" panose="02020603050405020304" pitchFamily="18" charset="0"/>
              </a:rPr>
              <a:t>max</a:t>
            </a:r>
            <a:r>
              <a:rPr lang="zh-TW" altLang="en-US" sz="2400" b="0" dirty="0" smtClean="0">
                <a:cs typeface="Times New Roman" panose="02020603050405020304" pitchFamily="18" charset="0"/>
              </a:rPr>
              <a:t>為</a:t>
            </a:r>
            <a:r>
              <a:rPr lang="zh-TW" altLang="en-US" sz="2400" b="0" dirty="0">
                <a:cs typeface="Times New Roman" panose="02020603050405020304" pitchFamily="18" charset="0"/>
              </a:rPr>
              <a:t>數據的最大值，</a:t>
            </a:r>
            <a:r>
              <a:rPr lang="en-US" altLang="zh-TW" sz="2400" b="0" dirty="0" smtClean="0">
                <a:cs typeface="Times New Roman" panose="02020603050405020304" pitchFamily="18" charset="0"/>
              </a:rPr>
              <a:t>min</a:t>
            </a:r>
            <a:r>
              <a:rPr lang="zh-TW" altLang="en-US" sz="2400" b="0" dirty="0" smtClean="0">
                <a:cs typeface="Times New Roman" panose="02020603050405020304" pitchFamily="18" charset="0"/>
              </a:rPr>
              <a:t>為</a:t>
            </a:r>
            <a:r>
              <a:rPr lang="zh-TW" altLang="en-US" sz="2400" b="0" dirty="0">
                <a:cs typeface="Times New Roman" panose="02020603050405020304" pitchFamily="18" charset="0"/>
              </a:rPr>
              <a:t>最小值，並將原本資料以及標準化後的資料顯示如下</a:t>
            </a:r>
            <a:r>
              <a:rPr lang="en-US" altLang="zh-TW" sz="2400" b="0" dirty="0">
                <a:cs typeface="Times New Roman" panose="02020603050405020304" pitchFamily="18" charset="0"/>
              </a:rPr>
              <a:t>:</a:t>
            </a:r>
            <a:endParaRPr lang="zh-TW" altLang="en-US" sz="2400" b="0" dirty="0">
              <a:cs typeface="Times New Roman" panose="02020603050405020304" pitchFamily="18" charset="0"/>
            </a:endParaRPr>
          </a:p>
          <a:p>
            <a:pPr marL="0" indent="0">
              <a:buNone/>
            </a:pPr>
            <a:endParaRPr lang="zh-TW" altLang="en-US" dirty="0"/>
          </a:p>
        </p:txBody>
      </p:sp>
      <p:pic>
        <p:nvPicPr>
          <p:cNvPr id="4" name="內容版面配置區 3">
            <a:extLst>
              <a:ext uri="{FF2B5EF4-FFF2-40B4-BE49-F238E27FC236}">
                <a16:creationId xmlns="" xmlns:a16="http://schemas.microsoft.com/office/drawing/2014/main" id="{C48CEB18-67B3-4D80-AD09-95ABEA97F067}"/>
              </a:ext>
            </a:extLst>
          </p:cNvPr>
          <p:cNvPicPr>
            <a:picLocks noChangeAspect="1"/>
          </p:cNvPicPr>
          <p:nvPr/>
        </p:nvPicPr>
        <p:blipFill>
          <a:blip r:embed="rId2"/>
          <a:stretch>
            <a:fillRect/>
          </a:stretch>
        </p:blipFill>
        <p:spPr bwMode="auto">
          <a:xfrm>
            <a:off x="1259631" y="3292443"/>
            <a:ext cx="2628000" cy="2812669"/>
          </a:xfrm>
          <a:prstGeom prst="rect">
            <a:avLst/>
          </a:prstGeom>
          <a:noFill/>
          <a:ln w="9525" algn="ctr">
            <a:noFill/>
            <a:miter lim="800000"/>
            <a:headEnd/>
            <a:tailEnd/>
          </a:ln>
        </p:spPr>
      </p:pic>
      <p:pic>
        <p:nvPicPr>
          <p:cNvPr id="5" name="圖片 4">
            <a:extLst>
              <a:ext uri="{FF2B5EF4-FFF2-40B4-BE49-F238E27FC236}">
                <a16:creationId xmlns="" xmlns:a16="http://schemas.microsoft.com/office/drawing/2014/main" id="{75618A5D-048D-4344-BEA5-F55BE195D2B2}"/>
              </a:ext>
            </a:extLst>
          </p:cNvPr>
          <p:cNvPicPr>
            <a:picLocks noChangeAspect="1"/>
          </p:cNvPicPr>
          <p:nvPr/>
        </p:nvPicPr>
        <p:blipFill>
          <a:blip r:embed="rId3"/>
          <a:stretch>
            <a:fillRect/>
          </a:stretch>
        </p:blipFill>
        <p:spPr>
          <a:xfrm>
            <a:off x="4932039" y="3220435"/>
            <a:ext cx="2556000" cy="2942371"/>
          </a:xfrm>
          <a:prstGeom prst="rect">
            <a:avLst/>
          </a:prstGeom>
        </p:spPr>
      </p:pic>
    </p:spTree>
    <p:extLst>
      <p:ext uri="{BB962C8B-B14F-4D97-AF65-F5344CB8AC3E}">
        <p14:creationId xmlns:p14="http://schemas.microsoft.com/office/powerpoint/2010/main" val="144643466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pPr marL="0" indent="0" algn="l">
              <a:buNone/>
            </a:pPr>
            <a:r>
              <a:rPr lang="zh-TW" altLang="en-US" sz="2400" kern="1200" dirty="0">
                <a:solidFill>
                  <a:srgbClr val="00B050"/>
                </a:solidFill>
              </a:rPr>
              <a:t>輸入層格式轉換</a:t>
            </a:r>
            <a:endParaRPr lang="en-US" altLang="zh-TW" sz="2400" kern="1200" dirty="0">
              <a:solidFill>
                <a:srgbClr val="00B050"/>
              </a:solidFill>
            </a:endParaRPr>
          </a:p>
          <a:p>
            <a:pPr marL="0" indent="0">
              <a:buNone/>
            </a:pPr>
            <a:r>
              <a:rPr lang="en-US" altLang="zh-TW" sz="2400" b="0" kern="12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	</a:t>
            </a:r>
            <a:r>
              <a:rPr lang="en-US" altLang="zh-TW" sz="2400" b="0" kern="120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Google</a:t>
            </a:r>
            <a:r>
              <a:rPr lang="zh-TW" altLang="en-US" sz="2400" b="0" kern="120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歷史</a:t>
            </a:r>
            <a:r>
              <a:rPr lang="zh-TW" altLang="en-US" sz="2400" b="0" kern="12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股價資料共有</a:t>
            </a:r>
            <a:r>
              <a:rPr lang="en-US" altLang="zh-TW" sz="2400" b="0" kern="120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1197</a:t>
            </a:r>
            <a:r>
              <a:rPr lang="zh-TW" altLang="en-US" sz="2400" b="0" kern="120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筆</a:t>
            </a:r>
            <a:r>
              <a:rPr lang="zh-TW" altLang="en-US" sz="2400" b="0" kern="12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的股價資訊，而時序展開共有</a:t>
            </a:r>
            <a:r>
              <a:rPr lang="en-US" altLang="zh-TW" sz="2400" b="0" kern="120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60</a:t>
            </a:r>
            <a:r>
              <a:rPr lang="zh-TW" altLang="en-US" sz="2400" b="0" kern="120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筆</a:t>
            </a:r>
            <a:r>
              <a:rPr lang="zh-TW" altLang="en-US" sz="2400" b="0" kern="12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資料的長度，對每筆資料而言，就是一天的股價，只有</a:t>
            </a:r>
            <a:r>
              <a:rPr lang="en-US" altLang="zh-TW" sz="2400" b="0" kern="120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1</a:t>
            </a:r>
            <a:r>
              <a:rPr lang="zh-TW" altLang="en-US" sz="2400" b="0" kern="120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個</a:t>
            </a:r>
            <a:r>
              <a:rPr lang="zh-TW" altLang="en-US" sz="2400" b="0" kern="12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股價價格，所以，我們得到的整個訓練集特徵資料為</a:t>
            </a:r>
            <a:r>
              <a:rPr lang="en-US" altLang="zh-TW" sz="2400" b="0" kern="120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3D</a:t>
            </a:r>
            <a:r>
              <a:rPr lang="zh-TW" altLang="en-US" sz="2400" b="0" kern="120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張</a:t>
            </a:r>
            <a:r>
              <a:rPr lang="zh-TW" altLang="en-US" sz="2400" b="0" kern="12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量</a:t>
            </a:r>
            <a:r>
              <a:rPr lang="en-US" altLang="zh-TW" sz="2400" b="0" kern="12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(1197,60,1)</a:t>
            </a:r>
            <a:r>
              <a:rPr lang="zh-TW" altLang="en-US" sz="2400" b="0" kern="12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a:t>
            </a:r>
          </a:p>
        </p:txBody>
      </p:sp>
      <p:pic>
        <p:nvPicPr>
          <p:cNvPr id="880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1720" y="3429000"/>
            <a:ext cx="5109567" cy="29146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8021691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pPr marL="0" lvl="1" indent="-341312" algn="l">
              <a:buNone/>
            </a:pPr>
            <a:r>
              <a:rPr lang="en-US" altLang="zh-TW" sz="2400" kern="1200" dirty="0">
                <a:solidFill>
                  <a:srgbClr val="0070C0"/>
                </a:solidFill>
              </a:rPr>
              <a:t>3.</a:t>
            </a:r>
            <a:r>
              <a:rPr lang="zh-TW" altLang="en-US" sz="2400" kern="1200" dirty="0">
                <a:solidFill>
                  <a:srgbClr val="0070C0"/>
                </a:solidFill>
              </a:rPr>
              <a:t> 建立模型</a:t>
            </a:r>
            <a:endParaRPr lang="en-US" altLang="zh-TW" sz="2400" kern="1200" dirty="0">
              <a:solidFill>
                <a:srgbClr val="0070C0"/>
              </a:solidFill>
            </a:endParaRPr>
          </a:p>
          <a:p>
            <a:pPr marL="0" lvl="1" indent="0">
              <a:buNone/>
            </a:pPr>
            <a:r>
              <a:rPr lang="en-US" altLang="zh-TW" sz="2400" kern="1200" dirty="0" smtClean="0">
                <a:latin typeface="標楷體" panose="03000509000000000000" pitchFamily="65" charset="-120"/>
                <a:cs typeface="+mn-cs"/>
              </a:rPr>
              <a:t>	</a:t>
            </a:r>
            <a:r>
              <a:rPr lang="zh-TW" altLang="en-US" sz="2400" kern="1200" dirty="0" smtClean="0">
                <a:latin typeface="標楷體" panose="03000509000000000000" pitchFamily="65" charset="-120"/>
                <a:cs typeface="+mn-cs"/>
              </a:rPr>
              <a:t>建立</a:t>
            </a:r>
            <a:r>
              <a:rPr lang="en-US" altLang="zh-TW" sz="2400" kern="1200" dirty="0">
                <a:cs typeface="Times New Roman" panose="02020603050405020304" pitchFamily="18" charset="0"/>
              </a:rPr>
              <a:t>Sequential </a:t>
            </a:r>
            <a:r>
              <a:rPr lang="zh-TW" altLang="en-US" sz="2400" kern="1200" dirty="0">
                <a:latin typeface="標楷體" panose="03000509000000000000" pitchFamily="65" charset="-120"/>
                <a:cs typeface="+mn-cs"/>
              </a:rPr>
              <a:t>物件</a:t>
            </a:r>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6775" y="2628900"/>
            <a:ext cx="7200000" cy="12909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29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26775" y="4172826"/>
            <a:ext cx="6120000" cy="18187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2510959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pPr marL="0" lvl="1" indent="-341312" algn="l">
              <a:buNone/>
            </a:pPr>
            <a:r>
              <a:rPr lang="en-US" altLang="zh-TW" sz="2400" kern="1200" dirty="0">
                <a:solidFill>
                  <a:srgbClr val="0070C0"/>
                </a:solidFill>
              </a:rPr>
              <a:t>4.</a:t>
            </a:r>
            <a:r>
              <a:rPr lang="zh-TW" altLang="en-US" sz="2400" kern="1200" dirty="0">
                <a:solidFill>
                  <a:srgbClr val="0070C0"/>
                </a:solidFill>
              </a:rPr>
              <a:t> 編譯模型</a:t>
            </a:r>
            <a:endParaRPr lang="en-US" altLang="zh-TW" sz="2400" kern="1200" dirty="0">
              <a:solidFill>
                <a:srgbClr val="0070C0"/>
              </a:solidFill>
            </a:endParaRPr>
          </a:p>
          <a:p>
            <a:pPr marL="0" lvl="1" indent="0">
              <a:lnSpc>
                <a:spcPct val="100000"/>
              </a:lnSpc>
              <a:spcBef>
                <a:spcPts val="80"/>
              </a:spcBef>
              <a:spcAft>
                <a:spcPct val="0"/>
              </a:spcAft>
              <a:buNone/>
            </a:pPr>
            <a:r>
              <a:rPr lang="en-US" altLang="zh-TW" sz="2400" dirty="0"/>
              <a:t>	</a:t>
            </a:r>
            <a:r>
              <a:rPr lang="zh-TW" altLang="en-US" sz="2400" dirty="0"/>
              <a:t>在定義模型之後，我們需要編譯模型，讓已定義的模型 轉換成低階的</a:t>
            </a:r>
            <a:r>
              <a:rPr lang="en-US" altLang="zh-TW" sz="2400" dirty="0" err="1"/>
              <a:t>Tensorflow</a:t>
            </a:r>
            <a:r>
              <a:rPr lang="en-US" altLang="zh-TW" sz="2400" dirty="0"/>
              <a:t> </a:t>
            </a:r>
            <a:r>
              <a:rPr lang="zh-TW" altLang="en-US" sz="2400" dirty="0"/>
              <a:t>計算圖。</a:t>
            </a:r>
          </a:p>
          <a:p>
            <a:pPr marL="0" indent="0">
              <a:buNone/>
            </a:pPr>
            <a:endParaRPr lang="zh-TW" altLang="en-US" dirty="0"/>
          </a:p>
        </p:txBody>
      </p:sp>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2996952"/>
            <a:ext cx="8187724" cy="3768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7468697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pPr marL="0" lvl="1" indent="-341312" algn="l">
              <a:buNone/>
            </a:pPr>
            <a:r>
              <a:rPr lang="en-US" altLang="zh-TW" sz="2400" kern="1200" dirty="0">
                <a:solidFill>
                  <a:srgbClr val="0070C0"/>
                </a:solidFill>
              </a:rPr>
              <a:t>5.</a:t>
            </a:r>
            <a:r>
              <a:rPr lang="zh-TW" altLang="en-US" sz="2400" kern="1200" dirty="0">
                <a:solidFill>
                  <a:srgbClr val="0070C0"/>
                </a:solidFill>
              </a:rPr>
              <a:t> 訓練模型</a:t>
            </a:r>
            <a:endParaRPr lang="en-US" altLang="zh-TW" sz="2400" kern="1200" dirty="0">
              <a:solidFill>
                <a:srgbClr val="0070C0"/>
              </a:solidFill>
            </a:endParaRPr>
          </a:p>
          <a:p>
            <a:pPr marL="0" lvl="1" indent="-341312" algn="l">
              <a:buNone/>
            </a:pPr>
            <a:r>
              <a:rPr lang="en-US" altLang="zh-TW" sz="2400" kern="1200" dirty="0">
                <a:solidFill>
                  <a:srgbClr val="0070C0"/>
                </a:solidFill>
              </a:rPr>
              <a:t>	</a:t>
            </a:r>
            <a:r>
              <a:rPr lang="zh-TW" altLang="en-US" sz="2400" kern="1200" dirty="0"/>
              <a:t>模型建立後，接著</a:t>
            </a:r>
            <a:r>
              <a:rPr lang="zh-TW" altLang="en-US" sz="2400" b="0" dirty="0">
                <a:solidFill>
                  <a:schemeClr val="tx1"/>
                </a:solidFill>
                <a:cs typeface="Times New Roman" panose="02020603050405020304" pitchFamily="18" charset="0"/>
              </a:rPr>
              <a:t>便將訓練資料送入 </a:t>
            </a:r>
            <a:r>
              <a:rPr lang="en-US" altLang="zh-TW" sz="2400" b="0" dirty="0" smtClean="0">
                <a:solidFill>
                  <a:schemeClr val="tx1"/>
                </a:solidFill>
                <a:cs typeface="Times New Roman" panose="02020603050405020304" pitchFamily="18" charset="0"/>
              </a:rPr>
              <a:t>LSTM</a:t>
            </a:r>
            <a:r>
              <a:rPr lang="zh-TW" altLang="en-US" sz="2400" b="0" dirty="0" smtClean="0">
                <a:solidFill>
                  <a:schemeClr val="tx1"/>
                </a:solidFill>
                <a:cs typeface="Times New Roman" panose="02020603050405020304" pitchFamily="18" charset="0"/>
              </a:rPr>
              <a:t>模型</a:t>
            </a:r>
            <a:r>
              <a:rPr lang="zh-TW" altLang="en-US" sz="2400" b="0" dirty="0">
                <a:solidFill>
                  <a:schemeClr val="tx1"/>
                </a:solidFill>
                <a:cs typeface="Times New Roman" panose="02020603050405020304" pitchFamily="18" charset="0"/>
              </a:rPr>
              <a:t>訓練。</a:t>
            </a:r>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3310" y="2708920"/>
            <a:ext cx="7483797" cy="13921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323356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pPr marL="0" lvl="1" indent="-341312" algn="l">
              <a:buNone/>
            </a:pPr>
            <a:r>
              <a:rPr lang="en-US" altLang="zh-TW" sz="2400" kern="1200" dirty="0">
                <a:solidFill>
                  <a:srgbClr val="0070C0"/>
                </a:solidFill>
              </a:rPr>
              <a:t>6.</a:t>
            </a:r>
            <a:r>
              <a:rPr lang="zh-TW" altLang="en-US" sz="2400" kern="1200" dirty="0">
                <a:solidFill>
                  <a:srgbClr val="0070C0"/>
                </a:solidFill>
              </a:rPr>
              <a:t> 評估模型</a:t>
            </a:r>
            <a:endParaRPr lang="en-US" altLang="zh-TW" sz="2400" kern="1200" dirty="0">
              <a:solidFill>
                <a:srgbClr val="0070C0"/>
              </a:solidFill>
            </a:endParaRPr>
          </a:p>
          <a:p>
            <a:pPr marL="0" indent="0" algn="l">
              <a:buNone/>
            </a:pPr>
            <a:r>
              <a:rPr kumimoji="1" lang="en-US" altLang="zh-TW" sz="2400" b="0" dirty="0">
                <a:solidFill>
                  <a:schemeClr val="tx1"/>
                </a:solidFill>
                <a:latin typeface="標楷體" panose="03000509000000000000" pitchFamily="65" charset="-120"/>
                <a:ea typeface="標楷體" panose="03000509000000000000" pitchFamily="65" charset="-120"/>
              </a:rPr>
              <a:t>	</a:t>
            </a:r>
            <a:r>
              <a:rPr kumimoji="1" lang="zh-TW" altLang="en-US" sz="2400" b="0" dirty="0">
                <a:solidFill>
                  <a:schemeClr val="tx1"/>
                </a:solidFill>
                <a:latin typeface="標楷體" panose="03000509000000000000" pitchFamily="65" charset="-120"/>
                <a:ea typeface="標楷體" panose="03000509000000000000" pitchFamily="65" charset="-120"/>
              </a:rPr>
              <a:t>引入</a:t>
            </a:r>
            <a:r>
              <a:rPr kumimoji="1" lang="en-US" altLang="zh-TW"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Matplotlib</a:t>
            </a:r>
            <a:r>
              <a:rPr kumimoji="1" lang="en-US" altLang="zh-TW" sz="2400" b="0" dirty="0">
                <a:solidFill>
                  <a:schemeClr val="tx1"/>
                </a:solidFill>
                <a:latin typeface="標楷體" panose="03000509000000000000" pitchFamily="65" charset="-120"/>
                <a:ea typeface="標楷體" panose="03000509000000000000" pitchFamily="65" charset="-120"/>
              </a:rPr>
              <a:t> </a:t>
            </a:r>
            <a:r>
              <a:rPr kumimoji="1" lang="zh-TW" altLang="en-US" sz="2400" b="0" dirty="0">
                <a:solidFill>
                  <a:schemeClr val="tx1"/>
                </a:solidFill>
                <a:latin typeface="標楷體" panose="03000509000000000000" pitchFamily="65" charset="-120"/>
                <a:ea typeface="標楷體" panose="03000509000000000000" pitchFamily="65" charset="-120"/>
              </a:rPr>
              <a:t>繪圖視覺化套件，呼叫</a:t>
            </a:r>
            <a:r>
              <a:rPr kumimoji="1" lang="en-US" altLang="zh-TW"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plot()</a:t>
            </a:r>
            <a:r>
              <a:rPr kumimoji="1" lang="zh-TW" altLang="en-US" sz="2400" b="0" dirty="0">
                <a:solidFill>
                  <a:schemeClr val="tx1"/>
                </a:solidFill>
                <a:latin typeface="標楷體" panose="03000509000000000000" pitchFamily="65" charset="-120"/>
                <a:ea typeface="標楷體" panose="03000509000000000000" pitchFamily="65" charset="-120"/>
              </a:rPr>
              <a:t>函式分別顯示測試集</a:t>
            </a:r>
            <a:r>
              <a:rPr kumimoji="1" lang="en-US" altLang="zh-TW"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a:t>
            </a:r>
            <a:r>
              <a:rPr kumimoji="1" lang="en-US" altLang="zh-TW" sz="2400" b="0" dirty="0" err="1">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Y_test</a:t>
            </a:r>
            <a:r>
              <a:rPr kumimoji="1" lang="en-US" altLang="zh-TW"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a:t>
            </a:r>
            <a:r>
              <a:rPr kumimoji="1" lang="zh-TW" altLang="en-US" sz="2400" b="0" dirty="0">
                <a:solidFill>
                  <a:schemeClr val="tx1"/>
                </a:solidFill>
                <a:latin typeface="標楷體" panose="03000509000000000000" pitchFamily="65" charset="-120"/>
                <a:ea typeface="標楷體" panose="03000509000000000000" pitchFamily="65" charset="-120"/>
              </a:rPr>
              <a:t>真實</a:t>
            </a:r>
            <a:r>
              <a:rPr kumimoji="1" lang="en-US" altLang="zh-TW"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Google </a:t>
            </a:r>
            <a:r>
              <a:rPr kumimoji="1" lang="zh-TW" altLang="en-US" sz="2400" b="0" dirty="0">
                <a:solidFill>
                  <a:schemeClr val="tx1"/>
                </a:solidFill>
                <a:latin typeface="標楷體" panose="03000509000000000000" pitchFamily="65" charset="-120"/>
                <a:ea typeface="標楷體" panose="03000509000000000000" pitchFamily="65" charset="-120"/>
              </a:rPr>
              <a:t>股價和</a:t>
            </a:r>
            <a:r>
              <a:rPr kumimoji="1" lang="en-US" altLang="zh-TW"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a:t>
            </a:r>
            <a:r>
              <a:rPr kumimoji="1" lang="en-US" altLang="zh-TW" sz="2400" b="0" dirty="0" err="1">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X_test_pred_price</a:t>
            </a:r>
            <a:r>
              <a:rPr kumimoji="1" lang="en-US" altLang="zh-TW"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a:t>
            </a:r>
            <a:r>
              <a:rPr kumimoji="1" lang="zh-TW" altLang="en-US" sz="2400" b="0" dirty="0">
                <a:solidFill>
                  <a:schemeClr val="tx1"/>
                </a:solidFill>
                <a:latin typeface="標楷體" panose="03000509000000000000" pitchFamily="65" charset="-120"/>
                <a:ea typeface="標楷體" panose="03000509000000000000" pitchFamily="65" charset="-120"/>
              </a:rPr>
              <a:t>預測的股價。</a:t>
            </a:r>
          </a:p>
        </p:txBody>
      </p:sp>
      <p:pic>
        <p:nvPicPr>
          <p:cNvPr id="4" name="Picture 2">
            <a:extLst>
              <a:ext uri="{FF2B5EF4-FFF2-40B4-BE49-F238E27FC236}">
                <a16:creationId xmlns="" xmlns:a16="http://schemas.microsoft.com/office/drawing/2014/main" id="{34E641A1-BFFF-468F-93BA-60F44D204C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23728" y="2801496"/>
            <a:ext cx="5035566" cy="35090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2883274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r>
              <a:rPr lang="en-US" altLang="zh-TW" dirty="0"/>
              <a:t>4-5</a:t>
            </a:r>
            <a:r>
              <a:rPr lang="zh-TW" altLang="en-US" dirty="0"/>
              <a:t>　自編碼網路</a:t>
            </a:r>
          </a:p>
        </p:txBody>
      </p:sp>
      <p:sp>
        <p:nvSpPr>
          <p:cNvPr id="2" name="內容版面配置區 1"/>
          <p:cNvSpPr>
            <a:spLocks noGrp="1"/>
          </p:cNvSpPr>
          <p:nvPr>
            <p:ph idx="1"/>
          </p:nvPr>
        </p:nvSpPr>
        <p:spPr/>
        <p:txBody>
          <a:bodyPr/>
          <a:lstStyle/>
          <a:p>
            <a:pPr marL="0" indent="0">
              <a:lnSpc>
                <a:spcPct val="150000"/>
              </a:lnSpc>
              <a:spcBef>
                <a:spcPts val="600"/>
              </a:spcBef>
              <a:buNone/>
            </a:pPr>
            <a:r>
              <a:rPr kumimoji="1" lang="en-US" altLang="zh-TW" sz="2400" b="0" dirty="0">
                <a:solidFill>
                  <a:schemeClr val="tx1"/>
                </a:solidFill>
                <a:latin typeface="Times New Roman" pitchFamily="18" charset="0"/>
                <a:ea typeface="標楷體" pitchFamily="65" charset="-120"/>
              </a:rPr>
              <a:t>	</a:t>
            </a:r>
            <a:r>
              <a:rPr kumimoji="1" lang="zh-TW" altLang="en-US" sz="2400" b="0" dirty="0">
                <a:solidFill>
                  <a:schemeClr val="tx1"/>
                </a:solidFill>
                <a:latin typeface="Times New Roman" pitchFamily="18" charset="0"/>
                <a:ea typeface="標楷體" pitchFamily="65" charset="-120"/>
              </a:rPr>
              <a:t>在 </a:t>
            </a:r>
            <a:r>
              <a:rPr kumimoji="1" lang="en-US" altLang="zh-TW" sz="2400" b="0" dirty="0" smtClean="0">
                <a:solidFill>
                  <a:schemeClr val="tx1"/>
                </a:solidFill>
                <a:latin typeface="Times New Roman" pitchFamily="18" charset="0"/>
                <a:ea typeface="標楷體" pitchFamily="65" charset="-120"/>
              </a:rPr>
              <a:t>CNN</a:t>
            </a:r>
            <a:r>
              <a:rPr kumimoji="1" lang="zh-TW" altLang="en-US" sz="2400" b="0" dirty="0" smtClean="0">
                <a:solidFill>
                  <a:schemeClr val="tx1"/>
                </a:solidFill>
                <a:latin typeface="Times New Roman" pitchFamily="18" charset="0"/>
                <a:ea typeface="標楷體" pitchFamily="65" charset="-120"/>
              </a:rPr>
              <a:t>網路</a:t>
            </a:r>
            <a:r>
              <a:rPr kumimoji="1" lang="zh-TW" altLang="en-US" sz="2400" b="0" dirty="0">
                <a:solidFill>
                  <a:schemeClr val="tx1"/>
                </a:solidFill>
                <a:latin typeface="Times New Roman" pitchFamily="18" charset="0"/>
                <a:ea typeface="標楷體" pitchFamily="65" charset="-120"/>
              </a:rPr>
              <a:t>中，經過大量具有標籤的資料的進行學習，其所訓練的模型，可對這些數據或圖片進行分類，但若有一組新資料，擬當作訓練好模型之輸入資料，想在訓練好的模型加入一個新類別，那麼原先訓練模型的資料也必需再次送入 </a:t>
            </a:r>
            <a:r>
              <a:rPr kumimoji="1" lang="en-US" altLang="zh-TW" sz="2400" b="0" dirty="0" smtClean="0">
                <a:solidFill>
                  <a:schemeClr val="tx1"/>
                </a:solidFill>
                <a:latin typeface="Times New Roman" pitchFamily="18" charset="0"/>
                <a:ea typeface="標楷體" pitchFamily="65" charset="-120"/>
              </a:rPr>
              <a:t>CNN</a:t>
            </a:r>
            <a:r>
              <a:rPr kumimoji="1" lang="zh-TW" altLang="en-US" sz="2400" b="0" dirty="0" smtClean="0">
                <a:solidFill>
                  <a:schemeClr val="tx1"/>
                </a:solidFill>
                <a:latin typeface="Times New Roman" pitchFamily="18" charset="0"/>
                <a:ea typeface="標楷體" pitchFamily="65" charset="-120"/>
              </a:rPr>
              <a:t>網路</a:t>
            </a:r>
            <a:r>
              <a:rPr kumimoji="1" lang="zh-TW" altLang="en-US" sz="2400" b="0" dirty="0">
                <a:solidFill>
                  <a:schemeClr val="tx1"/>
                </a:solidFill>
                <a:latin typeface="Times New Roman" pitchFamily="18" charset="0"/>
                <a:ea typeface="標楷體" pitchFamily="65" charset="-120"/>
              </a:rPr>
              <a:t>中，與新資料一同進行訓練，這樣的做法將曠日費時。</a:t>
            </a:r>
          </a:p>
        </p:txBody>
      </p:sp>
    </p:spTree>
    <p:extLst>
      <p:ext uri="{BB962C8B-B14F-4D97-AF65-F5344CB8AC3E}">
        <p14:creationId xmlns:p14="http://schemas.microsoft.com/office/powerpoint/2010/main" val="301351561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endParaRPr lang="zh-TW" altLang="en-US"/>
          </a:p>
        </p:txBody>
      </p:sp>
      <p:sp>
        <p:nvSpPr>
          <p:cNvPr id="2" name="內容版面配置區 1"/>
          <p:cNvSpPr>
            <a:spLocks noGrp="1"/>
          </p:cNvSpPr>
          <p:nvPr>
            <p:ph sz="half" idx="1"/>
          </p:nvPr>
        </p:nvSpPr>
        <p:spPr/>
        <p:txBody>
          <a:bodyPr/>
          <a:lstStyle/>
          <a:p>
            <a:pPr marL="0" indent="0">
              <a:lnSpc>
                <a:spcPct val="150000"/>
              </a:lnSpc>
              <a:buNone/>
            </a:pPr>
            <a:r>
              <a:rPr lang="zh-TW" altLang="en-US" sz="2400" dirty="0">
                <a:solidFill>
                  <a:srgbClr val="00B050"/>
                </a:solidFill>
              </a:rPr>
              <a:t>改變特徵輸入</a:t>
            </a:r>
            <a:endParaRPr lang="en-US" altLang="zh-TW" sz="2400" dirty="0">
              <a:solidFill>
                <a:srgbClr val="00B050"/>
              </a:solidFill>
            </a:endParaRPr>
          </a:p>
          <a:p>
            <a:pPr marL="0" indent="0">
              <a:buNone/>
            </a:pPr>
            <a:r>
              <a:rPr lang="en-US" altLang="zh-TW" sz="2400" b="0" dirty="0">
                <a:solidFill>
                  <a:schemeClr val="tx1"/>
                </a:solidFill>
                <a:latin typeface="標楷體" panose="03000509000000000000" pitchFamily="65" charset="-120"/>
                <a:ea typeface="標楷體" panose="03000509000000000000" pitchFamily="65" charset="-120"/>
              </a:rPr>
              <a:t>	</a:t>
            </a:r>
            <a:r>
              <a:rPr lang="zh-TW" altLang="en-US" sz="2400" b="0" dirty="0">
                <a:solidFill>
                  <a:schemeClr val="tx1"/>
                </a:solidFill>
                <a:latin typeface="標楷體" panose="03000509000000000000" pitchFamily="65" charset="-120"/>
                <a:ea typeface="標楷體" panose="03000509000000000000" pitchFamily="65" charset="-120"/>
              </a:rPr>
              <a:t>將輸入資料的空間作一個轉換，把兩輸入花瓣長及花瓣寬相加，當作一個坐標軸，把兩輸入花瓣長及花瓣寬相減，當作另一個坐標軸，則黃花和藍花在二維坐標上的顯示將很容易找到一條垂直的紅線將紅花和藍花進行分類。</a:t>
            </a:r>
            <a:endParaRPr lang="zh-TW" altLang="en-US" sz="2400" dirty="0"/>
          </a:p>
        </p:txBody>
      </p:sp>
      <p:sp>
        <p:nvSpPr>
          <p:cNvPr id="5" name="內容版面配置區 4"/>
          <p:cNvSpPr>
            <a:spLocks noGrp="1"/>
          </p:cNvSpPr>
          <p:nvPr>
            <p:ph sz="half" idx="2"/>
          </p:nvPr>
        </p:nvSpPr>
        <p:spPr/>
        <p:txBody>
          <a:bodyPr/>
          <a:lstStyle/>
          <a:p>
            <a:endParaRPr lang="zh-TW" altLang="en-US"/>
          </a:p>
        </p:txBody>
      </p:sp>
      <p:pic>
        <p:nvPicPr>
          <p:cNvPr id="6" name="Picture 2">
            <a:extLst>
              <a:ext uri="{FF2B5EF4-FFF2-40B4-BE49-F238E27FC236}">
                <a16:creationId xmlns="" xmlns:a16="http://schemas.microsoft.com/office/drawing/2014/main" id="{D2C98226-C5A8-4F1C-BF50-4188284B9D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15234" y="2420888"/>
            <a:ext cx="3693560" cy="29633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597135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endParaRPr lang="zh-TW" altLang="en-US"/>
          </a:p>
        </p:txBody>
      </p:sp>
      <p:sp>
        <p:nvSpPr>
          <p:cNvPr id="2" name="內容版面配置區 1"/>
          <p:cNvSpPr>
            <a:spLocks noGrp="1"/>
          </p:cNvSpPr>
          <p:nvPr>
            <p:ph idx="1"/>
          </p:nvPr>
        </p:nvSpPr>
        <p:spPr/>
        <p:txBody>
          <a:bodyPr/>
          <a:lstStyle/>
          <a:p>
            <a:pPr marL="0" indent="0" algn="l">
              <a:lnSpc>
                <a:spcPct val="150000"/>
              </a:lnSpc>
              <a:buNone/>
            </a:pPr>
            <a:r>
              <a:rPr lang="zh-TW" altLang="en-US" sz="2400" kern="1200" dirty="0">
                <a:solidFill>
                  <a:srgbClr val="00B050"/>
                </a:solidFill>
              </a:rPr>
              <a:t>舉例</a:t>
            </a:r>
            <a:endParaRPr lang="en-US" altLang="zh-TW" sz="2400" kern="1200" dirty="0">
              <a:solidFill>
                <a:srgbClr val="00B050"/>
              </a:solidFill>
            </a:endParaRPr>
          </a:p>
          <a:p>
            <a:pPr marL="0" indent="0" algn="l">
              <a:lnSpc>
                <a:spcPct val="150000"/>
              </a:lnSpc>
              <a:buNone/>
            </a:pPr>
            <a:r>
              <a:rPr kumimoji="1" lang="en-US" altLang="zh-TW" sz="2400" b="0" dirty="0">
                <a:solidFill>
                  <a:schemeClr val="tx1"/>
                </a:solidFill>
                <a:latin typeface="Times New Roman" pitchFamily="18" charset="0"/>
                <a:ea typeface="標楷體" pitchFamily="65" charset="-120"/>
              </a:rPr>
              <a:t>	</a:t>
            </a:r>
            <a:r>
              <a:rPr kumimoji="1" lang="zh-TW" altLang="en-US" sz="2400" b="0" dirty="0" smtClean="0">
                <a:solidFill>
                  <a:schemeClr val="tx1"/>
                </a:solidFill>
                <a:latin typeface="Times New Roman" pitchFamily="18" charset="0"/>
                <a:ea typeface="標楷體" pitchFamily="65" charset="-120"/>
              </a:rPr>
              <a:t>假設</a:t>
            </a:r>
            <a:r>
              <a:rPr kumimoji="1" lang="zh-TW" altLang="en-US" sz="2400" b="0" dirty="0">
                <a:solidFill>
                  <a:schemeClr val="tx1"/>
                </a:solidFill>
                <a:latin typeface="Times New Roman" pitchFamily="18" charset="0"/>
                <a:ea typeface="標楷體" pitchFamily="65" charset="-120"/>
              </a:rPr>
              <a:t>已有訓練好的模型可分辨正方體或是長方體這兩類，但當有新資料</a:t>
            </a:r>
            <a:r>
              <a:rPr kumimoji="1" lang="en-US" altLang="zh-TW" sz="2400" b="0" dirty="0">
                <a:solidFill>
                  <a:schemeClr val="tx1"/>
                </a:solidFill>
                <a:latin typeface="Times New Roman" pitchFamily="18" charset="0"/>
                <a:ea typeface="標楷體" pitchFamily="65" charset="-120"/>
              </a:rPr>
              <a:t>(</a:t>
            </a:r>
            <a:r>
              <a:rPr kumimoji="1" lang="zh-TW" altLang="en-US" sz="2400" b="0" dirty="0">
                <a:solidFill>
                  <a:schemeClr val="tx1"/>
                </a:solidFill>
                <a:latin typeface="Times New Roman" pitchFamily="18" charset="0"/>
                <a:ea typeface="標楷體" pitchFamily="65" charset="-120"/>
              </a:rPr>
              <a:t>圓體</a:t>
            </a:r>
            <a:r>
              <a:rPr kumimoji="1" lang="en-US" altLang="zh-TW" sz="2400" b="0" dirty="0">
                <a:solidFill>
                  <a:schemeClr val="tx1"/>
                </a:solidFill>
                <a:latin typeface="Times New Roman" pitchFamily="18" charset="0"/>
                <a:ea typeface="標楷體" pitchFamily="65" charset="-120"/>
              </a:rPr>
              <a:t>)</a:t>
            </a:r>
            <a:r>
              <a:rPr kumimoji="1" lang="zh-TW" altLang="en-US" sz="2400" b="0" dirty="0">
                <a:solidFill>
                  <a:schemeClr val="tx1"/>
                </a:solidFill>
                <a:latin typeface="Times New Roman" pitchFamily="18" charset="0"/>
                <a:ea typeface="標楷體" pitchFamily="65" charset="-120"/>
              </a:rPr>
              <a:t>，若想擬造出具有正方體、長方體及圓體這三種類別的分類模型，則在神經網路的部分，要把所有的舊資料及新資料當作輸入，進行重新訓練 </a:t>
            </a:r>
            <a:r>
              <a:rPr kumimoji="1" lang="en-US" altLang="zh-TW" sz="2400" b="0" dirty="0">
                <a:solidFill>
                  <a:schemeClr val="tx1"/>
                </a:solidFill>
                <a:latin typeface="Times New Roman" pitchFamily="18" charset="0"/>
                <a:ea typeface="標楷體" pitchFamily="65" charset="-120"/>
              </a:rPr>
              <a:t>!</a:t>
            </a:r>
            <a:endParaRPr kumimoji="1" lang="zh-TW" altLang="en-US" sz="2400" b="0" dirty="0">
              <a:solidFill>
                <a:schemeClr val="tx1"/>
              </a:solidFill>
              <a:latin typeface="Times New Roman" pitchFamily="18" charset="0"/>
              <a:ea typeface="標楷體" pitchFamily="65" charset="-120"/>
            </a:endParaRPr>
          </a:p>
        </p:txBody>
      </p:sp>
    </p:spTree>
    <p:extLst>
      <p:ext uri="{BB962C8B-B14F-4D97-AF65-F5344CB8AC3E}">
        <p14:creationId xmlns:p14="http://schemas.microsoft.com/office/powerpoint/2010/main" val="388698337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標題 6"/>
          <p:cNvSpPr>
            <a:spLocks noGrp="1"/>
          </p:cNvSpPr>
          <p:nvPr>
            <p:ph type="title"/>
          </p:nvPr>
        </p:nvSpPr>
        <p:spPr/>
        <p:txBody>
          <a:bodyPr/>
          <a:lstStyle/>
          <a:p>
            <a:endParaRPr lang="zh-TW" altLang="en-US"/>
          </a:p>
        </p:txBody>
      </p:sp>
      <p:sp>
        <p:nvSpPr>
          <p:cNvPr id="8" name="內容版面配置區 7"/>
          <p:cNvSpPr>
            <a:spLocks noGrp="1"/>
          </p:cNvSpPr>
          <p:nvPr>
            <p:ph idx="1"/>
          </p:nvPr>
        </p:nvSpPr>
        <p:spPr/>
        <p:txBody>
          <a:bodyPr/>
          <a:lstStyle/>
          <a:p>
            <a:endParaRPr lang="zh-TW" altLang="en-US"/>
          </a:p>
        </p:txBody>
      </p:sp>
      <p:grpSp>
        <p:nvGrpSpPr>
          <p:cNvPr id="4" name="群組 3"/>
          <p:cNvGrpSpPr/>
          <p:nvPr/>
        </p:nvGrpSpPr>
        <p:grpSpPr>
          <a:xfrm>
            <a:off x="755576" y="1861268"/>
            <a:ext cx="7632848" cy="4104456"/>
            <a:chOff x="395536" y="1484784"/>
            <a:chExt cx="8064896" cy="4761058"/>
          </a:xfrm>
        </p:grpSpPr>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1606873"/>
              <a:ext cx="8064896" cy="46389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矩形 5"/>
            <p:cNvSpPr/>
            <p:nvPr/>
          </p:nvSpPr>
          <p:spPr bwMode="auto">
            <a:xfrm>
              <a:off x="7596336" y="1484784"/>
              <a:ext cx="864096" cy="864096"/>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TW" altLang="en-US" sz="1800" b="1" i="0" u="none" strike="noStrike" cap="none" normalizeH="0" baseline="0">
                <a:ln>
                  <a:noFill/>
                </a:ln>
                <a:solidFill>
                  <a:schemeClr val="bg1"/>
                </a:solidFill>
                <a:effectLst/>
                <a:latin typeface="Times New Roman" pitchFamily="18" charset="0"/>
                <a:ea typeface="標楷體" pitchFamily="65" charset="-120"/>
              </a:endParaRPr>
            </a:p>
          </p:txBody>
        </p:sp>
      </p:grpSp>
    </p:spTree>
    <p:extLst>
      <p:ext uri="{BB962C8B-B14F-4D97-AF65-F5344CB8AC3E}">
        <p14:creationId xmlns:p14="http://schemas.microsoft.com/office/powerpoint/2010/main" val="8270751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endParaRPr lang="zh-TW" altLang="en-US"/>
          </a:p>
        </p:txBody>
      </p:sp>
      <p:sp>
        <p:nvSpPr>
          <p:cNvPr id="2" name="內容版面配置區 1"/>
          <p:cNvSpPr>
            <a:spLocks noGrp="1"/>
          </p:cNvSpPr>
          <p:nvPr>
            <p:ph idx="1"/>
          </p:nvPr>
        </p:nvSpPr>
        <p:spPr/>
        <p:txBody>
          <a:bodyPr/>
          <a:lstStyle/>
          <a:p>
            <a:pPr marL="0" indent="0">
              <a:lnSpc>
                <a:spcPct val="150000"/>
              </a:lnSpc>
              <a:buNone/>
            </a:pPr>
            <a:r>
              <a:rPr lang="en-US" altLang="zh-TW" dirty="0"/>
              <a:t>4-5-1</a:t>
            </a:r>
            <a:r>
              <a:rPr lang="zh-TW" altLang="en-US" dirty="0"/>
              <a:t>　</a:t>
            </a:r>
            <a:r>
              <a:rPr lang="zh-TW" altLang="zh-TW" dirty="0"/>
              <a:t>自編碼網路之網路結構與運作</a:t>
            </a:r>
            <a:endParaRPr lang="en-US" altLang="zh-TW" dirty="0" smtClean="0"/>
          </a:p>
          <a:p>
            <a:pPr marL="0" indent="0">
              <a:lnSpc>
                <a:spcPct val="150000"/>
              </a:lnSpc>
              <a:buNone/>
            </a:pPr>
            <a:r>
              <a:rPr lang="en-US" altLang="zh-TW" dirty="0"/>
              <a:t>	</a:t>
            </a:r>
            <a:r>
              <a:rPr lang="zh-TW" altLang="en-US" sz="2400" b="0" dirty="0">
                <a:solidFill>
                  <a:schemeClr val="tx1"/>
                </a:solidFill>
                <a:latin typeface="標楷體" panose="03000509000000000000" pitchFamily="65" charset="-120"/>
                <a:ea typeface="標楷體" panose="03000509000000000000" pitchFamily="65" charset="-120"/>
              </a:rPr>
              <a:t>自編碼網路是一種透過類神經網路，採取無監督式自動學習資料中的特徵，以圖片來舉例，自編碼網路將原始圖片抽取出特徵值，代表其原始圖片的精隨，然後也可藉由特徵值還原其圖片。</a:t>
            </a:r>
          </a:p>
        </p:txBody>
      </p:sp>
    </p:spTree>
    <p:extLst>
      <p:ext uri="{BB962C8B-B14F-4D97-AF65-F5344CB8AC3E}">
        <p14:creationId xmlns:p14="http://schemas.microsoft.com/office/powerpoint/2010/main" val="25405812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pPr marL="0" indent="0" algn="l">
              <a:lnSpc>
                <a:spcPct val="150000"/>
              </a:lnSpc>
              <a:buNone/>
            </a:pPr>
            <a:r>
              <a:rPr lang="zh-TW" altLang="en-US" sz="2400" kern="1200" dirty="0">
                <a:solidFill>
                  <a:srgbClr val="00B050"/>
                </a:solidFill>
              </a:rPr>
              <a:t>採用自編碼網路來解決上述問題</a:t>
            </a:r>
            <a:endParaRPr lang="en-US" altLang="zh-TW" sz="2400" kern="1200" dirty="0">
              <a:solidFill>
                <a:srgbClr val="00B050"/>
              </a:solidFill>
            </a:endParaRPr>
          </a:p>
          <a:p>
            <a:pPr marL="0" indent="0" algn="l">
              <a:lnSpc>
                <a:spcPct val="150000"/>
              </a:lnSpc>
              <a:buNone/>
            </a:pPr>
            <a:r>
              <a:rPr lang="en-US" altLang="zh-TW" sz="2000" b="0" dirty="0">
                <a:solidFill>
                  <a:schemeClr val="tx1"/>
                </a:solidFill>
                <a:latin typeface="標楷體" panose="03000509000000000000" pitchFamily="65" charset="-120"/>
                <a:ea typeface="標楷體" panose="03000509000000000000" pitchFamily="65" charset="-120"/>
              </a:rPr>
              <a:t>	</a:t>
            </a:r>
            <a:r>
              <a:rPr lang="zh-TW" altLang="en-US" sz="2400" b="0" dirty="0">
                <a:solidFill>
                  <a:schemeClr val="tx1"/>
                </a:solidFill>
                <a:latin typeface="標楷體" panose="03000509000000000000" pitchFamily="65" charset="-120"/>
                <a:ea typeface="標楷體" panose="03000509000000000000" pitchFamily="65" charset="-120"/>
              </a:rPr>
              <a:t>當解碼器網路輸出一張新的圖片，會與原始圖片做比對，並修正其誤差，再透過編碼器網路取特徵值，產生新的圖片，使其能有效還原近似於其原始的圖片。而在編碼器網路與解碼器網路中有許多的隱藏層</a:t>
            </a:r>
            <a:r>
              <a:rPr lang="en-US" altLang="zh-TW"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(Hidden layer)</a:t>
            </a:r>
            <a:r>
              <a:rPr lang="zh-TW" altLang="en-US" sz="2400" b="0" dirty="0">
                <a:solidFill>
                  <a:schemeClr val="tx1"/>
                </a:solidFill>
                <a:latin typeface="標楷體" panose="03000509000000000000" pitchFamily="65" charset="-120"/>
                <a:ea typeface="標楷體" panose="03000509000000000000" pitchFamily="65" charset="-120"/>
              </a:rPr>
              <a:t>，其中編碼節點數量是遞減的；相對應的解碼節點數量則是遞增的 </a:t>
            </a:r>
          </a:p>
        </p:txBody>
      </p:sp>
    </p:spTree>
    <p:extLst>
      <p:ext uri="{BB962C8B-B14F-4D97-AF65-F5344CB8AC3E}">
        <p14:creationId xmlns:p14="http://schemas.microsoft.com/office/powerpoint/2010/main" val="213760166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endParaRPr lang="zh-TW" altLang="en-US"/>
          </a:p>
        </p:txBody>
      </p:sp>
      <p:sp>
        <p:nvSpPr>
          <p:cNvPr id="4" name="內容版面配置區 3"/>
          <p:cNvSpPr>
            <a:spLocks noGrp="1"/>
          </p:cNvSpPr>
          <p:nvPr>
            <p:ph idx="1"/>
          </p:nvPr>
        </p:nvSpPr>
        <p:spPr/>
        <p:txBody>
          <a:bodyPr/>
          <a:lstStyle/>
          <a:p>
            <a:endParaRPr lang="zh-TW" altLang="en-US"/>
          </a:p>
        </p:txBody>
      </p:sp>
      <p:sp>
        <p:nvSpPr>
          <p:cNvPr id="6" name="矩形 5"/>
          <p:cNvSpPr/>
          <p:nvPr/>
        </p:nvSpPr>
        <p:spPr bwMode="auto">
          <a:xfrm>
            <a:off x="1403647" y="4481957"/>
            <a:ext cx="575327" cy="719340"/>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TW" altLang="en-US" sz="1800" b="1" i="0" u="none" strike="noStrike" cap="none" normalizeH="0" baseline="0">
              <a:ln>
                <a:noFill/>
              </a:ln>
              <a:solidFill>
                <a:schemeClr val="bg1"/>
              </a:solidFill>
              <a:effectLst/>
              <a:latin typeface="Times New Roman" pitchFamily="18" charset="0"/>
              <a:ea typeface="標楷體" pitchFamily="65" charset="-120"/>
            </a:endParaRPr>
          </a:p>
        </p:txBody>
      </p:sp>
      <p:grpSp>
        <p:nvGrpSpPr>
          <p:cNvPr id="8" name="群組 7"/>
          <p:cNvGrpSpPr/>
          <p:nvPr/>
        </p:nvGrpSpPr>
        <p:grpSpPr>
          <a:xfrm>
            <a:off x="467544" y="2076683"/>
            <a:ext cx="7691548" cy="3514440"/>
            <a:chOff x="611560" y="2076683"/>
            <a:chExt cx="7691548" cy="3514440"/>
          </a:xfrm>
        </p:grpSpPr>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576" y="2076683"/>
              <a:ext cx="7547532" cy="35144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矩形 6"/>
            <p:cNvSpPr/>
            <p:nvPr/>
          </p:nvSpPr>
          <p:spPr bwMode="auto">
            <a:xfrm>
              <a:off x="611560" y="4653136"/>
              <a:ext cx="864096" cy="937987"/>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TW" altLang="en-US" sz="1800" b="1" i="0" u="none" strike="noStrike" cap="none" normalizeH="0" baseline="0" smtClean="0">
                <a:ln>
                  <a:noFill/>
                </a:ln>
                <a:solidFill>
                  <a:schemeClr val="bg1"/>
                </a:solidFill>
                <a:effectLst/>
                <a:latin typeface="Times New Roman" pitchFamily="18" charset="0"/>
                <a:ea typeface="標楷體" pitchFamily="65" charset="-120"/>
              </a:endParaRPr>
            </a:p>
          </p:txBody>
        </p:sp>
      </p:grpSp>
    </p:spTree>
    <p:extLst>
      <p:ext uri="{BB962C8B-B14F-4D97-AF65-F5344CB8AC3E}">
        <p14:creationId xmlns:p14="http://schemas.microsoft.com/office/powerpoint/2010/main" val="89633999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5"/>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pPr marL="0" indent="0" algn="l">
              <a:lnSpc>
                <a:spcPct val="150000"/>
              </a:lnSpc>
              <a:buNone/>
            </a:pPr>
            <a:r>
              <a:rPr lang="zh-TW" altLang="en-US" sz="2400" kern="1200" dirty="0">
                <a:solidFill>
                  <a:srgbClr val="00B050"/>
                </a:solidFill>
              </a:rPr>
              <a:t>自編碼網路之網路結構 </a:t>
            </a:r>
            <a:r>
              <a:rPr lang="en-US" altLang="zh-TW" sz="2400" kern="1200" dirty="0">
                <a:solidFill>
                  <a:srgbClr val="00B050"/>
                </a:solidFill>
              </a:rPr>
              <a:t>(</a:t>
            </a:r>
            <a:r>
              <a:rPr lang="en-US" altLang="zh-TW" sz="2400" kern="1200" dirty="0" err="1">
                <a:solidFill>
                  <a:srgbClr val="00B050"/>
                </a:solidFill>
              </a:rPr>
              <a:t>Autoencoder</a:t>
            </a:r>
            <a:r>
              <a:rPr lang="en-US" altLang="zh-TW" sz="2400" kern="1200" dirty="0">
                <a:solidFill>
                  <a:srgbClr val="00B050"/>
                </a:solidFill>
              </a:rPr>
              <a:t>)</a:t>
            </a:r>
          </a:p>
          <a:p>
            <a:pPr>
              <a:buFont typeface="Arial" panose="020B0604020202020204" pitchFamily="34" charset="0"/>
              <a:buChar char="•"/>
            </a:pPr>
            <a:r>
              <a:rPr lang="zh-TW" altLang="en-US" sz="2400" b="0" dirty="0" smtClean="0">
                <a:solidFill>
                  <a:schemeClr val="tx1"/>
                </a:solidFill>
                <a:latin typeface="標楷體" panose="03000509000000000000" pitchFamily="65" charset="-120"/>
                <a:ea typeface="標楷體" panose="03000509000000000000" pitchFamily="65" charset="-120"/>
              </a:rPr>
              <a:t>運用</a:t>
            </a:r>
            <a:r>
              <a:rPr lang="zh-TW" altLang="en-US" sz="2400" b="0" dirty="0">
                <a:solidFill>
                  <a:schemeClr val="tx1"/>
                </a:solidFill>
                <a:latin typeface="標楷體" panose="03000509000000000000" pitchFamily="65" charset="-120"/>
                <a:ea typeface="標楷體" panose="03000509000000000000" pitchFamily="65" charset="-120"/>
              </a:rPr>
              <a:t>卷積的特性套用在自編碼網路上</a:t>
            </a:r>
            <a:endParaRPr lang="en-US" altLang="zh-TW" sz="2400" b="0" dirty="0">
              <a:solidFill>
                <a:schemeClr val="tx1"/>
              </a:solidFill>
              <a:latin typeface="標楷體" panose="03000509000000000000" pitchFamily="65" charset="-120"/>
              <a:ea typeface="標楷體" panose="03000509000000000000" pitchFamily="65" charset="-120"/>
            </a:endParaRPr>
          </a:p>
          <a:p>
            <a:pPr>
              <a:lnSpc>
                <a:spcPct val="150000"/>
              </a:lnSpc>
              <a:buFont typeface="Arial" panose="020B0604020202020204" pitchFamily="34" charset="0"/>
              <a:buChar char="•"/>
            </a:pPr>
            <a:r>
              <a:rPr lang="zh-TW" altLang="en-US" sz="2400" b="0" dirty="0">
                <a:solidFill>
                  <a:schemeClr val="tx1"/>
                </a:solidFill>
                <a:latin typeface="標楷體" panose="03000509000000000000" pitchFamily="65" charset="-120"/>
                <a:ea typeface="標楷體" panose="03000509000000000000" pitchFamily="65" charset="-120"/>
              </a:rPr>
              <a:t>將對不同的輸入資料提取出特徵值</a:t>
            </a:r>
          </a:p>
          <a:p>
            <a:endParaRPr lang="zh-TW" altLang="en-US" sz="2000" dirty="0"/>
          </a:p>
        </p:txBody>
      </p:sp>
      <p:grpSp>
        <p:nvGrpSpPr>
          <p:cNvPr id="5" name="群組 4"/>
          <p:cNvGrpSpPr/>
          <p:nvPr/>
        </p:nvGrpSpPr>
        <p:grpSpPr>
          <a:xfrm>
            <a:off x="1187624" y="2708920"/>
            <a:ext cx="6779988" cy="3666321"/>
            <a:chOff x="395536" y="1340768"/>
            <a:chExt cx="8136904" cy="4812079"/>
          </a:xfrm>
        </p:grpSpPr>
        <p:pic>
          <p:nvPicPr>
            <p:cNvPr id="92162" name="Picture 2"/>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95536" y="1340768"/>
              <a:ext cx="8064896" cy="48120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矩形 3"/>
            <p:cNvSpPr/>
            <p:nvPr/>
          </p:nvSpPr>
          <p:spPr bwMode="auto">
            <a:xfrm>
              <a:off x="7596336" y="5301208"/>
              <a:ext cx="936104" cy="851639"/>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TW" altLang="en-US" sz="1800" b="1" i="0" u="none" strike="noStrike" cap="none" normalizeH="0" baseline="0">
                <a:ln>
                  <a:noFill/>
                </a:ln>
                <a:solidFill>
                  <a:schemeClr val="bg1"/>
                </a:solidFill>
                <a:effectLst/>
                <a:latin typeface="Times New Roman" pitchFamily="18" charset="0"/>
                <a:ea typeface="標楷體" pitchFamily="65" charset="-120"/>
              </a:endParaRPr>
            </a:p>
          </p:txBody>
        </p:sp>
      </p:grpSp>
    </p:spTree>
    <p:extLst>
      <p:ext uri="{BB962C8B-B14F-4D97-AF65-F5344CB8AC3E}">
        <p14:creationId xmlns:p14="http://schemas.microsoft.com/office/powerpoint/2010/main" val="385485173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endParaRPr lang="zh-TW" altLang="en-US"/>
          </a:p>
        </p:txBody>
      </p:sp>
      <p:sp>
        <p:nvSpPr>
          <p:cNvPr id="2" name="內容版面配置區 1"/>
          <p:cNvSpPr>
            <a:spLocks noGrp="1"/>
          </p:cNvSpPr>
          <p:nvPr>
            <p:ph idx="1"/>
          </p:nvPr>
        </p:nvSpPr>
        <p:spPr/>
        <p:txBody>
          <a:bodyPr/>
          <a:lstStyle/>
          <a:p>
            <a:pPr marL="0" indent="0" algn="l">
              <a:lnSpc>
                <a:spcPct val="150000"/>
              </a:lnSpc>
              <a:buNone/>
            </a:pPr>
            <a:r>
              <a:rPr lang="en-US" altLang="zh-TW" dirty="0"/>
              <a:t>4-5-2</a:t>
            </a:r>
            <a:r>
              <a:rPr lang="zh-TW" altLang="en-US" dirty="0"/>
              <a:t>　</a:t>
            </a:r>
            <a:r>
              <a:rPr lang="zh-TW" altLang="zh-TW" dirty="0"/>
              <a:t>自編碼網路之應用</a:t>
            </a:r>
            <a:endParaRPr lang="en-US" altLang="zh-TW" b="0" dirty="0" smtClean="0">
              <a:solidFill>
                <a:schemeClr val="tx1"/>
              </a:solidFill>
              <a:latin typeface="標楷體" panose="03000509000000000000" pitchFamily="65" charset="-120"/>
              <a:ea typeface="標楷體" panose="03000509000000000000" pitchFamily="65" charset="-120"/>
            </a:endParaRPr>
          </a:p>
          <a:p>
            <a:pPr marL="0" indent="0">
              <a:lnSpc>
                <a:spcPct val="150000"/>
              </a:lnSpc>
              <a:buNone/>
            </a:pPr>
            <a:r>
              <a:rPr lang="en-US" altLang="zh-TW" sz="2000" b="0" dirty="0">
                <a:solidFill>
                  <a:schemeClr val="tx1"/>
                </a:solidFill>
                <a:latin typeface="標楷體" panose="03000509000000000000" pitchFamily="65" charset="-120"/>
                <a:ea typeface="標楷體" panose="03000509000000000000" pitchFamily="65" charset="-120"/>
              </a:rPr>
              <a:t>	</a:t>
            </a:r>
            <a:r>
              <a:rPr lang="zh-TW" altLang="en-US"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自編碼網路的特色是，輸入資料不需要標記，便可從資料中提取特徵因此，在應用上，通常可以和其他的深度學習網路或是分群</a:t>
            </a:r>
            <a:r>
              <a:rPr lang="en-US" altLang="zh-TW"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如</a:t>
            </a:r>
            <a:r>
              <a:rPr lang="en-US" altLang="zh-TW"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K-Means)</a:t>
            </a:r>
            <a:r>
              <a:rPr lang="zh-TW" altLang="en-US"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、分類</a:t>
            </a:r>
            <a:r>
              <a:rPr lang="en-US" altLang="zh-TW"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如</a:t>
            </a:r>
            <a:r>
              <a:rPr lang="en-US" altLang="zh-TW"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KNN)</a:t>
            </a:r>
            <a:r>
              <a:rPr lang="zh-TW" altLang="en-US"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的網路配合使用。它也可以和深度學習的網路來搭配使用。</a:t>
            </a:r>
            <a:endParaRPr lang="zh-TW" altLang="zh-TW"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p:txBody>
      </p:sp>
    </p:spTree>
    <p:extLst>
      <p:ext uri="{BB962C8B-B14F-4D97-AF65-F5344CB8AC3E}">
        <p14:creationId xmlns:p14="http://schemas.microsoft.com/office/powerpoint/2010/main" val="271409789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標題 6"/>
          <p:cNvSpPr>
            <a:spLocks noGrp="1"/>
          </p:cNvSpPr>
          <p:nvPr>
            <p:ph type="title"/>
          </p:nvPr>
        </p:nvSpPr>
        <p:spPr/>
        <p:txBody>
          <a:bodyPr/>
          <a:lstStyle/>
          <a:p>
            <a:endParaRPr lang="zh-TW" altLang="en-US"/>
          </a:p>
        </p:txBody>
      </p:sp>
      <p:sp>
        <p:nvSpPr>
          <p:cNvPr id="8" name="內容版面配置區 7"/>
          <p:cNvSpPr>
            <a:spLocks noGrp="1"/>
          </p:cNvSpPr>
          <p:nvPr>
            <p:ph idx="1"/>
          </p:nvPr>
        </p:nvSpPr>
        <p:spPr/>
        <p:txBody>
          <a:bodyPr/>
          <a:lstStyle/>
          <a:p>
            <a:endParaRPr lang="zh-TW" altLang="en-US"/>
          </a:p>
        </p:txBody>
      </p:sp>
      <p:grpSp>
        <p:nvGrpSpPr>
          <p:cNvPr id="4" name="群組 3"/>
          <p:cNvGrpSpPr/>
          <p:nvPr/>
        </p:nvGrpSpPr>
        <p:grpSpPr>
          <a:xfrm>
            <a:off x="1110535" y="1340768"/>
            <a:ext cx="7056784" cy="4824536"/>
            <a:chOff x="683568" y="1412776"/>
            <a:chExt cx="7560840" cy="5035984"/>
          </a:xfrm>
        </p:grpSpPr>
        <p:pic>
          <p:nvPicPr>
            <p:cNvPr id="5" name="Picture 2"/>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83568" y="1484783"/>
              <a:ext cx="7560840" cy="49639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矩形 5"/>
            <p:cNvSpPr/>
            <p:nvPr/>
          </p:nvSpPr>
          <p:spPr bwMode="auto">
            <a:xfrm>
              <a:off x="7308304" y="1412776"/>
              <a:ext cx="936104" cy="936104"/>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TW" altLang="en-US" sz="1800" b="1" i="0" u="none" strike="noStrike" cap="none" normalizeH="0" baseline="0">
                <a:ln>
                  <a:noFill/>
                </a:ln>
                <a:solidFill>
                  <a:schemeClr val="bg1"/>
                </a:solidFill>
                <a:effectLst/>
                <a:latin typeface="Times New Roman" pitchFamily="18" charset="0"/>
                <a:ea typeface="標楷體" pitchFamily="65" charset="-120"/>
              </a:endParaRPr>
            </a:p>
          </p:txBody>
        </p:sp>
      </p:grpSp>
    </p:spTree>
    <p:extLst>
      <p:ext uri="{BB962C8B-B14F-4D97-AF65-F5344CB8AC3E}">
        <p14:creationId xmlns:p14="http://schemas.microsoft.com/office/powerpoint/2010/main" val="421407071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pPr marL="0" indent="0" algn="l">
              <a:lnSpc>
                <a:spcPct val="150000"/>
              </a:lnSpc>
              <a:buNone/>
            </a:pPr>
            <a:r>
              <a:rPr lang="en-US" altLang="zh-TW" dirty="0"/>
              <a:t>4-5-3</a:t>
            </a:r>
            <a:r>
              <a:rPr lang="zh-TW" altLang="en-US" dirty="0"/>
              <a:t>　自編碼實作範例</a:t>
            </a:r>
            <a:endParaRPr lang="en-US" altLang="zh-TW" b="0" dirty="0" smtClean="0">
              <a:solidFill>
                <a:schemeClr val="tx1"/>
              </a:solidFill>
              <a:latin typeface="標楷體" panose="03000509000000000000" pitchFamily="65" charset="-120"/>
              <a:ea typeface="標楷體" panose="03000509000000000000" pitchFamily="65" charset="-120"/>
            </a:endParaRPr>
          </a:p>
          <a:p>
            <a:pPr marL="0" indent="0">
              <a:lnSpc>
                <a:spcPct val="150000"/>
              </a:lnSpc>
              <a:buNone/>
            </a:pPr>
            <a:r>
              <a:rPr lang="en-US" altLang="zh-TW" sz="2000" b="0" dirty="0">
                <a:solidFill>
                  <a:schemeClr val="tx1"/>
                </a:solidFill>
                <a:latin typeface="標楷體" panose="03000509000000000000" pitchFamily="65" charset="-120"/>
                <a:ea typeface="標楷體" panose="03000509000000000000" pitchFamily="65" charset="-120"/>
              </a:rPr>
              <a:t>	</a:t>
            </a:r>
            <a:r>
              <a:rPr lang="zh-TW" altLang="en-US"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採用</a:t>
            </a:r>
            <a:r>
              <a:rPr lang="en-US" altLang="zh-TW" sz="2400" b="0" dirty="0" err="1"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MNIST</a:t>
            </a:r>
            <a:r>
              <a:rPr lang="zh-TW" altLang="en-US" sz="2400" b="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手寫</a:t>
            </a:r>
            <a:r>
              <a:rPr lang="zh-TW" altLang="en-US"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辨識資料集，使用自編碼器來編碼以及解碼手寫數字圖片。如圖</a:t>
            </a:r>
            <a:r>
              <a:rPr lang="en-US" altLang="zh-TW" sz="2400" b="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4-103</a:t>
            </a:r>
            <a:r>
              <a:rPr lang="zh-TW" altLang="en-US" sz="2400" b="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所示</a:t>
            </a:r>
            <a:r>
              <a:rPr lang="zh-TW" altLang="en-US"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，我們將原始圖片透過編碼器</a:t>
            </a:r>
            <a:r>
              <a:rPr lang="en-US" altLang="zh-TW" sz="2400" b="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Encoder</a:t>
            </a:r>
            <a:r>
              <a:rPr lang="zh-TW" altLang="en-US" sz="2400" b="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進行</a:t>
            </a:r>
            <a:r>
              <a:rPr lang="zh-TW" altLang="en-US"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壓縮，並且使用解碼器</a:t>
            </a:r>
            <a:r>
              <a:rPr lang="en-US" altLang="zh-TW" sz="2400" b="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Decoder</a:t>
            </a:r>
            <a:r>
              <a:rPr lang="zh-TW" altLang="en-US" sz="2400" b="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解</a:t>
            </a:r>
            <a:r>
              <a:rPr lang="zh-TW" altLang="en-US"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壓縮圖片。</a:t>
            </a:r>
          </a:p>
        </p:txBody>
      </p:sp>
      <p:pic>
        <p:nvPicPr>
          <p:cNvPr id="942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1640" y="3789040"/>
            <a:ext cx="6336704" cy="25773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7613884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pPr marL="0" indent="0" algn="l">
              <a:lnSpc>
                <a:spcPct val="150000"/>
              </a:lnSpc>
              <a:buNone/>
            </a:pPr>
            <a:r>
              <a:rPr lang="zh-TW" altLang="en-US" sz="2400" kern="1200" dirty="0">
                <a:solidFill>
                  <a:srgbClr val="00B050"/>
                </a:solidFill>
              </a:rPr>
              <a:t>使用</a:t>
            </a:r>
            <a:r>
              <a:rPr lang="en-US" altLang="zh-TW" sz="2400" kern="1200" dirty="0" err="1">
                <a:solidFill>
                  <a:srgbClr val="00B050"/>
                </a:solidFill>
              </a:rPr>
              <a:t>Keras</a:t>
            </a:r>
            <a:r>
              <a:rPr lang="en-US" altLang="zh-TW" sz="2400" kern="1200" dirty="0">
                <a:solidFill>
                  <a:srgbClr val="00B050"/>
                </a:solidFill>
              </a:rPr>
              <a:t> </a:t>
            </a:r>
            <a:r>
              <a:rPr lang="zh-TW" altLang="en-US" sz="2400" kern="1200" dirty="0">
                <a:solidFill>
                  <a:srgbClr val="00B050"/>
                </a:solidFill>
              </a:rPr>
              <a:t>的</a:t>
            </a:r>
            <a:r>
              <a:rPr lang="en-US" altLang="zh-TW" sz="2400" kern="1200" dirty="0">
                <a:solidFill>
                  <a:srgbClr val="00B050"/>
                </a:solidFill>
              </a:rPr>
              <a:t>Functional API</a:t>
            </a:r>
          </a:p>
          <a:p>
            <a:pPr marL="0" indent="0">
              <a:buNone/>
            </a:pPr>
            <a:r>
              <a:rPr lang="en-US" altLang="zh-TW" sz="2000" b="0" dirty="0">
                <a:solidFill>
                  <a:schemeClr val="tx1"/>
                </a:solidFill>
                <a:latin typeface="標楷體" panose="03000509000000000000" pitchFamily="65" charset="-120"/>
                <a:ea typeface="標楷體" panose="03000509000000000000" pitchFamily="65" charset="-120"/>
              </a:rPr>
              <a:t>	</a:t>
            </a:r>
            <a:r>
              <a:rPr lang="zh-TW" altLang="en-US" sz="2400" b="0" dirty="0">
                <a:solidFill>
                  <a:schemeClr val="tx1"/>
                </a:solidFill>
                <a:latin typeface="標楷體" panose="03000509000000000000" pitchFamily="65" charset="-120"/>
                <a:ea typeface="標楷體" panose="03000509000000000000" pitchFamily="65" charset="-120"/>
              </a:rPr>
              <a:t>建立多輸入或多輸出的神經網路模型，自編碼器神經網路的前半段為編碼器，每一層的神經元數都比前一層少，這樣才能抓重點及特徵，而後半段為解碼器，每一層的神經元數都比前一層多，這樣才具有生成的能力；除此之外，前後半段的神經元數都是對稱的。</a:t>
            </a:r>
          </a:p>
        </p:txBody>
      </p:sp>
      <p:pic>
        <p:nvPicPr>
          <p:cNvPr id="952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3688" y="3817781"/>
            <a:ext cx="5663824" cy="25922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0966631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endParaRPr lang="zh-TW" altLang="en-US" dirty="0"/>
          </a:p>
        </p:txBody>
      </p:sp>
      <p:sp>
        <p:nvSpPr>
          <p:cNvPr id="2" name="內容版面配置區 1"/>
          <p:cNvSpPr>
            <a:spLocks noGrp="1"/>
          </p:cNvSpPr>
          <p:nvPr>
            <p:ph idx="1"/>
          </p:nvPr>
        </p:nvSpPr>
        <p:spPr/>
        <p:txBody>
          <a:bodyPr/>
          <a:lstStyle/>
          <a:p>
            <a:pPr marL="0" indent="0">
              <a:lnSpc>
                <a:spcPct val="150000"/>
              </a:lnSpc>
              <a:buNone/>
            </a:pPr>
            <a:r>
              <a:rPr lang="zh-TW" altLang="en-US" sz="2400" dirty="0">
                <a:solidFill>
                  <a:srgbClr val="00B050"/>
                </a:solidFill>
              </a:rPr>
              <a:t>多層神經元之間的分工</a:t>
            </a:r>
            <a:endParaRPr lang="en-US" altLang="zh-TW" sz="2400" dirty="0">
              <a:solidFill>
                <a:srgbClr val="00B050"/>
              </a:solidFill>
            </a:endParaRPr>
          </a:p>
          <a:p>
            <a:pPr marL="0" indent="0">
              <a:buNone/>
            </a:pPr>
            <a:r>
              <a:rPr lang="en-US" altLang="zh-TW" sz="2400" b="0" dirty="0">
                <a:solidFill>
                  <a:schemeClr val="tx1"/>
                </a:solidFill>
                <a:latin typeface="標楷體" panose="03000509000000000000" pitchFamily="65" charset="-120"/>
                <a:ea typeface="標楷體" panose="03000509000000000000" pitchFamily="65" charset="-120"/>
              </a:rPr>
              <a:t>	</a:t>
            </a:r>
            <a:r>
              <a:rPr lang="zh-TW" altLang="en-US" sz="2400" b="0" dirty="0">
                <a:solidFill>
                  <a:schemeClr val="tx1"/>
                </a:solidFill>
                <a:latin typeface="標楷體" panose="03000509000000000000" pitchFamily="65" charset="-120"/>
                <a:ea typeface="標楷體" panose="03000509000000000000" pitchFamily="65" charset="-120"/>
              </a:rPr>
              <a:t>前層的神經元運算，其結果可供後層神經元使用，彼此合作，使找出的特徵，更容易進行分類。每個神經元都扮演特徵提取或特徵處理的功能，透過多層次的處理，才能進行與人腦類似的分類工作。</a:t>
            </a:r>
            <a:endParaRPr lang="zh-TW" altLang="en-US" sz="2400" dirty="0"/>
          </a:p>
        </p:txBody>
      </p:sp>
      <p:pic>
        <p:nvPicPr>
          <p:cNvPr id="5" name="圖片 4"/>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123728" y="3068960"/>
            <a:ext cx="4886542" cy="3571598"/>
          </a:xfrm>
          <a:prstGeom prst="rect">
            <a:avLst/>
          </a:prstGeom>
        </p:spPr>
      </p:pic>
    </p:spTree>
    <p:extLst>
      <p:ext uri="{BB962C8B-B14F-4D97-AF65-F5344CB8AC3E}">
        <p14:creationId xmlns:p14="http://schemas.microsoft.com/office/powerpoint/2010/main" val="425919815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pPr marL="0" lvl="1" indent="-341312" algn="l">
              <a:lnSpc>
                <a:spcPct val="150000"/>
              </a:lnSpc>
              <a:buNone/>
            </a:pPr>
            <a:r>
              <a:rPr lang="en-US" altLang="zh-TW" sz="2400" kern="1200" dirty="0">
                <a:solidFill>
                  <a:srgbClr val="0070C0"/>
                </a:solidFill>
              </a:rPr>
              <a:t>1</a:t>
            </a:r>
            <a:r>
              <a:rPr lang="en-US" altLang="zh-TW" sz="2400" kern="1200" dirty="0" smtClean="0">
                <a:solidFill>
                  <a:srgbClr val="0070C0"/>
                </a:solidFill>
              </a:rPr>
              <a:t>.</a:t>
            </a:r>
            <a:r>
              <a:rPr lang="zh-TW" altLang="en-US" sz="2400" kern="1200" dirty="0" smtClean="0">
                <a:solidFill>
                  <a:srgbClr val="0070C0"/>
                </a:solidFill>
              </a:rPr>
              <a:t>資料</a:t>
            </a:r>
            <a:r>
              <a:rPr lang="zh-TW" altLang="en-US" sz="2400" kern="1200" dirty="0">
                <a:solidFill>
                  <a:srgbClr val="0070C0"/>
                </a:solidFill>
              </a:rPr>
              <a:t>載入</a:t>
            </a:r>
            <a:endParaRPr lang="en-US" altLang="zh-TW" sz="2400" kern="1200" dirty="0">
              <a:solidFill>
                <a:srgbClr val="0070C0"/>
              </a:solidFill>
            </a:endParaRPr>
          </a:p>
          <a:p>
            <a:pPr marL="342900" lvl="1" indent="-342900">
              <a:lnSpc>
                <a:spcPct val="150000"/>
              </a:lnSpc>
              <a:buFont typeface="Arial" panose="020B0604020202020204" pitchFamily="34" charset="0"/>
              <a:buChar char="•"/>
            </a:pPr>
            <a:r>
              <a:rPr lang="zh-TW" altLang="en-US" sz="2400" dirty="0" smtClean="0"/>
              <a:t>首先</a:t>
            </a:r>
            <a:r>
              <a:rPr lang="zh-TW" altLang="en-US" sz="2400" dirty="0"/>
              <a:t>需載入資料，此項實作我們</a:t>
            </a:r>
            <a:r>
              <a:rPr lang="en-US" altLang="zh-TW" sz="2400" dirty="0"/>
              <a:t>MNIST</a:t>
            </a:r>
            <a:r>
              <a:rPr lang="zh-TW" altLang="en-US" sz="2400" dirty="0"/>
              <a:t>手寫辨識資料集的圖片。</a:t>
            </a:r>
            <a:endParaRPr lang="en-US" altLang="zh-TW" sz="2400" dirty="0"/>
          </a:p>
          <a:p>
            <a:pPr marL="342900" lvl="1" indent="-342900">
              <a:lnSpc>
                <a:spcPct val="150000"/>
              </a:lnSpc>
              <a:buFont typeface="Wingdings" panose="05000000000000000000" pitchFamily="2" charset="2"/>
              <a:buChar char="Ø"/>
            </a:pPr>
            <a:endParaRPr lang="en-US" altLang="zh-TW" sz="2000" dirty="0"/>
          </a:p>
          <a:p>
            <a:pPr marL="0" lvl="1" indent="0">
              <a:lnSpc>
                <a:spcPct val="150000"/>
              </a:lnSpc>
              <a:buNone/>
            </a:pPr>
            <a:endParaRPr lang="en-US" altLang="zh-TW" sz="2000" dirty="0"/>
          </a:p>
          <a:p>
            <a:pPr algn="l">
              <a:buFont typeface="Arial" panose="020B0604020202020204" pitchFamily="34" charset="0"/>
              <a:buChar char="•"/>
            </a:pPr>
            <a:r>
              <a:rPr kumimoji="1" lang="zh-TW" altLang="en-US" sz="2400" b="0" dirty="0" smtClean="0">
                <a:solidFill>
                  <a:schemeClr val="tx1"/>
                </a:solidFill>
                <a:latin typeface="Times New Roman" pitchFamily="18" charset="0"/>
                <a:ea typeface="標楷體" pitchFamily="65" charset="-120"/>
              </a:rPr>
              <a:t>呼叫</a:t>
            </a:r>
            <a:r>
              <a:rPr kumimoji="1" lang="en-US" altLang="zh-TW" sz="2400" b="0" dirty="0" err="1">
                <a:solidFill>
                  <a:schemeClr val="tx1"/>
                </a:solidFill>
                <a:latin typeface="Times New Roman" pitchFamily="18" charset="0"/>
                <a:ea typeface="標楷體" pitchFamily="65" charset="-120"/>
              </a:rPr>
              <a:t>load_data</a:t>
            </a:r>
            <a:r>
              <a:rPr kumimoji="1" lang="en-US" altLang="zh-TW" sz="2400" b="0" dirty="0">
                <a:solidFill>
                  <a:schemeClr val="tx1"/>
                </a:solidFill>
                <a:latin typeface="Times New Roman" pitchFamily="18" charset="0"/>
                <a:ea typeface="標楷體" pitchFamily="65" charset="-120"/>
              </a:rPr>
              <a:t>()</a:t>
            </a:r>
            <a:r>
              <a:rPr kumimoji="1" lang="zh-TW" altLang="en-US" sz="2400" b="0" dirty="0">
                <a:solidFill>
                  <a:schemeClr val="tx1"/>
                </a:solidFill>
                <a:latin typeface="Times New Roman" pitchFamily="18" charset="0"/>
                <a:ea typeface="標楷體" pitchFamily="65" charset="-120"/>
              </a:rPr>
              <a:t>函式載入資料集，</a:t>
            </a:r>
            <a:r>
              <a:rPr kumimoji="1" lang="en-US" altLang="zh-TW" sz="2400" b="0" dirty="0">
                <a:solidFill>
                  <a:schemeClr val="tx1"/>
                </a:solidFill>
                <a:latin typeface="Times New Roman" pitchFamily="18" charset="0"/>
                <a:ea typeface="標楷體" pitchFamily="65" charset="-120"/>
              </a:rPr>
              <a:t>Autoencoder</a:t>
            </a:r>
            <a:r>
              <a:rPr kumimoji="1" lang="zh-TW" altLang="en-US" sz="2400" b="0" dirty="0">
                <a:solidFill>
                  <a:schemeClr val="tx1"/>
                </a:solidFill>
                <a:latin typeface="Times New Roman" pitchFamily="18" charset="0"/>
                <a:ea typeface="標楷體" pitchFamily="65" charset="-120"/>
              </a:rPr>
              <a:t>為無監督式學習，無需標籤資料，所以</a:t>
            </a:r>
            <a:r>
              <a:rPr kumimoji="1" lang="en-US" altLang="zh-TW" sz="2400" b="0" dirty="0" err="1">
                <a:solidFill>
                  <a:schemeClr val="tx1"/>
                </a:solidFill>
                <a:latin typeface="Times New Roman" pitchFamily="18" charset="0"/>
                <a:ea typeface="標楷體" pitchFamily="65" charset="-120"/>
              </a:rPr>
              <a:t>Y_train</a:t>
            </a:r>
            <a:r>
              <a:rPr kumimoji="1" lang="en-US" altLang="zh-TW" sz="2400" b="0" dirty="0">
                <a:solidFill>
                  <a:schemeClr val="tx1"/>
                </a:solidFill>
                <a:latin typeface="Times New Roman" pitchFamily="18" charset="0"/>
                <a:ea typeface="標楷體" pitchFamily="65" charset="-120"/>
              </a:rPr>
              <a:t> </a:t>
            </a:r>
            <a:r>
              <a:rPr kumimoji="1" lang="zh-TW" altLang="en-US" sz="2400" b="0" dirty="0">
                <a:solidFill>
                  <a:schemeClr val="tx1"/>
                </a:solidFill>
                <a:latin typeface="Times New Roman" pitchFamily="18" charset="0"/>
                <a:ea typeface="標楷體" pitchFamily="65" charset="-120"/>
              </a:rPr>
              <a:t>及</a:t>
            </a:r>
            <a:r>
              <a:rPr kumimoji="1" lang="en-US" altLang="zh-TW" sz="2400" b="0" dirty="0" err="1">
                <a:solidFill>
                  <a:schemeClr val="tx1"/>
                </a:solidFill>
                <a:latin typeface="Times New Roman" pitchFamily="18" charset="0"/>
                <a:ea typeface="標楷體" pitchFamily="65" charset="-120"/>
              </a:rPr>
              <a:t>Y_test</a:t>
            </a:r>
            <a:r>
              <a:rPr kumimoji="1" lang="en-US" altLang="zh-TW" sz="2400" b="0" dirty="0">
                <a:solidFill>
                  <a:schemeClr val="tx1"/>
                </a:solidFill>
                <a:latin typeface="Times New Roman" pitchFamily="18" charset="0"/>
                <a:ea typeface="標楷體" pitchFamily="65" charset="-120"/>
              </a:rPr>
              <a:t> </a:t>
            </a:r>
            <a:r>
              <a:rPr kumimoji="1" lang="zh-TW" altLang="en-US" sz="2400" b="0" dirty="0">
                <a:solidFill>
                  <a:schemeClr val="tx1"/>
                </a:solidFill>
                <a:latin typeface="Times New Roman" pitchFamily="18" charset="0"/>
                <a:ea typeface="標楷體" pitchFamily="65" charset="-120"/>
              </a:rPr>
              <a:t>兩的答案變數即可</a:t>
            </a:r>
            <a:r>
              <a:rPr kumimoji="1" lang="zh-TW" altLang="en-US" sz="2400" b="0" dirty="0" smtClean="0">
                <a:solidFill>
                  <a:schemeClr val="tx1"/>
                </a:solidFill>
                <a:latin typeface="Times New Roman" pitchFamily="18" charset="0"/>
                <a:ea typeface="標楷體" pitchFamily="65" charset="-120"/>
              </a:rPr>
              <a:t>忽略</a:t>
            </a:r>
            <a:r>
              <a:rPr kumimoji="1" lang="zh-TW" altLang="en-US" sz="2400" b="0" dirty="0">
                <a:solidFill>
                  <a:schemeClr val="tx1"/>
                </a:solidFill>
                <a:latin typeface="Times New Roman" pitchFamily="18" charset="0"/>
                <a:ea typeface="標楷體" pitchFamily="65" charset="-120"/>
              </a:rPr>
              <a:t>。</a:t>
            </a:r>
            <a:endParaRPr kumimoji="1" lang="en-US" altLang="zh-TW" sz="2400" b="0" dirty="0">
              <a:solidFill>
                <a:schemeClr val="tx1"/>
              </a:solidFill>
              <a:latin typeface="Times New Roman" pitchFamily="18" charset="0"/>
              <a:ea typeface="標楷體" pitchFamily="65" charset="-120"/>
            </a:endParaRPr>
          </a:p>
          <a:p>
            <a:pPr marL="342900" lvl="1" indent="-342900">
              <a:lnSpc>
                <a:spcPct val="150000"/>
              </a:lnSpc>
              <a:buFont typeface="Wingdings" panose="05000000000000000000" pitchFamily="2" charset="2"/>
              <a:buChar char="Ø"/>
            </a:pPr>
            <a:endParaRPr lang="zh-TW" altLang="en-US" sz="2400" dirty="0"/>
          </a:p>
        </p:txBody>
      </p:sp>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61458" y="2664545"/>
            <a:ext cx="4581500" cy="12473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36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3728" y="5157192"/>
            <a:ext cx="4428492" cy="6161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0538830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pPr marL="0" indent="0" algn="l">
              <a:lnSpc>
                <a:spcPct val="150000"/>
              </a:lnSpc>
              <a:buNone/>
            </a:pPr>
            <a:r>
              <a:rPr kumimoji="1" lang="en-US" altLang="zh-TW" sz="2400" b="0" kern="1200" dirty="0">
                <a:solidFill>
                  <a:srgbClr val="0070C0"/>
                </a:solidFill>
                <a:latin typeface="Times New Roman" pitchFamily="18" charset="0"/>
                <a:ea typeface="標楷體" pitchFamily="65" charset="-120"/>
              </a:rPr>
              <a:t>2.</a:t>
            </a:r>
            <a:r>
              <a:rPr kumimoji="1" lang="zh-TW" altLang="en-US" sz="2400" b="0" kern="1200" dirty="0">
                <a:solidFill>
                  <a:srgbClr val="0070C0"/>
                </a:solidFill>
                <a:latin typeface="Times New Roman" pitchFamily="18" charset="0"/>
                <a:ea typeface="標楷體" pitchFamily="65" charset="-120"/>
              </a:rPr>
              <a:t> 資料前處理</a:t>
            </a:r>
            <a:endParaRPr kumimoji="1" lang="en-US" altLang="zh-TW" sz="2400" b="0" kern="1200" dirty="0">
              <a:solidFill>
                <a:srgbClr val="0070C0"/>
              </a:solidFill>
              <a:latin typeface="Times New Roman" pitchFamily="18" charset="0"/>
              <a:ea typeface="標楷體" pitchFamily="65" charset="-120"/>
            </a:endParaRPr>
          </a:p>
          <a:p>
            <a:pPr marL="0" lvl="1" indent="0">
              <a:lnSpc>
                <a:spcPct val="150000"/>
              </a:lnSpc>
              <a:buNone/>
            </a:pPr>
            <a:r>
              <a:rPr lang="en-US" altLang="zh-TW" sz="2400" dirty="0"/>
              <a:t>	</a:t>
            </a:r>
            <a:r>
              <a:rPr lang="zh-TW" altLang="en-US" sz="2400" dirty="0"/>
              <a:t>將 </a:t>
            </a:r>
            <a:r>
              <a:rPr lang="en-US" altLang="zh-TW" sz="2400" dirty="0"/>
              <a:t>Dense </a:t>
            </a:r>
            <a:r>
              <a:rPr lang="zh-TW" altLang="en-US" sz="2400" dirty="0"/>
              <a:t>全連接網路需要的影像輸入資料，在觀念上，這是一維的像素，但在建立模型時，需要表達資料的樣本數在第零維度，因此，合計共兩個維度的張量，以便供全連接網路當作輸入資料。</a:t>
            </a:r>
          </a:p>
        </p:txBody>
      </p:sp>
    </p:spTree>
    <p:extLst>
      <p:ext uri="{BB962C8B-B14F-4D97-AF65-F5344CB8AC3E}">
        <p14:creationId xmlns:p14="http://schemas.microsoft.com/office/powerpoint/2010/main" val="222439859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endParaRPr lang="zh-TW" altLang="en-US"/>
          </a:p>
        </p:txBody>
      </p:sp>
      <p:sp>
        <p:nvSpPr>
          <p:cNvPr id="3" name="內容版面配置區 2">
            <a:extLst>
              <a:ext uri="{FF2B5EF4-FFF2-40B4-BE49-F238E27FC236}">
                <a16:creationId xmlns="" xmlns:a16="http://schemas.microsoft.com/office/drawing/2014/main" id="{F0071A90-0BA0-4F96-9F3E-ACCECAD8D244}"/>
              </a:ext>
            </a:extLst>
          </p:cNvPr>
          <p:cNvSpPr>
            <a:spLocks noGrp="1"/>
          </p:cNvSpPr>
          <p:nvPr>
            <p:ph idx="1"/>
          </p:nvPr>
        </p:nvSpPr>
        <p:spPr/>
        <p:txBody>
          <a:bodyPr/>
          <a:lstStyle/>
          <a:p>
            <a:pPr marL="0" indent="0" algn="l">
              <a:lnSpc>
                <a:spcPct val="150000"/>
              </a:lnSpc>
              <a:buNone/>
            </a:pPr>
            <a:r>
              <a:rPr kumimoji="1" lang="en-US" altLang="zh-TW" sz="2400" b="0" dirty="0">
                <a:solidFill>
                  <a:schemeClr val="tx1"/>
                </a:solidFill>
                <a:latin typeface="Times New Roman" pitchFamily="18" charset="0"/>
                <a:ea typeface="標楷體" pitchFamily="65" charset="-120"/>
              </a:rPr>
              <a:t>	</a:t>
            </a:r>
            <a:r>
              <a:rPr kumimoji="1" lang="zh-TW" altLang="en-US" sz="2400" b="0" dirty="0">
                <a:solidFill>
                  <a:schemeClr val="tx1"/>
                </a:solidFill>
                <a:latin typeface="Times New Roman" pitchFamily="18" charset="0"/>
                <a:ea typeface="標楷體" pitchFamily="65" charset="-120"/>
              </a:rPr>
              <a:t>透過</a:t>
            </a:r>
            <a:r>
              <a:rPr kumimoji="1" lang="en-US" altLang="zh-TW" sz="2400" b="0" dirty="0">
                <a:solidFill>
                  <a:schemeClr val="tx1"/>
                </a:solidFill>
                <a:latin typeface="Times New Roman" pitchFamily="18" charset="0"/>
                <a:ea typeface="標楷體" pitchFamily="65" charset="-120"/>
              </a:rPr>
              <a:t>reshape()</a:t>
            </a:r>
            <a:r>
              <a:rPr kumimoji="1" lang="zh-TW" altLang="en-US" sz="2400" b="0" dirty="0">
                <a:solidFill>
                  <a:schemeClr val="tx1"/>
                </a:solidFill>
                <a:latin typeface="Times New Roman" pitchFamily="18" charset="0"/>
                <a:ea typeface="標楷體" pitchFamily="65" charset="-120"/>
              </a:rPr>
              <a:t>函式，將特徵的訓練以及訓練資料集資料轉換成</a:t>
            </a:r>
            <a:r>
              <a:rPr kumimoji="1" lang="en-US" altLang="zh-TW" sz="2400" b="0" dirty="0">
                <a:solidFill>
                  <a:schemeClr val="tx1"/>
                </a:solidFill>
                <a:latin typeface="Times New Roman" pitchFamily="18" charset="0"/>
                <a:ea typeface="標楷體" pitchFamily="65" charset="-120"/>
              </a:rPr>
              <a:t>2D </a:t>
            </a:r>
            <a:r>
              <a:rPr kumimoji="1" lang="zh-TW" altLang="en-US" sz="2400" b="0" dirty="0">
                <a:solidFill>
                  <a:schemeClr val="tx1"/>
                </a:solidFill>
                <a:latin typeface="Times New Roman" pitchFamily="18" charset="0"/>
                <a:ea typeface="標楷體" pitchFamily="65" charset="-120"/>
              </a:rPr>
              <a:t>的張量形狀特徵第零維是樣本數，第一維是每筆資料的輸入個數，共有</a:t>
            </a:r>
            <a:r>
              <a:rPr kumimoji="1" lang="en-US" altLang="zh-TW" sz="2400" b="0" dirty="0">
                <a:solidFill>
                  <a:schemeClr val="tx1"/>
                </a:solidFill>
                <a:latin typeface="Times New Roman" pitchFamily="18" charset="0"/>
                <a:ea typeface="標楷體" pitchFamily="65" charset="-120"/>
              </a:rPr>
              <a:t>28*28=784 </a:t>
            </a:r>
            <a:r>
              <a:rPr kumimoji="1" lang="zh-TW" altLang="en-US" sz="2400" b="0" dirty="0">
                <a:solidFill>
                  <a:schemeClr val="tx1"/>
                </a:solidFill>
                <a:latin typeface="Times New Roman" pitchFamily="18" charset="0"/>
                <a:ea typeface="標楷體" pitchFamily="65" charset="-120"/>
              </a:rPr>
              <a:t>個像素。</a:t>
            </a:r>
          </a:p>
        </p:txBody>
      </p:sp>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0965" y="3429000"/>
            <a:ext cx="5760000" cy="15455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1280908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endParaRPr lang="zh-TW" altLang="en-US"/>
          </a:p>
        </p:txBody>
      </p:sp>
      <p:sp>
        <p:nvSpPr>
          <p:cNvPr id="3" name="內容版面配置區 2">
            <a:extLst>
              <a:ext uri="{FF2B5EF4-FFF2-40B4-BE49-F238E27FC236}">
                <a16:creationId xmlns="" xmlns:a16="http://schemas.microsoft.com/office/drawing/2014/main" id="{F0071A90-0BA0-4F96-9F3E-ACCECAD8D244}"/>
              </a:ext>
            </a:extLst>
          </p:cNvPr>
          <p:cNvSpPr>
            <a:spLocks noGrp="1"/>
          </p:cNvSpPr>
          <p:nvPr>
            <p:ph idx="1"/>
          </p:nvPr>
        </p:nvSpPr>
        <p:spPr/>
        <p:txBody>
          <a:bodyPr/>
          <a:lstStyle/>
          <a:p>
            <a:pPr marL="280987" lvl="2" indent="-341312" algn="l">
              <a:lnSpc>
                <a:spcPct val="150000"/>
              </a:lnSpc>
              <a:buNone/>
            </a:pPr>
            <a:r>
              <a:rPr kumimoji="1" lang="zh-TW" altLang="en-US" sz="2400" b="1" dirty="0">
                <a:solidFill>
                  <a:schemeClr val="tx1"/>
                </a:solidFill>
              </a:rPr>
              <a:t>正規</a:t>
            </a:r>
            <a:r>
              <a:rPr kumimoji="1" lang="zh-TW" altLang="en-US" sz="2400" b="1" dirty="0" smtClean="0">
                <a:solidFill>
                  <a:schemeClr val="tx1"/>
                </a:solidFill>
              </a:rPr>
              <a:t>化</a:t>
            </a:r>
            <a:r>
              <a:rPr kumimoji="1" lang="zh-TW" altLang="en-US" sz="2400" b="1" dirty="0"/>
              <a:t>：</a:t>
            </a:r>
            <a:endParaRPr kumimoji="1" lang="en-US" altLang="zh-TW" sz="2400" b="1" dirty="0">
              <a:solidFill>
                <a:schemeClr val="tx1"/>
              </a:solidFill>
            </a:endParaRPr>
          </a:p>
          <a:p>
            <a:pPr marL="0" indent="0" algn="l">
              <a:lnSpc>
                <a:spcPct val="150000"/>
              </a:lnSpc>
              <a:buNone/>
            </a:pPr>
            <a:r>
              <a:rPr kumimoji="1" lang="en-US" altLang="zh-TW" sz="2400" b="0" dirty="0">
                <a:solidFill>
                  <a:schemeClr val="tx1"/>
                </a:solidFill>
                <a:latin typeface="Times New Roman" pitchFamily="18" charset="0"/>
                <a:ea typeface="標楷體" pitchFamily="65" charset="-120"/>
              </a:rPr>
              <a:t>	</a:t>
            </a:r>
            <a:r>
              <a:rPr kumimoji="1" lang="zh-TW" altLang="en-US" sz="2400" b="0" dirty="0">
                <a:solidFill>
                  <a:schemeClr val="tx1"/>
                </a:solidFill>
                <a:latin typeface="Times New Roman" pitchFamily="18" charset="0"/>
                <a:ea typeface="標楷體" pitchFamily="65" charset="-120"/>
              </a:rPr>
              <a:t>由於輸入圖片中的每一個特徵值向量都落在</a:t>
            </a:r>
            <a:r>
              <a:rPr kumimoji="1" lang="en-US" altLang="zh-TW" sz="2400" b="0" dirty="0">
                <a:solidFill>
                  <a:schemeClr val="tx1"/>
                </a:solidFill>
                <a:latin typeface="Times New Roman" pitchFamily="18" charset="0"/>
                <a:ea typeface="標楷體" pitchFamily="65" charset="-120"/>
              </a:rPr>
              <a:t>0~255 </a:t>
            </a:r>
            <a:r>
              <a:rPr kumimoji="1" lang="zh-TW" altLang="en-US" sz="2400" b="0" dirty="0">
                <a:solidFill>
                  <a:schemeClr val="tx1"/>
                </a:solidFill>
                <a:latin typeface="Times New Roman" pitchFamily="18" charset="0"/>
                <a:ea typeface="標楷體" pitchFamily="65" charset="-120"/>
              </a:rPr>
              <a:t>的固定範圍，而我們希望送入輸入層的資料形狀被正規化為</a:t>
            </a:r>
            <a:r>
              <a:rPr kumimoji="1" lang="en-US" altLang="zh-TW" sz="2400" b="0" dirty="0">
                <a:solidFill>
                  <a:schemeClr val="tx1"/>
                </a:solidFill>
                <a:latin typeface="Times New Roman" pitchFamily="18" charset="0"/>
                <a:ea typeface="標楷體" pitchFamily="65" charset="-120"/>
              </a:rPr>
              <a:t>0~1 </a:t>
            </a:r>
            <a:r>
              <a:rPr kumimoji="1" lang="zh-TW" altLang="en-US" sz="2400" b="0" dirty="0">
                <a:solidFill>
                  <a:schemeClr val="tx1"/>
                </a:solidFill>
                <a:latin typeface="Times New Roman" pitchFamily="18" charset="0"/>
                <a:ea typeface="標楷體" pitchFamily="65" charset="-120"/>
              </a:rPr>
              <a:t>之間的數值，因此除以</a:t>
            </a:r>
            <a:r>
              <a:rPr kumimoji="1" lang="en-US" altLang="zh-TW" sz="2400" b="0" dirty="0">
                <a:solidFill>
                  <a:schemeClr val="tx1"/>
                </a:solidFill>
                <a:latin typeface="Times New Roman" pitchFamily="18" charset="0"/>
                <a:ea typeface="標楷體" pitchFamily="65" charset="-120"/>
              </a:rPr>
              <a:t>255 </a:t>
            </a:r>
            <a:r>
              <a:rPr kumimoji="1" lang="zh-TW" altLang="en-US" sz="2400" b="0" dirty="0">
                <a:solidFill>
                  <a:schemeClr val="tx1"/>
                </a:solidFill>
                <a:latin typeface="Times New Roman" pitchFamily="18" charset="0"/>
                <a:ea typeface="標楷體" pitchFamily="65" charset="-120"/>
              </a:rPr>
              <a:t>執行特徵值</a:t>
            </a:r>
            <a:r>
              <a:rPr kumimoji="1" lang="en-US" altLang="zh-TW" sz="2400" b="0" dirty="0">
                <a:solidFill>
                  <a:schemeClr val="tx1"/>
                </a:solidFill>
                <a:latin typeface="Times New Roman" pitchFamily="18" charset="0"/>
                <a:ea typeface="標楷體" pitchFamily="65" charset="-120"/>
              </a:rPr>
              <a:t>784 </a:t>
            </a:r>
            <a:r>
              <a:rPr kumimoji="1" lang="zh-TW" altLang="en-US" sz="2400" b="0" dirty="0">
                <a:solidFill>
                  <a:schemeClr val="tx1"/>
                </a:solidFill>
                <a:latin typeface="Times New Roman" pitchFamily="18" charset="0"/>
                <a:ea typeface="標楷體" pitchFamily="65" charset="-120"/>
              </a:rPr>
              <a:t>向量的正規化。</a:t>
            </a:r>
          </a:p>
        </p:txBody>
      </p:sp>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31840" y="4005064"/>
            <a:ext cx="2479724" cy="625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1204765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標題 6"/>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pPr marL="0" indent="0" algn="l">
              <a:lnSpc>
                <a:spcPct val="150000"/>
              </a:lnSpc>
              <a:buNone/>
            </a:pPr>
            <a:r>
              <a:rPr kumimoji="1" lang="en-US" altLang="zh-TW" sz="2400" b="0" kern="1200" dirty="0">
                <a:solidFill>
                  <a:srgbClr val="0070C0"/>
                </a:solidFill>
                <a:latin typeface="Times New Roman" pitchFamily="18" charset="0"/>
                <a:ea typeface="標楷體" pitchFamily="65" charset="-120"/>
              </a:rPr>
              <a:t>3.</a:t>
            </a:r>
            <a:r>
              <a:rPr kumimoji="1" lang="zh-TW" altLang="en-US" sz="2400" b="0" kern="1200" dirty="0">
                <a:solidFill>
                  <a:srgbClr val="0070C0"/>
                </a:solidFill>
                <a:latin typeface="Times New Roman" pitchFamily="18" charset="0"/>
                <a:ea typeface="標楷體" pitchFamily="65" charset="-120"/>
              </a:rPr>
              <a:t> 建立模型</a:t>
            </a:r>
            <a:endParaRPr kumimoji="1" lang="en-US" altLang="zh-TW" sz="2400" b="0" kern="1200" dirty="0">
              <a:solidFill>
                <a:srgbClr val="0070C0"/>
              </a:solidFill>
              <a:latin typeface="Times New Roman" pitchFamily="18" charset="0"/>
              <a:ea typeface="標楷體" pitchFamily="65" charset="-120"/>
            </a:endParaRPr>
          </a:p>
          <a:p>
            <a:pPr marL="0" indent="0" algn="l">
              <a:buNone/>
            </a:pPr>
            <a:r>
              <a:rPr kumimoji="1" lang="en-US" altLang="zh-TW" sz="2400" b="0" dirty="0">
                <a:solidFill>
                  <a:schemeClr val="tx1"/>
                </a:solidFill>
                <a:latin typeface="Times New Roman" pitchFamily="18" charset="0"/>
                <a:ea typeface="標楷體" pitchFamily="65" charset="-120"/>
              </a:rPr>
              <a:t>	</a:t>
            </a:r>
            <a:r>
              <a:rPr kumimoji="1" lang="zh-TW" altLang="en-US" sz="2400" b="0" dirty="0">
                <a:solidFill>
                  <a:schemeClr val="tx1"/>
                </a:solidFill>
                <a:latin typeface="Times New Roman" pitchFamily="18" charset="0"/>
                <a:ea typeface="標楷體" pitchFamily="65" charset="-120"/>
              </a:rPr>
              <a:t>本實作</a:t>
            </a:r>
            <a:r>
              <a:rPr kumimoji="1" lang="en-US" altLang="zh-TW" sz="2400" b="0" dirty="0">
                <a:solidFill>
                  <a:schemeClr val="tx1"/>
                </a:solidFill>
                <a:latin typeface="Times New Roman" pitchFamily="18" charset="0"/>
                <a:ea typeface="標楷體" pitchFamily="65" charset="-120"/>
              </a:rPr>
              <a:t>Encoder </a:t>
            </a:r>
            <a:r>
              <a:rPr kumimoji="1" lang="zh-TW" altLang="en-US" sz="2400" b="0" dirty="0">
                <a:solidFill>
                  <a:schemeClr val="tx1"/>
                </a:solidFill>
                <a:latin typeface="Times New Roman" pitchFamily="18" charset="0"/>
                <a:ea typeface="標楷體" pitchFamily="65" charset="-120"/>
              </a:rPr>
              <a:t>時，第</a:t>
            </a:r>
            <a:r>
              <a:rPr kumimoji="1" lang="en-US" altLang="zh-TW" sz="2400" b="0" dirty="0">
                <a:solidFill>
                  <a:schemeClr val="tx1"/>
                </a:solidFill>
                <a:latin typeface="Times New Roman" pitchFamily="18" charset="0"/>
                <a:ea typeface="標楷體" pitchFamily="65" charset="-120"/>
              </a:rPr>
              <a:t>1 </a:t>
            </a:r>
            <a:r>
              <a:rPr kumimoji="1" lang="zh-TW" altLang="en-US" sz="2400" b="0" dirty="0">
                <a:solidFill>
                  <a:schemeClr val="tx1"/>
                </a:solidFill>
                <a:latin typeface="Times New Roman" pitchFamily="18" charset="0"/>
                <a:ea typeface="標楷體" pitchFamily="65" charset="-120"/>
              </a:rPr>
              <a:t>層為輸入層，依序建立</a:t>
            </a:r>
            <a:r>
              <a:rPr kumimoji="1" lang="en-US" altLang="zh-TW" sz="2400" b="0" dirty="0">
                <a:solidFill>
                  <a:schemeClr val="tx1"/>
                </a:solidFill>
                <a:latin typeface="Times New Roman" pitchFamily="18" charset="0"/>
                <a:ea typeface="標楷體" pitchFamily="65" charset="-120"/>
              </a:rPr>
              <a:t>3 </a:t>
            </a:r>
            <a:r>
              <a:rPr kumimoji="1" lang="zh-TW" altLang="en-US" sz="2400" b="0" dirty="0">
                <a:solidFill>
                  <a:schemeClr val="tx1"/>
                </a:solidFill>
                <a:latin typeface="Times New Roman" pitchFamily="18" charset="0"/>
                <a:ea typeface="標楷體" pitchFamily="65" charset="-120"/>
              </a:rPr>
              <a:t>層</a:t>
            </a:r>
            <a:r>
              <a:rPr kumimoji="1" lang="en-US" altLang="zh-TW" sz="2400" b="0" dirty="0">
                <a:solidFill>
                  <a:schemeClr val="tx1"/>
                </a:solidFill>
                <a:latin typeface="Times New Roman" pitchFamily="18" charset="0"/>
                <a:ea typeface="標楷體" pitchFamily="65" charset="-120"/>
              </a:rPr>
              <a:t>Dense </a:t>
            </a:r>
            <a:r>
              <a:rPr kumimoji="1" lang="zh-TW" altLang="en-US" sz="2400" b="0" dirty="0">
                <a:solidFill>
                  <a:schemeClr val="tx1"/>
                </a:solidFill>
                <a:latin typeface="Times New Roman" pitchFamily="18" charset="0"/>
                <a:ea typeface="標楷體" pitchFamily="65" charset="-120"/>
              </a:rPr>
              <a:t>隱藏層，最後為輸出層。</a:t>
            </a:r>
          </a:p>
        </p:txBody>
      </p:sp>
      <p:pic>
        <p:nvPicPr>
          <p:cNvPr id="184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22327" y="2813575"/>
            <a:ext cx="6464300" cy="340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948713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pPr marL="0" indent="0">
              <a:buNone/>
            </a:pPr>
            <a:r>
              <a:rPr lang="zh-TW" altLang="en-US" sz="2400" kern="1200" dirty="0">
                <a:solidFill>
                  <a:srgbClr val="00B050"/>
                </a:solidFill>
              </a:rPr>
              <a:t>編碼器模型</a:t>
            </a:r>
          </a:p>
        </p:txBody>
      </p:sp>
      <p:pic>
        <p:nvPicPr>
          <p:cNvPr id="962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576" y="1994738"/>
            <a:ext cx="7078727" cy="41224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4433083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pPr marL="0" indent="0">
              <a:buNone/>
            </a:pPr>
            <a:r>
              <a:rPr lang="zh-TW" altLang="en-US" sz="2400" kern="1200" dirty="0">
                <a:solidFill>
                  <a:srgbClr val="00B050"/>
                </a:solidFill>
              </a:rPr>
              <a:t>解碼器模型</a:t>
            </a:r>
          </a:p>
        </p:txBody>
      </p:sp>
      <p:pic>
        <p:nvPicPr>
          <p:cNvPr id="97282" name="Picture 2"/>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187624" y="1622946"/>
            <a:ext cx="6624736" cy="4886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3177188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pPr marL="0" indent="0" algn="l">
              <a:lnSpc>
                <a:spcPct val="150000"/>
              </a:lnSpc>
              <a:buNone/>
            </a:pPr>
            <a:r>
              <a:rPr kumimoji="1" lang="en-US" altLang="zh-TW" sz="2400" b="0" kern="1200" dirty="0">
                <a:solidFill>
                  <a:srgbClr val="0070C0"/>
                </a:solidFill>
                <a:latin typeface="Times New Roman" pitchFamily="18" charset="0"/>
                <a:ea typeface="標楷體" pitchFamily="65" charset="-120"/>
              </a:rPr>
              <a:t>4.</a:t>
            </a:r>
            <a:r>
              <a:rPr kumimoji="1" lang="zh-TW" altLang="en-US" sz="2400" b="0" kern="1200" dirty="0">
                <a:solidFill>
                  <a:srgbClr val="0070C0"/>
                </a:solidFill>
                <a:latin typeface="Times New Roman" pitchFamily="18" charset="0"/>
                <a:ea typeface="標楷體" pitchFamily="65" charset="-120"/>
              </a:rPr>
              <a:t> 編譯模型</a:t>
            </a:r>
            <a:endParaRPr kumimoji="1" lang="en-US" altLang="zh-TW" sz="2400" b="0" kern="1200" dirty="0">
              <a:solidFill>
                <a:srgbClr val="0070C0"/>
              </a:solidFill>
              <a:latin typeface="Times New Roman" pitchFamily="18" charset="0"/>
              <a:ea typeface="標楷體" pitchFamily="65" charset="-120"/>
            </a:endParaRPr>
          </a:p>
          <a:p>
            <a:pPr marL="0" indent="0">
              <a:lnSpc>
                <a:spcPct val="150000"/>
              </a:lnSpc>
              <a:buNone/>
            </a:pPr>
            <a:r>
              <a:rPr lang="en-US" altLang="zh-TW" sz="2400" b="0" dirty="0">
                <a:solidFill>
                  <a:schemeClr val="tx1"/>
                </a:solidFill>
                <a:latin typeface="標楷體" panose="03000509000000000000" pitchFamily="65" charset="-120"/>
                <a:ea typeface="標楷體" panose="03000509000000000000" pitchFamily="65" charset="-120"/>
              </a:rPr>
              <a:t>	</a:t>
            </a:r>
            <a:r>
              <a:rPr lang="zh-TW" altLang="en-US" sz="2400" b="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在</a:t>
            </a:r>
            <a:r>
              <a:rPr lang="zh-TW" altLang="en-US"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定義模型之後，我們需要編譯模型，讓已定義的模型轉換成低階的</a:t>
            </a:r>
            <a:r>
              <a:rPr lang="en-US" altLang="zh-TW" sz="2400" b="0" dirty="0" err="1">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Tensorflow</a:t>
            </a:r>
            <a:r>
              <a:rPr lang="en-US" altLang="zh-TW"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 </a:t>
            </a:r>
            <a:r>
              <a:rPr lang="zh-TW" altLang="en-US"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表達的圖。</a:t>
            </a:r>
          </a:p>
        </p:txBody>
      </p:sp>
      <p:pic>
        <p:nvPicPr>
          <p:cNvPr id="194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7624" y="3717032"/>
            <a:ext cx="6480000" cy="6503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7751086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pPr marL="0" indent="0" algn="l">
              <a:lnSpc>
                <a:spcPct val="150000"/>
              </a:lnSpc>
              <a:buNone/>
            </a:pPr>
            <a:r>
              <a:rPr kumimoji="1" lang="en-US" altLang="zh-TW" sz="2400" b="0" kern="1200" dirty="0">
                <a:solidFill>
                  <a:srgbClr val="0070C0"/>
                </a:solidFill>
                <a:latin typeface="Times New Roman" pitchFamily="18" charset="0"/>
                <a:ea typeface="標楷體" pitchFamily="65" charset="-120"/>
              </a:rPr>
              <a:t>5.</a:t>
            </a:r>
            <a:r>
              <a:rPr kumimoji="1" lang="zh-TW" altLang="en-US" sz="2400" b="0" kern="1200" dirty="0">
                <a:solidFill>
                  <a:srgbClr val="0070C0"/>
                </a:solidFill>
                <a:latin typeface="Times New Roman" pitchFamily="18" charset="0"/>
                <a:ea typeface="標楷體" pitchFamily="65" charset="-120"/>
              </a:rPr>
              <a:t> 訓練模型</a:t>
            </a:r>
            <a:endParaRPr kumimoji="1" lang="en-US" altLang="zh-TW" sz="2400" b="0" kern="1200" dirty="0">
              <a:solidFill>
                <a:srgbClr val="0070C0"/>
              </a:solidFill>
              <a:latin typeface="Times New Roman" pitchFamily="18" charset="0"/>
              <a:ea typeface="標楷體" pitchFamily="65" charset="-120"/>
            </a:endParaRPr>
          </a:p>
          <a:p>
            <a:pPr marL="0" indent="0">
              <a:buNone/>
            </a:pPr>
            <a:r>
              <a:rPr lang="en-US" altLang="zh-TW" sz="2400" b="0" dirty="0">
                <a:solidFill>
                  <a:schemeClr val="tx1"/>
                </a:solidFill>
                <a:latin typeface="標楷體" panose="03000509000000000000" pitchFamily="65" charset="-120"/>
                <a:ea typeface="標楷體" panose="03000509000000000000" pitchFamily="65" charset="-120"/>
              </a:rPr>
              <a:t>	</a:t>
            </a:r>
            <a:r>
              <a:rPr lang="zh-TW" altLang="en-US" sz="2400" b="0" dirty="0">
                <a:solidFill>
                  <a:schemeClr val="tx1"/>
                </a:solidFill>
                <a:latin typeface="標楷體" panose="03000509000000000000" pitchFamily="65" charset="-120"/>
                <a:ea typeface="標楷體" panose="03000509000000000000" pitchFamily="65" charset="-120"/>
              </a:rPr>
              <a:t>在完成編譯模型後，即可將訓練資料進行自編碼器模型的訓練。</a:t>
            </a:r>
            <a:endParaRPr lang="zh-TW" altLang="en-US" b="0" dirty="0">
              <a:solidFill>
                <a:schemeClr val="tx1"/>
              </a:solidFill>
              <a:latin typeface="標楷體" panose="03000509000000000000" pitchFamily="65" charset="-120"/>
              <a:ea typeface="標楷體" panose="03000509000000000000" pitchFamily="65" charset="-120"/>
            </a:endParaRPr>
          </a:p>
        </p:txBody>
      </p:sp>
      <p:pic>
        <p:nvPicPr>
          <p:cNvPr id="204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5656" y="2564904"/>
            <a:ext cx="6120680" cy="38376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2911295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pPr marL="0" indent="0" algn="l">
              <a:lnSpc>
                <a:spcPct val="150000"/>
              </a:lnSpc>
              <a:buNone/>
            </a:pPr>
            <a:r>
              <a:rPr kumimoji="1" lang="en-US" altLang="zh-TW" sz="2400" b="0" kern="1200" dirty="0">
                <a:solidFill>
                  <a:srgbClr val="0070C0"/>
                </a:solidFill>
                <a:latin typeface="Times New Roman" pitchFamily="18" charset="0"/>
                <a:ea typeface="標楷體" pitchFamily="65" charset="-120"/>
              </a:rPr>
              <a:t>6.</a:t>
            </a:r>
            <a:r>
              <a:rPr kumimoji="1" lang="zh-TW" altLang="en-US" sz="2400" b="0" kern="1200" dirty="0">
                <a:solidFill>
                  <a:srgbClr val="0070C0"/>
                </a:solidFill>
                <a:latin typeface="Times New Roman" pitchFamily="18" charset="0"/>
                <a:ea typeface="標楷體" pitchFamily="65" charset="-120"/>
              </a:rPr>
              <a:t> 評估模型</a:t>
            </a:r>
            <a:endParaRPr kumimoji="1" lang="en-US" altLang="zh-TW" sz="2400" b="0" kern="1200" dirty="0">
              <a:solidFill>
                <a:srgbClr val="0070C0"/>
              </a:solidFill>
              <a:latin typeface="Times New Roman" pitchFamily="18" charset="0"/>
              <a:ea typeface="標楷體" pitchFamily="65" charset="-120"/>
            </a:endParaRPr>
          </a:p>
          <a:p>
            <a:pPr marL="0" indent="0">
              <a:lnSpc>
                <a:spcPct val="150000"/>
              </a:lnSpc>
              <a:buNone/>
            </a:pPr>
            <a:r>
              <a:rPr lang="en-US" altLang="zh-TW" sz="2400" b="0" dirty="0">
                <a:solidFill>
                  <a:schemeClr val="tx1"/>
                </a:solidFill>
                <a:latin typeface="標楷體" panose="03000509000000000000" pitchFamily="65" charset="-120"/>
                <a:ea typeface="標楷體" panose="03000509000000000000" pitchFamily="65" charset="-120"/>
              </a:rPr>
              <a:t>	</a:t>
            </a:r>
            <a:r>
              <a:rPr lang="zh-TW" altLang="en-US"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訓練完模型，便可呼叫</a:t>
            </a:r>
            <a:r>
              <a:rPr lang="en-US" altLang="zh-TW"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predict()</a:t>
            </a:r>
            <a:r>
              <a:rPr lang="zh-TW" altLang="en-US"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函式，輸入的資料為</a:t>
            </a:r>
            <a:r>
              <a:rPr lang="en-US" altLang="zh-TW" sz="2400" b="0" dirty="0" err="1">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X_test</a:t>
            </a:r>
            <a:r>
              <a:rPr lang="zh-TW" altLang="en-US"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，表示測試資料集，先進入</a:t>
            </a:r>
            <a:r>
              <a:rPr lang="en-US" altLang="zh-TW" sz="2400" b="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encoder</a:t>
            </a:r>
            <a:r>
              <a:rPr lang="zh-TW" altLang="en-US" sz="2400" b="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進行</a:t>
            </a:r>
            <a:r>
              <a:rPr lang="zh-TW" altLang="en-US"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壓縮圖片，再使用</a:t>
            </a:r>
            <a:r>
              <a:rPr lang="en-US" altLang="zh-TW" sz="2400" b="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decoder</a:t>
            </a:r>
            <a:r>
              <a:rPr lang="zh-TW" altLang="en-US" sz="2400" b="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模型</a:t>
            </a:r>
            <a:r>
              <a:rPr lang="zh-TW" altLang="en-US"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來進行解壓縮圖片，也就是生成圖片。</a:t>
            </a:r>
          </a:p>
        </p:txBody>
      </p:sp>
      <p:pic>
        <p:nvPicPr>
          <p:cNvPr id="215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11760" y="4149080"/>
            <a:ext cx="4309665" cy="13715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483175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endParaRPr lang="zh-TW" altLang="en-US" dirty="0"/>
          </a:p>
        </p:txBody>
      </p:sp>
      <p:sp>
        <p:nvSpPr>
          <p:cNvPr id="2" name="內容版面配置區 1"/>
          <p:cNvSpPr>
            <a:spLocks noGrp="1"/>
          </p:cNvSpPr>
          <p:nvPr>
            <p:ph idx="1"/>
          </p:nvPr>
        </p:nvSpPr>
        <p:spPr/>
        <p:txBody>
          <a:bodyPr/>
          <a:lstStyle/>
          <a:p>
            <a:pPr marL="0" indent="0">
              <a:lnSpc>
                <a:spcPct val="150000"/>
              </a:lnSpc>
              <a:buNone/>
            </a:pPr>
            <a:r>
              <a:rPr lang="zh-TW" altLang="en-US" sz="2400" dirty="0">
                <a:solidFill>
                  <a:srgbClr val="00B050"/>
                </a:solidFill>
              </a:rPr>
              <a:t>神經網路的架構</a:t>
            </a:r>
            <a:endParaRPr lang="en-US" altLang="zh-TW" sz="2400" dirty="0">
              <a:solidFill>
                <a:srgbClr val="00B050"/>
              </a:solidFill>
            </a:endParaRPr>
          </a:p>
          <a:p>
            <a:pPr marL="0" indent="0">
              <a:lnSpc>
                <a:spcPct val="150000"/>
              </a:lnSpc>
              <a:buNone/>
            </a:pPr>
            <a:r>
              <a:rPr lang="en-US" altLang="zh-TW" sz="2400" b="0" dirty="0">
                <a:solidFill>
                  <a:schemeClr val="tx1"/>
                </a:solidFill>
                <a:latin typeface="標楷體" panose="03000509000000000000" pitchFamily="65" charset="-120"/>
                <a:ea typeface="標楷體" panose="03000509000000000000" pitchFamily="65" charset="-120"/>
              </a:rPr>
              <a:t>	</a:t>
            </a:r>
            <a:r>
              <a:rPr lang="zh-TW" altLang="en-US" sz="2400" b="0" dirty="0" smtClean="0">
                <a:solidFill>
                  <a:schemeClr val="tx1"/>
                </a:solidFill>
                <a:latin typeface="標楷體" panose="03000509000000000000" pitchFamily="65" charset="-120"/>
                <a:ea typeface="標楷體" panose="03000509000000000000" pitchFamily="65" charset="-120"/>
              </a:rPr>
              <a:t>輸入</a:t>
            </a:r>
            <a:r>
              <a:rPr lang="zh-TW" altLang="en-US" sz="2400" b="0" dirty="0">
                <a:solidFill>
                  <a:schemeClr val="tx1"/>
                </a:solidFill>
                <a:latin typeface="標楷體" panose="03000509000000000000" pitchFamily="65" charset="-120"/>
                <a:ea typeface="標楷體" panose="03000509000000000000" pitchFamily="65" charset="-120"/>
              </a:rPr>
              <a:t>層接收資料後，傳給隱藏層的每個神經元進行運算，最後由輸出層輸出運算完的結果。</a:t>
            </a:r>
            <a:endParaRPr lang="zh-TW" altLang="en-US" dirty="0"/>
          </a:p>
        </p:txBody>
      </p:sp>
      <p:pic>
        <p:nvPicPr>
          <p:cNvPr id="4" name="圖片 3"/>
          <p:cNvPicPr>
            <a:picLocks noChangeAspect="1"/>
          </p:cNvPicPr>
          <p:nvPr/>
        </p:nvPicPr>
        <p:blipFill rotWithShape="1">
          <a:blip r:embed="rId2" cstate="print">
            <a:clrChange>
              <a:clrFrom>
                <a:srgbClr val="FEFEFE"/>
              </a:clrFrom>
              <a:clrTo>
                <a:srgbClr val="FEFEFE">
                  <a:alpha val="0"/>
                </a:srgbClr>
              </a:clrTo>
            </a:clrChange>
            <a:extLst>
              <a:ext uri="{28A0092B-C50C-407E-A947-70E740481C1C}">
                <a14:useLocalDpi xmlns:a14="http://schemas.microsoft.com/office/drawing/2010/main" val="0"/>
              </a:ext>
            </a:extLst>
          </a:blip>
          <a:srcRect t="3293"/>
          <a:stretch/>
        </p:blipFill>
        <p:spPr>
          <a:xfrm>
            <a:off x="1331640" y="2996952"/>
            <a:ext cx="6461102" cy="3450048"/>
          </a:xfrm>
          <a:prstGeom prst="rect">
            <a:avLst/>
          </a:prstGeom>
        </p:spPr>
      </p:pic>
    </p:spTree>
    <p:extLst>
      <p:ext uri="{BB962C8B-B14F-4D97-AF65-F5344CB8AC3E}">
        <p14:creationId xmlns:p14="http://schemas.microsoft.com/office/powerpoint/2010/main" val="297766218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r>
              <a:rPr lang="en-US" altLang="zh-TW" b="1" dirty="0"/>
              <a:t>4-6</a:t>
            </a:r>
            <a:r>
              <a:rPr lang="zh-TW" altLang="en-US" b="1" dirty="0"/>
              <a:t>　</a:t>
            </a:r>
            <a:r>
              <a:rPr lang="zh-TW" altLang="zh-TW" dirty="0"/>
              <a:t>生成對抗網路</a:t>
            </a:r>
          </a:p>
        </p:txBody>
      </p:sp>
      <p:sp>
        <p:nvSpPr>
          <p:cNvPr id="2" name="內容版面配置區 1"/>
          <p:cNvSpPr>
            <a:spLocks noGrp="1"/>
          </p:cNvSpPr>
          <p:nvPr>
            <p:ph idx="1"/>
          </p:nvPr>
        </p:nvSpPr>
        <p:spPr/>
        <p:txBody>
          <a:bodyPr/>
          <a:lstStyle/>
          <a:p>
            <a:pPr marL="0" indent="0">
              <a:spcBef>
                <a:spcPts val="600"/>
              </a:spcBef>
              <a:buNone/>
            </a:pPr>
            <a:r>
              <a:rPr lang="en-US" altLang="zh-TW" dirty="0"/>
              <a:t>4-6-1</a:t>
            </a:r>
            <a:r>
              <a:rPr lang="zh-TW" altLang="en-US" dirty="0"/>
              <a:t>　工匠與鑑定師的問題</a:t>
            </a:r>
          </a:p>
          <a:p>
            <a:pPr marL="0" indent="0">
              <a:lnSpc>
                <a:spcPct val="150000"/>
              </a:lnSpc>
              <a:spcBef>
                <a:spcPts val="600"/>
              </a:spcBef>
              <a:buNone/>
            </a:pPr>
            <a:r>
              <a:rPr kumimoji="1" lang="en-US" altLang="zh-TW" sz="2400" b="0" dirty="0">
                <a:solidFill>
                  <a:schemeClr val="tx1"/>
                </a:solidFill>
                <a:latin typeface="Times New Roman" pitchFamily="18" charset="0"/>
                <a:ea typeface="標楷體" pitchFamily="65" charset="-120"/>
              </a:rPr>
              <a:t>	</a:t>
            </a:r>
            <a:r>
              <a:rPr kumimoji="1" lang="zh-TW" altLang="en-US" sz="2400" b="0" dirty="0">
                <a:solidFill>
                  <a:schemeClr val="tx1"/>
                </a:solidFill>
                <a:latin typeface="Times New Roman" pitchFamily="18" charset="0"/>
                <a:ea typeface="標楷體" pitchFamily="65" charset="-120"/>
              </a:rPr>
              <a:t>生成對抗網路 </a:t>
            </a:r>
            <a:r>
              <a:rPr kumimoji="1" lang="en-US" altLang="zh-TW" sz="2400" b="0" dirty="0">
                <a:solidFill>
                  <a:schemeClr val="tx1"/>
                </a:solidFill>
                <a:latin typeface="Times New Roman" pitchFamily="18" charset="0"/>
                <a:ea typeface="標楷體" pitchFamily="65" charset="-120"/>
              </a:rPr>
              <a:t>(Generative Adversarial Nets, GAN) </a:t>
            </a:r>
            <a:r>
              <a:rPr kumimoji="1" lang="zh-TW" altLang="en-US" sz="2400" b="0" dirty="0">
                <a:solidFill>
                  <a:schemeClr val="tx1"/>
                </a:solidFill>
                <a:latin typeface="Times New Roman" pitchFamily="18" charset="0"/>
                <a:ea typeface="標楷體" pitchFamily="65" charset="-120"/>
              </a:rPr>
              <a:t>，它主要功能是模仿，讓電腦產生出以假亂真的圖片、文字等，目前使用較多的是讓電腦自動產生卡通圖案、詩集、文章或是知名畫家的畫作。它主要的概念，是讓神經網路看過一些真實圖片的樣本，經過一連串仿真的訓練之後，希望他能生產出類似真實但有不同風格的圖片。 </a:t>
            </a:r>
          </a:p>
        </p:txBody>
      </p:sp>
    </p:spTree>
    <p:extLst>
      <p:ext uri="{BB962C8B-B14F-4D97-AF65-F5344CB8AC3E}">
        <p14:creationId xmlns:p14="http://schemas.microsoft.com/office/powerpoint/2010/main" val="425790406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endParaRPr lang="zh-TW" altLang="en-US"/>
          </a:p>
        </p:txBody>
      </p:sp>
      <p:sp>
        <p:nvSpPr>
          <p:cNvPr id="2" name="內容版面配置區 1"/>
          <p:cNvSpPr>
            <a:spLocks noGrp="1"/>
          </p:cNvSpPr>
          <p:nvPr>
            <p:ph idx="1"/>
          </p:nvPr>
        </p:nvSpPr>
        <p:spPr/>
        <p:txBody>
          <a:bodyPr/>
          <a:lstStyle/>
          <a:p>
            <a:pPr marL="0" indent="0">
              <a:buNone/>
            </a:pPr>
            <a:r>
              <a:rPr lang="en-US" altLang="zh-TW" dirty="0"/>
              <a:t>4-6-2</a:t>
            </a:r>
            <a:r>
              <a:rPr lang="zh-TW" altLang="en-US" dirty="0"/>
              <a:t>　</a:t>
            </a:r>
            <a:r>
              <a:rPr lang="zh-TW" altLang="zh-TW" dirty="0"/>
              <a:t>生成對抗網路架構及訓練</a:t>
            </a:r>
            <a:endParaRPr lang="zh-TW" altLang="en-US" dirty="0"/>
          </a:p>
        </p:txBody>
      </p:sp>
      <p:sp>
        <p:nvSpPr>
          <p:cNvPr id="7" name="文字方塊 6">
            <a:extLst>
              <a:ext uri="{FF2B5EF4-FFF2-40B4-BE49-F238E27FC236}">
                <a16:creationId xmlns="" xmlns:a16="http://schemas.microsoft.com/office/drawing/2014/main" id="{501F196A-47AE-4E6F-AF7E-37ED200F4E65}"/>
              </a:ext>
            </a:extLst>
          </p:cNvPr>
          <p:cNvSpPr txBox="1"/>
          <p:nvPr/>
        </p:nvSpPr>
        <p:spPr>
          <a:xfrm>
            <a:off x="171077" y="1916832"/>
            <a:ext cx="8272836" cy="4459106"/>
          </a:xfrm>
          <a:prstGeom prst="rect">
            <a:avLst/>
          </a:prstGeom>
          <a:noFill/>
        </p:spPr>
        <p:txBody>
          <a:bodyPr wrap="square">
            <a:spAutoFit/>
          </a:bodyPr>
          <a:lstStyle/>
          <a:p>
            <a:pPr algn="l">
              <a:lnSpc>
                <a:spcPct val="150000"/>
              </a:lnSpc>
            </a:pPr>
            <a:r>
              <a:rPr kumimoji="1" lang="en-US" altLang="zh-TW" sz="2400" dirty="0">
                <a:latin typeface="Times New Roman" pitchFamily="18" charset="0"/>
                <a:ea typeface="標楷體" pitchFamily="65" charset="-120"/>
              </a:rPr>
              <a:t>	</a:t>
            </a:r>
            <a:r>
              <a:rPr kumimoji="1" lang="zh-TW" altLang="en-US" sz="2400" dirty="0">
                <a:latin typeface="Times New Roman" pitchFamily="18" charset="0"/>
                <a:ea typeface="標楷體" pitchFamily="65" charset="-120"/>
              </a:rPr>
              <a:t>利用深度學習來完成上述工匠與鑑定師的工作，我們可以將故事中的兩個角色替換成類神經網路，如此一來，整個架構就是所謂的生成對抗網路。而生成對抗網路中，工匠所扮演的神經網路就是生成器</a:t>
            </a:r>
            <a:r>
              <a:rPr kumimoji="1" lang="en-US" altLang="zh-TW" sz="2400" dirty="0">
                <a:latin typeface="Times New Roman" pitchFamily="18" charset="0"/>
                <a:ea typeface="標楷體" pitchFamily="65" charset="-120"/>
              </a:rPr>
              <a:t>(Generator)</a:t>
            </a:r>
            <a:r>
              <a:rPr kumimoji="1" lang="zh-TW" altLang="en-US" sz="2400" dirty="0">
                <a:latin typeface="Times New Roman" pitchFamily="18" charset="0"/>
                <a:ea typeface="標楷體" pitchFamily="65" charset="-120"/>
              </a:rPr>
              <a:t>，鑑定師所扮演的神經網路就是鑑別器</a:t>
            </a:r>
            <a:r>
              <a:rPr kumimoji="1" lang="en-US" altLang="zh-TW" sz="2400" dirty="0">
                <a:latin typeface="Times New Roman" pitchFamily="18" charset="0"/>
                <a:ea typeface="標楷體" pitchFamily="65" charset="-120"/>
              </a:rPr>
              <a:t>(Discriminator)</a:t>
            </a:r>
            <a:r>
              <a:rPr kumimoji="1" lang="zh-TW" altLang="en-US" sz="2400" dirty="0">
                <a:latin typeface="Times New Roman" pitchFamily="18" charset="0"/>
                <a:ea typeface="標楷體" pitchFamily="65" charset="-120"/>
              </a:rPr>
              <a:t>，工匠產生的假寶石所對應到的就是生成器所生成的偽造圖像、影像等，相對地，鑑定師要做的事也對應到判別器的目的，就是判別生成器出來的產物是否為真。</a:t>
            </a:r>
          </a:p>
        </p:txBody>
      </p:sp>
    </p:spTree>
    <p:extLst>
      <p:ext uri="{BB962C8B-B14F-4D97-AF65-F5344CB8AC3E}">
        <p14:creationId xmlns:p14="http://schemas.microsoft.com/office/powerpoint/2010/main" val="125109744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pPr marL="0" indent="0" algn="l">
              <a:lnSpc>
                <a:spcPct val="150000"/>
              </a:lnSpc>
              <a:buNone/>
            </a:pPr>
            <a:r>
              <a:rPr lang="zh-TW" altLang="en-US" sz="2400" kern="1200" dirty="0">
                <a:solidFill>
                  <a:srgbClr val="00B050"/>
                </a:solidFill>
              </a:rPr>
              <a:t>訓練判別器</a:t>
            </a:r>
            <a:endParaRPr lang="en-US" altLang="zh-TW" sz="2400" kern="1200" dirty="0">
              <a:solidFill>
                <a:srgbClr val="00B050"/>
              </a:solidFill>
            </a:endParaRPr>
          </a:p>
          <a:p>
            <a:pPr marL="0" indent="0" algn="l">
              <a:buNone/>
            </a:pPr>
            <a:r>
              <a:rPr kumimoji="1" lang="en-US" altLang="zh-TW" sz="2400" b="0" kern="1200" dirty="0">
                <a:solidFill>
                  <a:schemeClr val="tx1"/>
                </a:solidFill>
                <a:latin typeface="Times New Roman" pitchFamily="18" charset="0"/>
                <a:ea typeface="標楷體" pitchFamily="65" charset="-120"/>
              </a:rPr>
              <a:t>	</a:t>
            </a:r>
            <a:r>
              <a:rPr kumimoji="1" lang="zh-TW" altLang="en-US" sz="2400" b="0" kern="1200" dirty="0">
                <a:solidFill>
                  <a:schemeClr val="tx1"/>
                </a:solidFill>
                <a:latin typeface="Times New Roman" pitchFamily="18" charset="0"/>
                <a:ea typeface="標楷體" pitchFamily="65" charset="-120"/>
              </a:rPr>
              <a:t>我們將固定住第一代的生成器，開始準備訓練第一代判別器，經過許多次的訓練後，判別器當然也會跟著在更上一層樓，可以成功地分辨第一代生成器所產生的假圖片，因此也升級為第二代的判別器。</a:t>
            </a:r>
          </a:p>
        </p:txBody>
      </p:sp>
      <p:pic>
        <p:nvPicPr>
          <p:cNvPr id="99330" name="Picture 2"/>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55576" y="3356992"/>
            <a:ext cx="6948772" cy="2949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6011413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pPr marL="0" indent="0" algn="l">
              <a:lnSpc>
                <a:spcPct val="150000"/>
              </a:lnSpc>
              <a:buNone/>
            </a:pPr>
            <a:r>
              <a:rPr kumimoji="1" lang="en-US" altLang="zh-TW" sz="2400" b="0" kern="1200" dirty="0">
                <a:solidFill>
                  <a:schemeClr val="tx1"/>
                </a:solidFill>
                <a:latin typeface="Times New Roman" pitchFamily="18" charset="0"/>
                <a:ea typeface="標楷體" pitchFamily="65" charset="-120"/>
              </a:rPr>
              <a:t>	</a:t>
            </a:r>
            <a:r>
              <a:rPr kumimoji="1" lang="zh-TW" altLang="en-US" sz="2400" b="0" kern="1200" dirty="0">
                <a:solidFill>
                  <a:schemeClr val="tx1"/>
                </a:solidFill>
                <a:latin typeface="Times New Roman" pitchFamily="18" charset="0"/>
                <a:ea typeface="標楷體" pitchFamily="65" charset="-120"/>
              </a:rPr>
              <a:t>接著我們將固定住第二代的判別器，再訓練第一代的生成器，直到它所生成的假圖片可以騙過第二代的判別器，這樣生成器便可升級為第二代的生成器。</a:t>
            </a:r>
          </a:p>
        </p:txBody>
      </p:sp>
      <p:pic>
        <p:nvPicPr>
          <p:cNvPr id="983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9592" y="2996952"/>
            <a:ext cx="7209122" cy="30993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2799788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endParaRPr lang="zh-TW" altLang="en-US"/>
          </a:p>
        </p:txBody>
      </p:sp>
      <p:sp>
        <p:nvSpPr>
          <p:cNvPr id="2" name="內容版面配置區 1"/>
          <p:cNvSpPr>
            <a:spLocks noGrp="1"/>
          </p:cNvSpPr>
          <p:nvPr>
            <p:ph idx="1"/>
          </p:nvPr>
        </p:nvSpPr>
        <p:spPr/>
        <p:txBody>
          <a:bodyPr/>
          <a:lstStyle/>
          <a:p>
            <a:pPr marL="3175" indent="0" algn="l">
              <a:lnSpc>
                <a:spcPct val="150000"/>
              </a:lnSpc>
              <a:buNone/>
            </a:pPr>
            <a:r>
              <a:rPr lang="en-US" altLang="zh-TW" dirty="0"/>
              <a:t>4-6-3</a:t>
            </a:r>
            <a:r>
              <a:rPr lang="zh-TW" altLang="en-US" dirty="0"/>
              <a:t>　</a:t>
            </a:r>
            <a:r>
              <a:rPr lang="zh-TW" altLang="zh-TW" dirty="0"/>
              <a:t>判別器網路的訓練</a:t>
            </a:r>
            <a:endParaRPr kumimoji="1" lang="en-US" altLang="zh-TW" b="0" kern="1200" dirty="0" smtClean="0">
              <a:solidFill>
                <a:schemeClr val="tx1"/>
              </a:solidFill>
              <a:latin typeface="Times New Roman" pitchFamily="18" charset="0"/>
              <a:ea typeface="標楷體" pitchFamily="65" charset="-120"/>
            </a:endParaRPr>
          </a:p>
          <a:p>
            <a:pPr lvl="1" indent="0" algn="l">
              <a:lnSpc>
                <a:spcPct val="150000"/>
              </a:lnSpc>
              <a:buNone/>
            </a:pPr>
            <a:r>
              <a:rPr kumimoji="1" lang="en-US" altLang="zh-TW" sz="2400" b="0" kern="1200" dirty="0">
                <a:solidFill>
                  <a:schemeClr val="tx1"/>
                </a:solidFill>
                <a:latin typeface="Times New Roman" pitchFamily="18" charset="0"/>
                <a:ea typeface="標楷體" pitchFamily="65" charset="-120"/>
              </a:rPr>
              <a:t>	</a:t>
            </a:r>
            <a:r>
              <a:rPr kumimoji="1" lang="zh-TW" altLang="en-US" sz="2400" b="0" kern="1200" dirty="0">
                <a:solidFill>
                  <a:schemeClr val="tx1"/>
                </a:solidFill>
                <a:latin typeface="Times New Roman" pitchFamily="18" charset="0"/>
                <a:ea typeface="標楷體" pitchFamily="65" charset="-120"/>
              </a:rPr>
              <a:t>判別器網路就是一個神經網路，其有能力可以分辨出真實的圖片與偽造的圖片。</a:t>
            </a:r>
            <a:endParaRPr kumimoji="1" lang="en-US" altLang="zh-TW" sz="2400" b="0" kern="1200" dirty="0">
              <a:solidFill>
                <a:schemeClr val="tx1"/>
              </a:solidFill>
              <a:latin typeface="Times New Roman" pitchFamily="18" charset="0"/>
              <a:ea typeface="標楷體" pitchFamily="65" charset="-120"/>
            </a:endParaRPr>
          </a:p>
          <a:p>
            <a:pPr marL="0" indent="0" algn="l">
              <a:lnSpc>
                <a:spcPct val="150000"/>
              </a:lnSpc>
              <a:buNone/>
            </a:pPr>
            <a:r>
              <a:rPr kumimoji="1" lang="en-US" altLang="zh-TW" sz="2400" b="0" kern="1200" dirty="0">
                <a:solidFill>
                  <a:schemeClr val="tx1"/>
                </a:solidFill>
                <a:latin typeface="Times New Roman" pitchFamily="18" charset="0"/>
                <a:ea typeface="標楷體" pitchFamily="65" charset="-120"/>
              </a:rPr>
              <a:t>	</a:t>
            </a:r>
            <a:r>
              <a:rPr kumimoji="1" lang="zh-TW" altLang="en-US" sz="2400" b="0" kern="1200" dirty="0">
                <a:solidFill>
                  <a:schemeClr val="tx1"/>
                </a:solidFill>
                <a:latin typeface="Times New Roman" pitchFamily="18" charset="0"/>
                <a:ea typeface="標楷體" pitchFamily="65" charset="-120"/>
              </a:rPr>
              <a:t>訓練判別器時，我們會先將生成器網路中的權重等參數固定不變動，接著把許許多多的隨機數值當作生成器的輸入，生成器的輸入資料是從一個給定的數據分布中，隨機抽取數據點。</a:t>
            </a:r>
          </a:p>
        </p:txBody>
      </p:sp>
    </p:spTree>
    <p:extLst>
      <p:ext uri="{BB962C8B-B14F-4D97-AF65-F5344CB8AC3E}">
        <p14:creationId xmlns:p14="http://schemas.microsoft.com/office/powerpoint/2010/main" val="293346071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endParaRPr lang="zh-TW" altLang="en-US"/>
          </a:p>
        </p:txBody>
      </p:sp>
      <p:sp>
        <p:nvSpPr>
          <p:cNvPr id="2" name="內容版面配置區 1"/>
          <p:cNvSpPr>
            <a:spLocks noGrp="1"/>
          </p:cNvSpPr>
          <p:nvPr>
            <p:ph idx="1"/>
          </p:nvPr>
        </p:nvSpPr>
        <p:spPr/>
        <p:txBody>
          <a:bodyPr/>
          <a:lstStyle/>
          <a:p>
            <a:pPr marL="0" indent="0" algn="l">
              <a:lnSpc>
                <a:spcPct val="150000"/>
              </a:lnSpc>
              <a:buNone/>
            </a:pPr>
            <a:r>
              <a:rPr lang="en-US" altLang="zh-TW" dirty="0"/>
              <a:t>4-6-4</a:t>
            </a:r>
            <a:r>
              <a:rPr lang="zh-TW" altLang="en-US" dirty="0"/>
              <a:t>　</a:t>
            </a:r>
            <a:r>
              <a:rPr lang="zh-TW" altLang="zh-TW" dirty="0"/>
              <a:t>生成器網路的訓練</a:t>
            </a:r>
            <a:endParaRPr kumimoji="1" lang="en-US" altLang="zh-TW" b="0" kern="1200" dirty="0" smtClean="0">
              <a:solidFill>
                <a:schemeClr val="tx1"/>
              </a:solidFill>
              <a:latin typeface="標楷體" panose="03000509000000000000" pitchFamily="65" charset="-120"/>
              <a:ea typeface="標楷體" panose="03000509000000000000" pitchFamily="65" charset="-120"/>
            </a:endParaRPr>
          </a:p>
          <a:p>
            <a:pPr marL="0" indent="0" algn="l">
              <a:lnSpc>
                <a:spcPct val="150000"/>
              </a:lnSpc>
              <a:buNone/>
            </a:pPr>
            <a:r>
              <a:rPr kumimoji="1" lang="en-US" altLang="zh-TW" sz="2400" b="0" kern="1200" dirty="0">
                <a:solidFill>
                  <a:schemeClr val="tx1"/>
                </a:solidFill>
                <a:latin typeface="標楷體" panose="03000509000000000000" pitchFamily="65" charset="-120"/>
                <a:ea typeface="標楷體" panose="03000509000000000000" pitchFamily="65" charset="-120"/>
              </a:rPr>
              <a:t>	</a:t>
            </a:r>
            <a:r>
              <a:rPr kumimoji="1" lang="zh-TW" altLang="en-US" sz="2400" b="0" kern="1200" dirty="0">
                <a:solidFill>
                  <a:schemeClr val="tx1"/>
                </a:solidFill>
                <a:latin typeface="標楷體" panose="03000509000000000000" pitchFamily="65" charset="-120"/>
                <a:ea typeface="標楷體" panose="03000509000000000000" pitchFamily="65" charset="-120"/>
              </a:rPr>
              <a:t>生成器網路概念很簡單，它是一個可以產生圖片的網路，該圖片可以讓判別器網路分辨出來的結果是真實圖片。</a:t>
            </a:r>
            <a:endParaRPr kumimoji="1" lang="en-US" altLang="zh-TW" sz="2400" b="0" kern="1200" dirty="0">
              <a:solidFill>
                <a:schemeClr val="tx1"/>
              </a:solidFill>
              <a:latin typeface="標楷體" panose="03000509000000000000" pitchFamily="65" charset="-120"/>
              <a:ea typeface="標楷體" panose="03000509000000000000" pitchFamily="65" charset="-120"/>
            </a:endParaRPr>
          </a:p>
          <a:p>
            <a:pPr marL="0" indent="0" algn="l">
              <a:lnSpc>
                <a:spcPct val="150000"/>
              </a:lnSpc>
              <a:buNone/>
            </a:pPr>
            <a:r>
              <a:rPr kumimoji="1" lang="en-US" altLang="zh-TW" sz="2400" b="0" kern="1200" dirty="0">
                <a:solidFill>
                  <a:schemeClr val="tx1"/>
                </a:solidFill>
                <a:latin typeface="標楷體" panose="03000509000000000000" pitchFamily="65" charset="-120"/>
                <a:ea typeface="標楷體" panose="03000509000000000000" pitchFamily="65" charset="-120"/>
              </a:rPr>
              <a:t>	</a:t>
            </a:r>
            <a:r>
              <a:rPr kumimoji="1" lang="zh-TW" altLang="en-US" sz="2400" b="0" kern="1200" dirty="0">
                <a:solidFill>
                  <a:schemeClr val="tx1"/>
                </a:solidFill>
                <a:latin typeface="標楷體" panose="03000509000000000000" pitchFamily="65" charset="-120"/>
                <a:ea typeface="標楷體" panose="03000509000000000000" pitchFamily="65" charset="-120"/>
              </a:rPr>
              <a:t>我們是利用前一步已訓練好的判別器，固定判別器的參數，目標為調整生成器中的參數。假如我們想要生成卡通人物的圖片，給定了隨機參數當作生成器的輸入值，生成器將會生成出來一張卡通人物圖片，這張圖片將成為判別器網路的輸入資料，最後輸出一個分數，生成器訓練的目標，就是要去“騙”過判別器。</a:t>
            </a:r>
          </a:p>
        </p:txBody>
      </p:sp>
    </p:spTree>
    <p:extLst>
      <p:ext uri="{BB962C8B-B14F-4D97-AF65-F5344CB8AC3E}">
        <p14:creationId xmlns:p14="http://schemas.microsoft.com/office/powerpoint/2010/main" val="245287965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endParaRPr lang="zh-TW" altLang="en-US"/>
          </a:p>
        </p:txBody>
      </p:sp>
      <p:sp>
        <p:nvSpPr>
          <p:cNvPr id="2" name="內容版面配置區 1"/>
          <p:cNvSpPr>
            <a:spLocks noGrp="1"/>
          </p:cNvSpPr>
          <p:nvPr>
            <p:ph idx="1"/>
          </p:nvPr>
        </p:nvSpPr>
        <p:spPr/>
        <p:txBody>
          <a:bodyPr/>
          <a:lstStyle/>
          <a:p>
            <a:pPr marL="0" indent="0">
              <a:lnSpc>
                <a:spcPct val="150000"/>
              </a:lnSpc>
              <a:buNone/>
            </a:pPr>
            <a:r>
              <a:rPr lang="en-US" altLang="zh-TW" dirty="0"/>
              <a:t>4-6-5</a:t>
            </a:r>
            <a:r>
              <a:rPr lang="zh-TW" altLang="en-US" dirty="0"/>
              <a:t>　</a:t>
            </a:r>
            <a:r>
              <a:rPr lang="zh-TW" altLang="zh-TW" dirty="0"/>
              <a:t>條件式生成對抗網路</a:t>
            </a:r>
            <a:endParaRPr kumimoji="1" lang="en-US" altLang="zh-TW" b="0" kern="1200" dirty="0" smtClean="0">
              <a:solidFill>
                <a:schemeClr val="tx1"/>
              </a:solidFill>
              <a:latin typeface="Times New Roman" pitchFamily="18" charset="0"/>
              <a:ea typeface="標楷體" pitchFamily="65" charset="-120"/>
            </a:endParaRPr>
          </a:p>
          <a:p>
            <a:pPr marL="0" indent="0">
              <a:lnSpc>
                <a:spcPct val="150000"/>
              </a:lnSpc>
              <a:buNone/>
            </a:pPr>
            <a:r>
              <a:rPr kumimoji="1" lang="en-US" altLang="zh-TW" sz="2400" b="0" kern="1200" dirty="0">
                <a:solidFill>
                  <a:schemeClr val="tx1"/>
                </a:solidFill>
                <a:latin typeface="Times New Roman" pitchFamily="18" charset="0"/>
                <a:ea typeface="標楷體" pitchFamily="65" charset="-120"/>
              </a:rPr>
              <a:t>	</a:t>
            </a:r>
            <a:r>
              <a:rPr kumimoji="1" lang="zh-TW" altLang="en-US" sz="2400" b="0" kern="1200" dirty="0">
                <a:solidFill>
                  <a:schemeClr val="tx1"/>
                </a:solidFill>
                <a:latin typeface="Times New Roman" pitchFamily="18" charset="0"/>
                <a:ea typeface="標楷體" pitchFamily="65" charset="-120"/>
              </a:rPr>
              <a:t>在生成的圖片中，有許多條件需要滿足例如，希望生成的圖片是戴著墨鏡且油頭的卡通人物，那麼我們便可採用擴充版本的生成對抗網路，稱為條件式生成對抗網路</a:t>
            </a:r>
            <a:r>
              <a:rPr kumimoji="1" lang="en-US" altLang="zh-TW" sz="2400" b="0" kern="1200" dirty="0">
                <a:solidFill>
                  <a:schemeClr val="tx1"/>
                </a:solidFill>
                <a:latin typeface="Times New Roman" pitchFamily="18" charset="0"/>
                <a:ea typeface="標楷體" pitchFamily="65" charset="-120"/>
              </a:rPr>
              <a:t>(</a:t>
            </a:r>
            <a:r>
              <a:rPr kumimoji="1" lang="zh-TW" altLang="en-US" sz="2400" b="0" kern="1200" dirty="0">
                <a:solidFill>
                  <a:schemeClr val="tx1"/>
                </a:solidFill>
                <a:latin typeface="Times New Roman" pitchFamily="18" charset="0"/>
                <a:ea typeface="標楷體" pitchFamily="65" charset="-120"/>
              </a:rPr>
              <a:t>簡稱</a:t>
            </a:r>
            <a:r>
              <a:rPr kumimoji="1" lang="en-US" altLang="zh-TW" sz="2400" b="0" kern="1200" dirty="0">
                <a:solidFill>
                  <a:schemeClr val="tx1"/>
                </a:solidFill>
                <a:latin typeface="Times New Roman" pitchFamily="18" charset="0"/>
                <a:ea typeface="標楷體" pitchFamily="65" charset="-120"/>
              </a:rPr>
              <a:t>CGAN </a:t>
            </a:r>
            <a:r>
              <a:rPr kumimoji="1" lang="zh-TW" altLang="en-US" sz="2400" b="0" kern="1200" dirty="0">
                <a:solidFill>
                  <a:schemeClr val="tx1"/>
                </a:solidFill>
                <a:latin typeface="Times New Roman" pitchFamily="18" charset="0"/>
                <a:ea typeface="標楷體" pitchFamily="65" charset="-120"/>
              </a:rPr>
              <a:t>或</a:t>
            </a:r>
            <a:r>
              <a:rPr kumimoji="1" lang="en-US" altLang="zh-TW" sz="2400" b="0" kern="1200" dirty="0">
                <a:solidFill>
                  <a:schemeClr val="tx1"/>
                </a:solidFill>
                <a:latin typeface="Times New Roman" pitchFamily="18" charset="0"/>
                <a:ea typeface="標楷體" pitchFamily="65" charset="-120"/>
              </a:rPr>
              <a:t>Conditional GAN)</a:t>
            </a:r>
            <a:r>
              <a:rPr kumimoji="1" lang="zh-TW" altLang="en-US" sz="2400" b="0" kern="1200" dirty="0">
                <a:solidFill>
                  <a:schemeClr val="tx1"/>
                </a:solidFill>
                <a:latin typeface="Times New Roman" pitchFamily="18" charset="0"/>
                <a:ea typeface="標楷體" pitchFamily="65" charset="-120"/>
              </a:rPr>
              <a:t>，在條件式生成對抗網路的架構裡，只需要對原本的生成對抗網路架構做些調整即可。</a:t>
            </a:r>
          </a:p>
        </p:txBody>
      </p:sp>
    </p:spTree>
    <p:extLst>
      <p:ext uri="{BB962C8B-B14F-4D97-AF65-F5344CB8AC3E}">
        <p14:creationId xmlns:p14="http://schemas.microsoft.com/office/powerpoint/2010/main" val="386365882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endParaRPr lang="zh-TW" altLang="en-US"/>
          </a:p>
        </p:txBody>
      </p:sp>
      <p:sp>
        <p:nvSpPr>
          <p:cNvPr id="2" name="內容版面配置區 1"/>
          <p:cNvSpPr>
            <a:spLocks noGrp="1"/>
          </p:cNvSpPr>
          <p:nvPr>
            <p:ph idx="1"/>
          </p:nvPr>
        </p:nvSpPr>
        <p:spPr/>
        <p:txBody>
          <a:bodyPr/>
          <a:lstStyle/>
          <a:p>
            <a:pPr marL="0" indent="0">
              <a:lnSpc>
                <a:spcPct val="150000"/>
              </a:lnSpc>
              <a:buNone/>
            </a:pPr>
            <a:r>
              <a:rPr kumimoji="1" lang="en-US" altLang="zh-TW" sz="2400" b="0" kern="1200" dirty="0">
                <a:solidFill>
                  <a:schemeClr val="tx1"/>
                </a:solidFill>
                <a:latin typeface="Times New Roman" pitchFamily="18" charset="0"/>
                <a:ea typeface="標楷體" pitchFamily="65" charset="-120"/>
              </a:rPr>
              <a:t>	</a:t>
            </a:r>
            <a:r>
              <a:rPr kumimoji="1" lang="zh-TW" altLang="en-US" sz="2400" b="0" kern="1200" dirty="0">
                <a:solidFill>
                  <a:schemeClr val="tx1"/>
                </a:solidFill>
                <a:latin typeface="Times New Roman" pitchFamily="18" charset="0"/>
                <a:ea typeface="標楷體" pitchFamily="65" charset="-120"/>
              </a:rPr>
              <a:t>在這條件式生成對抗網路中，輸入的部份，除了要給予生成器許多造圖的特徵向量外，還需要輸入條件向量，說明我們想要生成的圖片需符合的條件</a:t>
            </a:r>
            <a:r>
              <a:rPr kumimoji="1" lang="en-US" altLang="zh-TW" sz="2400" b="0" kern="1200" dirty="0">
                <a:solidFill>
                  <a:schemeClr val="tx1"/>
                </a:solidFill>
                <a:latin typeface="Times New Roman" pitchFamily="18" charset="0"/>
                <a:ea typeface="標楷體" pitchFamily="65" charset="-120"/>
              </a:rPr>
              <a:t>(</a:t>
            </a:r>
            <a:r>
              <a:rPr kumimoji="1" lang="zh-TW" altLang="en-US" sz="2400" b="0" kern="1200" dirty="0">
                <a:solidFill>
                  <a:schemeClr val="tx1"/>
                </a:solidFill>
                <a:latin typeface="Times New Roman" pitchFamily="18" charset="0"/>
                <a:ea typeface="標楷體" pitchFamily="65" charset="-120"/>
              </a:rPr>
              <a:t>戴墨鏡、油頭</a:t>
            </a:r>
            <a:r>
              <a:rPr kumimoji="1" lang="en-US" altLang="zh-TW" sz="2400" b="0" kern="1200" dirty="0">
                <a:solidFill>
                  <a:schemeClr val="tx1"/>
                </a:solidFill>
                <a:latin typeface="Times New Roman" pitchFamily="18" charset="0"/>
                <a:ea typeface="標楷體" pitchFamily="65" charset="-120"/>
              </a:rPr>
              <a:t>)</a:t>
            </a:r>
            <a:r>
              <a:rPr kumimoji="1" lang="zh-TW" altLang="en-US" sz="2400" b="0" kern="1200" dirty="0">
                <a:solidFill>
                  <a:schemeClr val="tx1"/>
                </a:solidFill>
                <a:latin typeface="Times New Roman" pitchFamily="18" charset="0"/>
                <a:ea typeface="標楷體" pitchFamily="65" charset="-120"/>
              </a:rPr>
              <a:t>。</a:t>
            </a:r>
          </a:p>
        </p:txBody>
      </p:sp>
      <p:pic>
        <p:nvPicPr>
          <p:cNvPr id="10035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576" y="3337481"/>
            <a:ext cx="7416824" cy="25648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6787885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pPr marL="0" indent="0" algn="l">
              <a:lnSpc>
                <a:spcPct val="150000"/>
              </a:lnSpc>
              <a:buNone/>
            </a:pPr>
            <a:r>
              <a:rPr lang="zh-TW" altLang="en-US" sz="2400" kern="1200" dirty="0">
                <a:solidFill>
                  <a:srgbClr val="00B050"/>
                </a:solidFill>
              </a:rPr>
              <a:t>舉例</a:t>
            </a:r>
            <a:endParaRPr lang="en-US" altLang="zh-TW" sz="2400" kern="1200" dirty="0">
              <a:solidFill>
                <a:srgbClr val="00B050"/>
              </a:solidFill>
            </a:endParaRPr>
          </a:p>
          <a:p>
            <a:pPr marL="0" indent="0">
              <a:lnSpc>
                <a:spcPct val="150000"/>
              </a:lnSpc>
              <a:buNone/>
            </a:pPr>
            <a:r>
              <a:rPr kumimoji="1" lang="en-US" altLang="zh-TW" sz="2000" b="0" kern="1200" dirty="0">
                <a:solidFill>
                  <a:schemeClr val="tx1"/>
                </a:solidFill>
                <a:latin typeface="Times New Roman" pitchFamily="18" charset="0"/>
                <a:ea typeface="標楷體" pitchFamily="65" charset="-120"/>
              </a:rPr>
              <a:t>	</a:t>
            </a:r>
            <a:r>
              <a:rPr kumimoji="1" lang="zh-TW" altLang="en-US" sz="2400" b="0" kern="1200" dirty="0">
                <a:solidFill>
                  <a:schemeClr val="tx1"/>
                </a:solidFill>
                <a:latin typeface="Times New Roman" pitchFamily="18" charset="0"/>
                <a:ea typeface="標楷體" pitchFamily="65" charset="-120"/>
              </a:rPr>
              <a:t>假設戴墨鏡的條件向量為</a:t>
            </a:r>
            <a:r>
              <a:rPr kumimoji="1" lang="en-US" altLang="zh-TW" sz="2400" b="0" kern="1200" dirty="0">
                <a:solidFill>
                  <a:schemeClr val="tx1"/>
                </a:solidFill>
                <a:latin typeface="Times New Roman" pitchFamily="18" charset="0"/>
                <a:ea typeface="標楷體" pitchFamily="65" charset="-120"/>
              </a:rPr>
              <a:t>[0, 1]</a:t>
            </a:r>
            <a:r>
              <a:rPr kumimoji="1" lang="zh-TW" altLang="en-US" sz="2400" b="0" kern="1200" dirty="0">
                <a:solidFill>
                  <a:schemeClr val="tx1"/>
                </a:solidFill>
                <a:latin typeface="Times New Roman" pitchFamily="18" charset="0"/>
                <a:ea typeface="標楷體" pitchFamily="65" charset="-120"/>
              </a:rPr>
              <a:t>，而油頭的條件向量為</a:t>
            </a:r>
            <a:r>
              <a:rPr kumimoji="1" lang="en-US" altLang="zh-TW" sz="2400" b="0" kern="1200" dirty="0">
                <a:solidFill>
                  <a:schemeClr val="tx1"/>
                </a:solidFill>
                <a:latin typeface="Times New Roman" pitchFamily="18" charset="0"/>
                <a:ea typeface="標楷體" pitchFamily="65" charset="-120"/>
              </a:rPr>
              <a:t>[1, 0]</a:t>
            </a:r>
            <a:r>
              <a:rPr kumimoji="1" lang="zh-TW" altLang="en-US" sz="2400" b="0" kern="1200" dirty="0">
                <a:solidFill>
                  <a:schemeClr val="tx1"/>
                </a:solidFill>
                <a:latin typeface="Times New Roman" pitchFamily="18" charset="0"/>
                <a:ea typeface="標楷體" pitchFamily="65" charset="-120"/>
              </a:rPr>
              <a:t>，戴墨鏡並且油頭的條件向量為</a:t>
            </a:r>
            <a:r>
              <a:rPr kumimoji="1" lang="en-US" altLang="zh-TW" sz="2400" b="0" kern="1200" dirty="0">
                <a:solidFill>
                  <a:schemeClr val="tx1"/>
                </a:solidFill>
                <a:latin typeface="Times New Roman" pitchFamily="18" charset="0"/>
                <a:ea typeface="標楷體" pitchFamily="65" charset="-120"/>
              </a:rPr>
              <a:t>[1, 1]</a:t>
            </a:r>
            <a:r>
              <a:rPr kumimoji="1" lang="zh-TW" altLang="en-US" sz="2400" b="0" kern="1200" dirty="0">
                <a:solidFill>
                  <a:schemeClr val="tx1"/>
                </a:solidFill>
                <a:latin typeface="Times New Roman" pitchFamily="18" charset="0"/>
                <a:ea typeface="標楷體" pitchFamily="65" charset="-120"/>
              </a:rPr>
              <a:t>，那麼戴墨鏡且油頭的條件向量</a:t>
            </a:r>
            <a:r>
              <a:rPr kumimoji="1" lang="en-US" altLang="zh-TW" sz="2400" b="0" kern="1200" dirty="0">
                <a:solidFill>
                  <a:schemeClr val="tx1"/>
                </a:solidFill>
                <a:latin typeface="Times New Roman" pitchFamily="18" charset="0"/>
                <a:ea typeface="標楷體" pitchFamily="65" charset="-120"/>
              </a:rPr>
              <a:t>[1, 1]</a:t>
            </a:r>
            <a:r>
              <a:rPr kumimoji="1" lang="zh-TW" altLang="en-US" sz="2400" b="0" kern="1200" dirty="0">
                <a:solidFill>
                  <a:schemeClr val="tx1"/>
                </a:solidFill>
                <a:latin typeface="Times New Roman" pitchFamily="18" charset="0"/>
                <a:ea typeface="標楷體" pitchFamily="65" charset="-120"/>
              </a:rPr>
              <a:t>，便需要跟隨著生成圖片的特徵向量，一起當作輸入資料，輸入生成器網路中。戴墨鏡並且油頭的條件向量為</a:t>
            </a:r>
            <a:r>
              <a:rPr kumimoji="1" lang="en-US" altLang="zh-TW" sz="2400" b="0" kern="1200" dirty="0">
                <a:solidFill>
                  <a:schemeClr val="tx1"/>
                </a:solidFill>
                <a:latin typeface="Times New Roman" pitchFamily="18" charset="0"/>
                <a:ea typeface="標楷體" pitchFamily="65" charset="-120"/>
              </a:rPr>
              <a:t>[1, 1]</a:t>
            </a:r>
            <a:r>
              <a:rPr kumimoji="1" lang="zh-TW" altLang="en-US" sz="2400" b="0" kern="1200" dirty="0">
                <a:solidFill>
                  <a:schemeClr val="tx1"/>
                </a:solidFill>
                <a:latin typeface="Times New Roman" pitchFamily="18" charset="0"/>
                <a:ea typeface="標楷體" pitchFamily="65" charset="-120"/>
              </a:rPr>
              <a:t>，也應該要當作判別器網路的輸入資料，使判別器網路知道，除了評判生成器所產生圖片的真假外，還要判斷所生成器網路所產生的圖片，是否符合條件向量中戴墨鏡及髮型為油頭。</a:t>
            </a:r>
            <a:endParaRPr kumimoji="1" lang="zh-TW" altLang="en-US" sz="2000" b="0" kern="1200" dirty="0">
              <a:solidFill>
                <a:schemeClr val="tx1"/>
              </a:solidFill>
              <a:latin typeface="Times New Roman" pitchFamily="18" charset="0"/>
              <a:ea typeface="標楷體" pitchFamily="65" charset="-120"/>
            </a:endParaRPr>
          </a:p>
        </p:txBody>
      </p:sp>
    </p:spTree>
    <p:extLst>
      <p:ext uri="{BB962C8B-B14F-4D97-AF65-F5344CB8AC3E}">
        <p14:creationId xmlns:p14="http://schemas.microsoft.com/office/powerpoint/2010/main" val="418311197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endParaRPr lang="zh-TW" altLang="en-US"/>
          </a:p>
        </p:txBody>
      </p:sp>
      <p:sp>
        <p:nvSpPr>
          <p:cNvPr id="4" name="內容版面配置區 3"/>
          <p:cNvSpPr>
            <a:spLocks noGrp="1"/>
          </p:cNvSpPr>
          <p:nvPr>
            <p:ph idx="1"/>
          </p:nvPr>
        </p:nvSpPr>
        <p:spPr/>
        <p:txBody>
          <a:bodyPr/>
          <a:lstStyle/>
          <a:p>
            <a:endParaRPr lang="zh-TW" altLang="en-US"/>
          </a:p>
        </p:txBody>
      </p:sp>
      <p:pic>
        <p:nvPicPr>
          <p:cNvPr id="10137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7128" y="2132856"/>
            <a:ext cx="7615534" cy="30963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1857013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endParaRPr lang="zh-TW" altLang="en-US" dirty="0"/>
          </a:p>
        </p:txBody>
      </p:sp>
      <p:sp>
        <p:nvSpPr>
          <p:cNvPr id="2" name="內容版面配置區 1"/>
          <p:cNvSpPr>
            <a:spLocks noGrp="1"/>
          </p:cNvSpPr>
          <p:nvPr>
            <p:ph idx="1"/>
          </p:nvPr>
        </p:nvSpPr>
        <p:spPr/>
        <p:txBody>
          <a:bodyPr/>
          <a:lstStyle/>
          <a:p>
            <a:pPr marL="0" indent="0">
              <a:lnSpc>
                <a:spcPct val="150000"/>
              </a:lnSpc>
              <a:buNone/>
            </a:pPr>
            <a:r>
              <a:rPr lang="zh-TW" altLang="en-US" sz="2400" dirty="0">
                <a:solidFill>
                  <a:srgbClr val="00B050"/>
                </a:solidFill>
              </a:rPr>
              <a:t>輸入層、隱藏層、輸出層</a:t>
            </a:r>
            <a:endParaRPr lang="en-US" altLang="zh-TW" sz="2400" dirty="0">
              <a:solidFill>
                <a:srgbClr val="00B050"/>
              </a:solidFill>
            </a:endParaRPr>
          </a:p>
          <a:p>
            <a:pPr marL="442913" indent="-442913">
              <a:lnSpc>
                <a:spcPct val="150000"/>
              </a:lnSpc>
              <a:buNone/>
            </a:pPr>
            <a:r>
              <a:rPr lang="en-US" altLang="zh-TW" sz="2400" b="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1</a:t>
            </a:r>
            <a:r>
              <a:rPr lang="en-US" altLang="zh-TW"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 </a:t>
            </a:r>
            <a:r>
              <a:rPr lang="zh-TW" altLang="en-US"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輸入層</a:t>
            </a:r>
            <a:r>
              <a:rPr lang="en-US" altLang="zh-TW"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(Input Layer)</a:t>
            </a:r>
            <a:r>
              <a:rPr lang="zh-TW" altLang="en-US"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是最左邊的第一層，其輸入資料的個數決定了該層神經元的個數。</a:t>
            </a:r>
            <a:endParaRPr lang="en-US" altLang="zh-TW"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p>
            <a:pPr marL="442913" indent="-442913">
              <a:lnSpc>
                <a:spcPct val="150000"/>
              </a:lnSpc>
              <a:buNone/>
            </a:pPr>
            <a:r>
              <a:rPr lang="en-US" altLang="zh-TW"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2. </a:t>
            </a:r>
            <a:r>
              <a:rPr lang="zh-TW" altLang="en-US"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輸出層</a:t>
            </a:r>
            <a:r>
              <a:rPr lang="en-US" altLang="zh-TW"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(Output Layer)</a:t>
            </a:r>
            <a:r>
              <a:rPr lang="zh-TW" altLang="en-US"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是最右邊的最後一層，用來輸出分類或預測的結果。</a:t>
            </a:r>
            <a:endParaRPr lang="en-US" altLang="zh-TW"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p>
            <a:pPr marL="442913" indent="-442913">
              <a:lnSpc>
                <a:spcPct val="150000"/>
              </a:lnSpc>
              <a:buNone/>
            </a:pPr>
            <a:r>
              <a:rPr lang="en-US" altLang="zh-TW"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3. </a:t>
            </a:r>
            <a:r>
              <a:rPr lang="zh-TW" altLang="en-US"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隱藏層</a:t>
            </a:r>
            <a:r>
              <a:rPr lang="en-US" altLang="zh-TW"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(Hidden Layer)</a:t>
            </a:r>
            <a:r>
              <a:rPr lang="zh-TW" altLang="en-US"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則介於輸入層和輸出層中間。輸入層接收資料後，傳給隱藏層層的每個神經元進行非線性的運算；其中，上一層的每一個神經元所產出的輸出，都會做為下一層的每個神經元的輸入。</a:t>
            </a: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3819237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r>
              <a:rPr lang="en-US" altLang="zh-TW" dirty="0"/>
              <a:t>4-2</a:t>
            </a:r>
            <a:r>
              <a:rPr lang="zh-TW" altLang="en-US" dirty="0"/>
              <a:t>　卷積神經網路</a:t>
            </a:r>
          </a:p>
        </p:txBody>
      </p:sp>
      <p:sp>
        <p:nvSpPr>
          <p:cNvPr id="2" name="內容版面配置區 1"/>
          <p:cNvSpPr>
            <a:spLocks noGrp="1"/>
          </p:cNvSpPr>
          <p:nvPr>
            <p:ph idx="1"/>
          </p:nvPr>
        </p:nvSpPr>
        <p:spPr/>
        <p:txBody>
          <a:bodyPr/>
          <a:lstStyle/>
          <a:p>
            <a:pPr marL="0" indent="0">
              <a:lnSpc>
                <a:spcPct val="150000"/>
              </a:lnSpc>
              <a:spcBef>
                <a:spcPts val="600"/>
              </a:spcBef>
              <a:buNone/>
            </a:pPr>
            <a:r>
              <a:rPr kumimoji="1" lang="en-US" altLang="zh-TW" sz="2400" b="0" dirty="0">
                <a:solidFill>
                  <a:schemeClr val="tx1"/>
                </a:solidFill>
                <a:latin typeface="Times New Roman" pitchFamily="18" charset="0"/>
                <a:ea typeface="標楷體" pitchFamily="65" charset="-120"/>
              </a:rPr>
              <a:t>	</a:t>
            </a:r>
            <a:r>
              <a:rPr kumimoji="1" lang="zh-TW" altLang="en-US" sz="2400" b="0" dirty="0">
                <a:solidFill>
                  <a:schemeClr val="tx1"/>
                </a:solidFill>
                <a:latin typeface="Times New Roman" pitchFamily="18" charset="0"/>
                <a:ea typeface="標楷體" pitchFamily="65" charset="-120"/>
              </a:rPr>
              <a:t>人工智慧帶動了技術發展、產品改革與應用創新的熱潮，部分原因是得益於卷積神經網路在影像辨識領域的貢獻。</a:t>
            </a:r>
            <a:endParaRPr kumimoji="1" lang="en-US" altLang="zh-TW" sz="2400" b="0" dirty="0">
              <a:solidFill>
                <a:schemeClr val="tx1"/>
              </a:solidFill>
              <a:latin typeface="Times New Roman" pitchFamily="18" charset="0"/>
              <a:ea typeface="標楷體" pitchFamily="65" charset="-120"/>
            </a:endParaRPr>
          </a:p>
          <a:p>
            <a:pPr marL="0" indent="0">
              <a:lnSpc>
                <a:spcPct val="150000"/>
              </a:lnSpc>
              <a:spcBef>
                <a:spcPts val="600"/>
              </a:spcBef>
              <a:buNone/>
            </a:pPr>
            <a:r>
              <a:rPr kumimoji="1" lang="en-US" altLang="zh-TW" sz="2400" b="0" dirty="0">
                <a:solidFill>
                  <a:schemeClr val="tx1"/>
                </a:solidFill>
                <a:latin typeface="Times New Roman" pitchFamily="18" charset="0"/>
                <a:ea typeface="標楷體" pitchFamily="65" charset="-120"/>
              </a:rPr>
              <a:t>	</a:t>
            </a:r>
            <a:r>
              <a:rPr kumimoji="1" lang="zh-TW" altLang="en-US" sz="2400" b="0" dirty="0">
                <a:solidFill>
                  <a:schemeClr val="tx1"/>
                </a:solidFill>
                <a:latin typeface="Times New Roman" pitchFamily="18" charset="0"/>
                <a:ea typeface="標楷體" pitchFamily="65" charset="-120"/>
              </a:rPr>
              <a:t>隨著硬體在計算效能的快速進步與演算法的精進發展，卷積神經網路在影像辨識的準確度已經高過於人類。</a:t>
            </a:r>
          </a:p>
        </p:txBody>
      </p:sp>
    </p:spTree>
    <p:extLst>
      <p:ext uri="{BB962C8B-B14F-4D97-AF65-F5344CB8AC3E}">
        <p14:creationId xmlns:p14="http://schemas.microsoft.com/office/powerpoint/2010/main" val="87899305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r>
              <a:rPr lang="en-US" altLang="zh-TW" dirty="0"/>
              <a:t>4-1</a:t>
            </a:r>
            <a:r>
              <a:rPr lang="zh-TW" altLang="en-US" dirty="0"/>
              <a:t>　</a:t>
            </a:r>
            <a:r>
              <a:rPr lang="zh-TW" altLang="en-US" dirty="0">
                <a:latin typeface="+mj-ea"/>
              </a:rPr>
              <a:t>深度學習簡介</a:t>
            </a:r>
          </a:p>
        </p:txBody>
      </p:sp>
      <p:sp>
        <p:nvSpPr>
          <p:cNvPr id="2" name="內容版面配置區 1"/>
          <p:cNvSpPr>
            <a:spLocks noGrp="1"/>
          </p:cNvSpPr>
          <p:nvPr>
            <p:ph idx="1"/>
          </p:nvPr>
        </p:nvSpPr>
        <p:spPr>
          <a:xfrm>
            <a:off x="179389" y="1341438"/>
            <a:ext cx="7921004" cy="5040312"/>
          </a:xfrm>
        </p:spPr>
        <p:txBody>
          <a:bodyPr/>
          <a:lstStyle/>
          <a:p>
            <a:pPr lvl="1" indent="0">
              <a:lnSpc>
                <a:spcPct val="150000"/>
              </a:lnSpc>
              <a:spcBef>
                <a:spcPts val="600"/>
              </a:spcBef>
              <a:spcAft>
                <a:spcPts val="0"/>
              </a:spcAft>
              <a:buNone/>
            </a:pPr>
            <a:r>
              <a:rPr lang="en-US" altLang="zh-TW" sz="2400" dirty="0"/>
              <a:t>	</a:t>
            </a:r>
            <a:r>
              <a:rPr lang="zh-TW" altLang="en-US" sz="2400" dirty="0"/>
              <a:t>科學家們為了使電腦有效的解決各種問題，因此仿造生物的神經網路，創造出專屬於電腦的神經網路，稱為類神經網路</a:t>
            </a:r>
            <a:r>
              <a:rPr lang="en-US" altLang="zh-TW" sz="2400" dirty="0"/>
              <a:t>(Artificial Neural Network,</a:t>
            </a:r>
            <a:r>
              <a:rPr lang="zh-TW" altLang="en-US" sz="2400" dirty="0"/>
              <a:t> </a:t>
            </a:r>
            <a:r>
              <a:rPr lang="en-US" altLang="zh-TW" sz="2400" dirty="0"/>
              <a:t>ANN)</a:t>
            </a:r>
            <a:r>
              <a:rPr lang="zh-TW" altLang="en-US" sz="2400" dirty="0"/>
              <a:t>或簡稱神經網路</a:t>
            </a:r>
            <a:r>
              <a:rPr lang="en-US" altLang="zh-TW" sz="2400" dirty="0"/>
              <a:t>(Neural Network, NN)</a:t>
            </a:r>
            <a:r>
              <a:rPr lang="zh-TW" altLang="en-US" sz="2400" dirty="0"/>
              <a:t>，以藉此讓電腦具有學習及判斷的能力。</a:t>
            </a:r>
          </a:p>
        </p:txBody>
      </p:sp>
    </p:spTree>
    <p:extLst>
      <p:ext uri="{BB962C8B-B14F-4D97-AF65-F5344CB8AC3E}">
        <p14:creationId xmlns:p14="http://schemas.microsoft.com/office/powerpoint/2010/main" val="23569819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endParaRPr lang="zh-TW" altLang="en-US"/>
          </a:p>
        </p:txBody>
      </p:sp>
      <p:sp>
        <p:nvSpPr>
          <p:cNvPr id="2" name="內容版面配置區 1"/>
          <p:cNvSpPr>
            <a:spLocks noGrp="1"/>
          </p:cNvSpPr>
          <p:nvPr>
            <p:ph idx="1"/>
          </p:nvPr>
        </p:nvSpPr>
        <p:spPr/>
        <p:txBody>
          <a:bodyPr/>
          <a:lstStyle/>
          <a:p>
            <a:pPr marL="341312" indent="-341312">
              <a:lnSpc>
                <a:spcPct val="150000"/>
              </a:lnSpc>
              <a:buNone/>
            </a:pPr>
            <a:r>
              <a:rPr lang="en-US" altLang="zh-TW" dirty="0"/>
              <a:t>4-2-1</a:t>
            </a:r>
            <a:r>
              <a:rPr lang="zh-TW" altLang="en-US" dirty="0"/>
              <a:t>　影像辨識的重要性與應用</a:t>
            </a:r>
            <a:endParaRPr lang="en-US" altLang="zh-TW" b="0" dirty="0">
              <a:solidFill>
                <a:schemeClr val="tx1"/>
              </a:solidFill>
              <a:latin typeface="標楷體" panose="03000509000000000000" pitchFamily="65" charset="-120"/>
              <a:ea typeface="標楷體" panose="03000509000000000000" pitchFamily="65" charset="-120"/>
            </a:endParaRPr>
          </a:p>
          <a:p>
            <a:pPr marL="0" indent="0">
              <a:lnSpc>
                <a:spcPct val="150000"/>
              </a:lnSpc>
              <a:buNone/>
            </a:pPr>
            <a:r>
              <a:rPr lang="en-US" altLang="zh-TW" b="0" dirty="0">
                <a:solidFill>
                  <a:schemeClr val="tx1"/>
                </a:solidFill>
                <a:latin typeface="標楷體" panose="03000509000000000000" pitchFamily="65" charset="-120"/>
                <a:ea typeface="標楷體" panose="03000509000000000000" pitchFamily="65" charset="-120"/>
              </a:rPr>
              <a:t>	</a:t>
            </a:r>
            <a:r>
              <a:rPr lang="zh-TW" altLang="en-US" sz="2400" b="0" dirty="0">
                <a:solidFill>
                  <a:schemeClr val="tx1"/>
                </a:solidFill>
                <a:latin typeface="標楷體" panose="03000509000000000000" pitchFamily="65" charset="-120"/>
                <a:ea typeface="標楷體" panose="03000509000000000000" pitchFamily="65" charset="-120"/>
              </a:rPr>
              <a:t>影像辨識一直是人工智慧各種應用中很重要的一個領域，例如自動駕駛車的實現，其中很重要的一個技術，便是讓車用電腦知道車輛周遭的狀況。另一個常見的應用，便是工廠安全，電腦可透過蒐集的數據與影像辨識，透過影像辨識，一旦發生員工處於危險狀態，便可立即給予提醒，避免工廠操作人員發生意外。</a:t>
            </a:r>
            <a:endParaRPr lang="en-US" altLang="zh-TW" sz="2400" dirty="0"/>
          </a:p>
          <a:p>
            <a:pPr marL="0" indent="0">
              <a:buNone/>
            </a:pPr>
            <a:endParaRPr lang="zh-TW" altLang="en-US" sz="2400" dirty="0"/>
          </a:p>
          <a:p>
            <a:pPr marL="0" indent="0">
              <a:buNone/>
            </a:pPr>
            <a:endParaRPr lang="zh-TW" altLang="en-US" sz="2400" dirty="0"/>
          </a:p>
        </p:txBody>
      </p:sp>
    </p:spTree>
    <p:extLst>
      <p:ext uri="{BB962C8B-B14F-4D97-AF65-F5344CB8AC3E}">
        <p14:creationId xmlns:p14="http://schemas.microsoft.com/office/powerpoint/2010/main" val="393109068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endParaRPr lang="zh-TW" altLang="en-US" dirty="0"/>
          </a:p>
        </p:txBody>
      </p:sp>
      <p:sp>
        <p:nvSpPr>
          <p:cNvPr id="5" name="內容版面配置區 4">
            <a:extLst>
              <a:ext uri="{FF2B5EF4-FFF2-40B4-BE49-F238E27FC236}">
                <a16:creationId xmlns="" xmlns:a16="http://schemas.microsoft.com/office/drawing/2014/main" id="{1C6E381A-A69A-439C-A796-524C08693C90}"/>
              </a:ext>
            </a:extLst>
          </p:cNvPr>
          <p:cNvSpPr>
            <a:spLocks noGrp="1"/>
          </p:cNvSpPr>
          <p:nvPr>
            <p:ph idx="1"/>
          </p:nvPr>
        </p:nvSpPr>
        <p:spPr/>
        <p:txBody>
          <a:bodyPr/>
          <a:lstStyle/>
          <a:p>
            <a:pPr marL="0" indent="0">
              <a:lnSpc>
                <a:spcPct val="150000"/>
              </a:lnSpc>
              <a:buNone/>
            </a:pPr>
            <a:r>
              <a:rPr lang="en-US" altLang="zh-TW" sz="2400" dirty="0">
                <a:solidFill>
                  <a:srgbClr val="00B050"/>
                </a:solidFill>
              </a:rPr>
              <a:t>Rule-based</a:t>
            </a:r>
            <a:r>
              <a:rPr lang="zh-TW" altLang="en-US" sz="2400" dirty="0">
                <a:solidFill>
                  <a:srgbClr val="00B050"/>
                </a:solidFill>
              </a:rPr>
              <a:t> </a:t>
            </a:r>
            <a:r>
              <a:rPr lang="en-US" altLang="zh-TW" sz="2400" dirty="0">
                <a:solidFill>
                  <a:srgbClr val="00B050"/>
                </a:solidFill>
              </a:rPr>
              <a:t>-</a:t>
            </a:r>
            <a:r>
              <a:rPr lang="zh-TW" altLang="en-US" sz="2400" dirty="0">
                <a:solidFill>
                  <a:srgbClr val="00B050"/>
                </a:solidFill>
              </a:rPr>
              <a:t> 學習方法</a:t>
            </a:r>
            <a:endParaRPr lang="en-US" altLang="zh-TW" sz="2400" dirty="0">
              <a:solidFill>
                <a:srgbClr val="00B050"/>
              </a:solidFill>
            </a:endParaRPr>
          </a:p>
          <a:p>
            <a:pPr marL="0" indent="0">
              <a:lnSpc>
                <a:spcPct val="150000"/>
              </a:lnSpc>
              <a:buNone/>
            </a:pPr>
            <a:r>
              <a:rPr lang="en-US" altLang="zh-TW" sz="2400" b="0" dirty="0">
                <a:solidFill>
                  <a:schemeClr val="tx1"/>
                </a:solidFill>
                <a:latin typeface="標楷體" panose="03000509000000000000" pitchFamily="65" charset="-120"/>
                <a:ea typeface="標楷體" panose="03000509000000000000" pitchFamily="65" charset="-120"/>
              </a:rPr>
              <a:t>	</a:t>
            </a:r>
            <a:r>
              <a:rPr lang="en-US" altLang="zh-TW"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Rule-based</a:t>
            </a:r>
            <a:r>
              <a:rPr lang="zh-TW" altLang="en-US"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是以人類的經驗，用一條條規則來教電腦判斷影像中的物體，讓電腦具有判斷動物的智慧，並將相片中的動物加以分類，看看是狗還是貓。但因規則的個數有限，無法教電腦自己學習規則外的事實，因此，電腦對分辨動物的能力有其極限，且所有對判斷動物的知識完全需要仰賴人們給予的規則，這使得電腦的學習受限於人類的教導。</a:t>
            </a:r>
            <a:endParaRPr lang="zh-TW" alt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9222036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endParaRPr lang="zh-TW" altLang="en-US" dirty="0"/>
          </a:p>
        </p:txBody>
      </p:sp>
      <p:sp>
        <p:nvSpPr>
          <p:cNvPr id="5" name="內容版面配置區 4">
            <a:extLst>
              <a:ext uri="{FF2B5EF4-FFF2-40B4-BE49-F238E27FC236}">
                <a16:creationId xmlns="" xmlns:a16="http://schemas.microsoft.com/office/drawing/2014/main" id="{1C6E381A-A69A-439C-A796-524C08693C90}"/>
              </a:ext>
            </a:extLst>
          </p:cNvPr>
          <p:cNvSpPr>
            <a:spLocks noGrp="1"/>
          </p:cNvSpPr>
          <p:nvPr>
            <p:ph idx="1"/>
          </p:nvPr>
        </p:nvSpPr>
        <p:spPr/>
        <p:txBody>
          <a:bodyPr/>
          <a:lstStyle/>
          <a:p>
            <a:pPr marL="0" indent="0">
              <a:lnSpc>
                <a:spcPct val="150000"/>
              </a:lnSpc>
              <a:buNone/>
            </a:pPr>
            <a:r>
              <a:rPr lang="zh-TW" altLang="en-US" sz="2400" dirty="0">
                <a:solidFill>
                  <a:srgbClr val="00B050"/>
                </a:solidFill>
              </a:rPr>
              <a:t>深度學習 </a:t>
            </a:r>
            <a:r>
              <a:rPr lang="en-US" altLang="zh-TW" sz="2400" dirty="0">
                <a:solidFill>
                  <a:srgbClr val="00B050"/>
                </a:solidFill>
              </a:rPr>
              <a:t>-</a:t>
            </a:r>
            <a:r>
              <a:rPr lang="zh-TW" altLang="en-US" sz="2400" dirty="0">
                <a:solidFill>
                  <a:srgbClr val="00B050"/>
                </a:solidFill>
              </a:rPr>
              <a:t> 學習方法</a:t>
            </a:r>
            <a:endParaRPr lang="en-US" altLang="zh-TW" sz="2400" dirty="0">
              <a:solidFill>
                <a:srgbClr val="00B050"/>
              </a:solidFill>
            </a:endParaRPr>
          </a:p>
          <a:p>
            <a:pPr marL="0" indent="0">
              <a:lnSpc>
                <a:spcPct val="150000"/>
              </a:lnSpc>
              <a:buNone/>
            </a:pPr>
            <a:r>
              <a:rPr lang="en-US" altLang="zh-TW" sz="2400" b="0" dirty="0">
                <a:solidFill>
                  <a:schemeClr val="tx1"/>
                </a:solidFill>
                <a:latin typeface="標楷體" panose="03000509000000000000" pitchFamily="65" charset="-120"/>
                <a:ea typeface="標楷體" panose="03000509000000000000" pitchFamily="65" charset="-120"/>
              </a:rPr>
              <a:t>	</a:t>
            </a:r>
            <a:r>
              <a:rPr lang="zh-TW" altLang="en-US" sz="2400" b="0" dirty="0">
                <a:solidFill>
                  <a:schemeClr val="tx1"/>
                </a:solidFill>
                <a:latin typeface="標楷體" panose="03000509000000000000" pitchFamily="65" charset="-120"/>
                <a:ea typeface="標楷體" panose="03000509000000000000" pitchFamily="65" charset="-120"/>
              </a:rPr>
              <a:t>深度學習比較接近人類的學習，不需要仰賴人們給予的判斷法則，只要有大量貓的相片當作電腦的輸入，它便可透過深度學習網路來取出這些相片中貓的特徵。</a:t>
            </a:r>
            <a:endParaRPr lang="en-US" altLang="zh-TW" sz="2400" b="0" dirty="0">
              <a:solidFill>
                <a:schemeClr val="tx1"/>
              </a:solidFill>
              <a:latin typeface="標楷體" panose="03000509000000000000" pitchFamily="65" charset="-120"/>
              <a:ea typeface="標楷體" panose="03000509000000000000" pitchFamily="65" charset="-120"/>
            </a:endParaRPr>
          </a:p>
          <a:p>
            <a:pPr marL="0" indent="0">
              <a:lnSpc>
                <a:spcPct val="150000"/>
              </a:lnSpc>
              <a:buNone/>
            </a:pPr>
            <a:r>
              <a:rPr lang="en-US" altLang="zh-TW" sz="2400" b="0" dirty="0">
                <a:solidFill>
                  <a:schemeClr val="tx1"/>
                </a:solidFill>
                <a:latin typeface="標楷體" panose="03000509000000000000" pitchFamily="65" charset="-120"/>
                <a:ea typeface="標楷體" panose="03000509000000000000" pitchFamily="65" charset="-120"/>
              </a:rPr>
              <a:t>	</a:t>
            </a:r>
            <a:r>
              <a:rPr lang="zh-TW" altLang="en-US" sz="2400" b="0" dirty="0">
                <a:solidFill>
                  <a:schemeClr val="tx1"/>
                </a:solidFill>
                <a:latin typeface="標楷體" panose="03000509000000000000" pitchFamily="65" charset="-120"/>
                <a:ea typeface="標楷體" panose="03000509000000000000" pitchFamily="65" charset="-120"/>
              </a:rPr>
              <a:t>當這樣的模型建立後，改天即使拿一張完全沒見過的貓，只要其特徵接近貓，電腦便可辨識出貓，這樣是電腦自己從數百萬張相片所歸納出來的有關貓的特徵。</a:t>
            </a:r>
            <a:endParaRPr lang="zh-TW" altLang="en-US" sz="2400" dirty="0"/>
          </a:p>
        </p:txBody>
      </p:sp>
    </p:spTree>
    <p:extLst>
      <p:ext uri="{BB962C8B-B14F-4D97-AF65-F5344CB8AC3E}">
        <p14:creationId xmlns:p14="http://schemas.microsoft.com/office/powerpoint/2010/main" val="54544084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pPr marL="0" indent="0">
              <a:lnSpc>
                <a:spcPct val="150000"/>
              </a:lnSpc>
              <a:buNone/>
            </a:pPr>
            <a:r>
              <a:rPr lang="en-US" altLang="zh-TW" sz="2400" dirty="0">
                <a:solidFill>
                  <a:srgbClr val="00B050"/>
                </a:solidFill>
              </a:rPr>
              <a:t>Rule-based</a:t>
            </a:r>
            <a:r>
              <a:rPr lang="zh-TW" altLang="en-US" sz="2400" dirty="0">
                <a:solidFill>
                  <a:srgbClr val="00B050"/>
                </a:solidFill>
              </a:rPr>
              <a:t>與機器學習差異</a:t>
            </a:r>
          </a:p>
        </p:txBody>
      </p:sp>
      <p:pic>
        <p:nvPicPr>
          <p:cNvPr id="4" name="內容版面配置區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auto">
          <a:xfrm>
            <a:off x="683568" y="1916832"/>
            <a:ext cx="7611335" cy="4334552"/>
          </a:xfrm>
          <a:prstGeom prst="rect">
            <a:avLst/>
          </a:prstGeom>
          <a:noFill/>
          <a:ln w="9525" algn="ctr">
            <a:noFill/>
            <a:miter lim="800000"/>
            <a:headEnd/>
            <a:tailEnd/>
          </a:ln>
        </p:spPr>
      </p:pic>
    </p:spTree>
    <p:extLst>
      <p:ext uri="{BB962C8B-B14F-4D97-AF65-F5344CB8AC3E}">
        <p14:creationId xmlns:p14="http://schemas.microsoft.com/office/powerpoint/2010/main" val="412408624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endParaRPr lang="zh-TW" altLang="en-US" dirty="0"/>
          </a:p>
        </p:txBody>
      </p:sp>
      <p:sp>
        <p:nvSpPr>
          <p:cNvPr id="2" name="內容版面配置區 1"/>
          <p:cNvSpPr>
            <a:spLocks noGrp="1"/>
          </p:cNvSpPr>
          <p:nvPr>
            <p:ph idx="1"/>
          </p:nvPr>
        </p:nvSpPr>
        <p:spPr/>
        <p:txBody>
          <a:bodyPr/>
          <a:lstStyle/>
          <a:p>
            <a:pPr marL="0" indent="0">
              <a:lnSpc>
                <a:spcPct val="150000"/>
              </a:lnSpc>
              <a:buNone/>
            </a:pPr>
            <a:r>
              <a:rPr lang="en-US" altLang="zh-TW" dirty="0"/>
              <a:t>4-2-2</a:t>
            </a:r>
            <a:r>
              <a:rPr lang="zh-TW" altLang="en-US" dirty="0"/>
              <a:t>　卷積神經網路架構</a:t>
            </a:r>
            <a:endParaRPr lang="en-US" altLang="zh-TW" b="0" dirty="0" smtClean="0">
              <a:solidFill>
                <a:schemeClr val="tx1"/>
              </a:solidFill>
              <a:latin typeface="標楷體" panose="03000509000000000000" pitchFamily="65" charset="-120"/>
              <a:ea typeface="標楷體" panose="03000509000000000000" pitchFamily="65" charset="-120"/>
            </a:endParaRPr>
          </a:p>
          <a:p>
            <a:pPr marL="0" indent="0">
              <a:lnSpc>
                <a:spcPct val="150000"/>
              </a:lnSpc>
              <a:buNone/>
            </a:pPr>
            <a:r>
              <a:rPr lang="en-US" altLang="zh-TW" sz="2400" b="0" dirty="0">
                <a:solidFill>
                  <a:schemeClr val="tx1"/>
                </a:solidFill>
                <a:latin typeface="標楷體" panose="03000509000000000000" pitchFamily="65" charset="-120"/>
                <a:ea typeface="標楷體" panose="03000509000000000000" pitchFamily="65" charset="-120"/>
              </a:rPr>
              <a:t>	</a:t>
            </a:r>
            <a:r>
              <a:rPr lang="zh-TW" altLang="en-US" sz="2400" b="0" dirty="0">
                <a:solidFill>
                  <a:schemeClr val="tx1"/>
                </a:solidFill>
                <a:latin typeface="標楷體" panose="03000509000000000000" pitchFamily="65" charset="-120"/>
                <a:ea typeface="標楷體" panose="03000509000000000000" pitchFamily="65" charset="-120"/>
              </a:rPr>
              <a:t>人類要辨識影像需要透過眼睛看到影像的畫面，透過視神經將這些畫面的訊號傳送至腦中，藉由大腦的許多神經元來處理這些訊號，使得人類最後可以在腦中形成這個影像，卷積神經網路就是以此概念設計的神經網路，透過輸入層、卷積層、池化層、全連接層、輸出層來模擬人類視覺的處理流程。</a:t>
            </a:r>
          </a:p>
        </p:txBody>
      </p:sp>
    </p:spTree>
    <p:extLst>
      <p:ext uri="{BB962C8B-B14F-4D97-AF65-F5344CB8AC3E}">
        <p14:creationId xmlns:p14="http://schemas.microsoft.com/office/powerpoint/2010/main" val="279424191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pPr marL="0" indent="0">
              <a:lnSpc>
                <a:spcPct val="150000"/>
              </a:lnSpc>
              <a:buNone/>
            </a:pPr>
            <a:r>
              <a:rPr lang="zh-TW" altLang="en-US" sz="2400" dirty="0">
                <a:solidFill>
                  <a:srgbClr val="00B050"/>
                </a:solidFill>
              </a:rPr>
              <a:t>卷積神經網路架構</a:t>
            </a:r>
          </a:p>
        </p:txBody>
      </p:sp>
      <p:pic>
        <p:nvPicPr>
          <p:cNvPr id="4" name="圖片 3"/>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75193" y="2132856"/>
            <a:ext cx="8593614" cy="3960862"/>
          </a:xfrm>
          <a:prstGeom prst="rect">
            <a:avLst/>
          </a:prstGeom>
        </p:spPr>
      </p:pic>
    </p:spTree>
    <p:extLst>
      <p:ext uri="{BB962C8B-B14F-4D97-AF65-F5344CB8AC3E}">
        <p14:creationId xmlns:p14="http://schemas.microsoft.com/office/powerpoint/2010/main" val="103550634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endParaRPr lang="zh-TW" altLang="en-US" dirty="0"/>
          </a:p>
        </p:txBody>
      </p:sp>
      <p:sp>
        <p:nvSpPr>
          <p:cNvPr id="2" name="內容版面配置區 1"/>
          <p:cNvSpPr>
            <a:spLocks noGrp="1"/>
          </p:cNvSpPr>
          <p:nvPr>
            <p:ph idx="1"/>
          </p:nvPr>
        </p:nvSpPr>
        <p:spPr/>
        <p:txBody>
          <a:bodyPr/>
          <a:lstStyle/>
          <a:p>
            <a:pPr marL="0" indent="0">
              <a:lnSpc>
                <a:spcPct val="150000"/>
              </a:lnSpc>
              <a:buNone/>
            </a:pPr>
            <a:r>
              <a:rPr lang="en-US" altLang="zh-TW" dirty="0"/>
              <a:t>4-2-3</a:t>
            </a:r>
            <a:r>
              <a:rPr lang="zh-TW" altLang="en-US" dirty="0"/>
              <a:t>　輸入層 </a:t>
            </a:r>
            <a:r>
              <a:rPr lang="en-US" altLang="zh-TW" dirty="0"/>
              <a:t>(Input Layer)</a:t>
            </a:r>
            <a:endParaRPr lang="en-US" altLang="zh-TW" b="0" dirty="0" smtClean="0">
              <a:solidFill>
                <a:schemeClr val="tx1"/>
              </a:solidFill>
              <a:latin typeface="標楷體" panose="03000509000000000000" pitchFamily="65" charset="-120"/>
              <a:ea typeface="標楷體" panose="03000509000000000000" pitchFamily="65" charset="-120"/>
            </a:endParaRPr>
          </a:p>
          <a:p>
            <a:pPr marL="0" indent="0">
              <a:buNone/>
            </a:pPr>
            <a:r>
              <a:rPr lang="en-US" altLang="zh-TW" sz="2400" b="0" dirty="0">
                <a:solidFill>
                  <a:schemeClr val="tx1"/>
                </a:solidFill>
                <a:latin typeface="標楷體" panose="03000509000000000000" pitchFamily="65" charset="-120"/>
                <a:ea typeface="標楷體" panose="03000509000000000000" pitchFamily="65" charset="-120"/>
              </a:rPr>
              <a:t>	</a:t>
            </a:r>
            <a:r>
              <a:rPr lang="zh-TW" altLang="en-US" sz="2400" b="0" dirty="0">
                <a:solidFill>
                  <a:schemeClr val="tx1"/>
                </a:solidFill>
                <a:latin typeface="標楷體" panose="03000509000000000000" pitchFamily="65" charset="-120"/>
                <a:ea typeface="標楷體" panose="03000509000000000000" pitchFamily="65" charset="-120"/>
              </a:rPr>
              <a:t>輸入層也就是接收輸入數據的一層神經元，卷積神經網路自然也是如此，但在卷積神經網路中，傳輸的資料格式卻與一般神經網路有所不同，一般的神經網路輸入的資料會以向量方式表示，而卷積神經網路卻是以矩陣方式表示，原因是卷積神經網路的輸入是一張張的圖片，為了保留圖片中各物體的位置與關聯，所以在卷積神經網路中除了輸入層之外，在卷積層與池化層的部分也都是以矩陣的方式進行傳遞，直到特徵資料進入全連接層時，才會改為向量的方式。</a:t>
            </a:r>
          </a:p>
        </p:txBody>
      </p:sp>
    </p:spTree>
    <p:extLst>
      <p:ext uri="{BB962C8B-B14F-4D97-AF65-F5344CB8AC3E}">
        <p14:creationId xmlns:p14="http://schemas.microsoft.com/office/powerpoint/2010/main" val="49625001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endParaRPr lang="zh-TW" altLang="en-US" dirty="0"/>
          </a:p>
        </p:txBody>
      </p:sp>
      <p:sp>
        <p:nvSpPr>
          <p:cNvPr id="2" name="內容版面配置區 1"/>
          <p:cNvSpPr>
            <a:spLocks noGrp="1"/>
          </p:cNvSpPr>
          <p:nvPr>
            <p:ph idx="1"/>
          </p:nvPr>
        </p:nvSpPr>
        <p:spPr>
          <a:xfrm>
            <a:off x="179388" y="1341438"/>
            <a:ext cx="8250263" cy="5040312"/>
          </a:xfrm>
        </p:spPr>
        <p:txBody>
          <a:bodyPr/>
          <a:lstStyle/>
          <a:p>
            <a:pPr marL="0" indent="0">
              <a:lnSpc>
                <a:spcPct val="150000"/>
              </a:lnSpc>
              <a:buNone/>
            </a:pPr>
            <a:r>
              <a:rPr lang="en-US" altLang="zh-TW" dirty="0"/>
              <a:t>4-2-4</a:t>
            </a:r>
            <a:r>
              <a:rPr lang="zh-TW" altLang="en-US" dirty="0"/>
              <a:t>　隱藏層</a:t>
            </a:r>
            <a:r>
              <a:rPr lang="en-US" altLang="zh-TW" dirty="0" smtClean="0"/>
              <a:t>(Hidden Layer</a:t>
            </a:r>
            <a:r>
              <a:rPr lang="en-US" altLang="zh-TW" dirty="0"/>
              <a:t>)</a:t>
            </a:r>
            <a:endParaRPr lang="en-US" altLang="zh-TW" b="0" dirty="0" smtClean="0">
              <a:solidFill>
                <a:schemeClr val="tx1"/>
              </a:solidFill>
              <a:latin typeface="標楷體" panose="03000509000000000000" pitchFamily="65" charset="-120"/>
              <a:ea typeface="標楷體" panose="03000509000000000000" pitchFamily="65" charset="-120"/>
            </a:endParaRPr>
          </a:p>
          <a:p>
            <a:pPr marL="0" indent="0">
              <a:buNone/>
            </a:pPr>
            <a:r>
              <a:rPr lang="en-US" altLang="zh-TW" sz="2400" b="0" dirty="0">
                <a:solidFill>
                  <a:schemeClr val="tx1"/>
                </a:solidFill>
                <a:latin typeface="標楷體" panose="03000509000000000000" pitchFamily="65" charset="-120"/>
                <a:ea typeface="標楷體" panose="03000509000000000000" pitchFamily="65" charset="-120"/>
              </a:rPr>
              <a:t>	</a:t>
            </a:r>
            <a:r>
              <a:rPr lang="zh-TW" altLang="en-US"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輸入層與輸出層之間的層數都可以稱為隱藏層</a:t>
            </a:r>
            <a:r>
              <a:rPr lang="en-US" altLang="zh-TW"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(Hidden Layer)</a:t>
            </a:r>
            <a:r>
              <a:rPr lang="zh-TW" altLang="en-US"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。一般的全連接神經網路中，隱藏層都是由全連接層所組成，也就是每一層的所有神經元和下一層的各個神經元皆有連結。</a:t>
            </a:r>
          </a:p>
        </p:txBody>
      </p:sp>
      <p:pic>
        <p:nvPicPr>
          <p:cNvPr id="4" name="圖片 3"/>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923326" y="3212976"/>
            <a:ext cx="5000642" cy="3268206"/>
          </a:xfrm>
          <a:prstGeom prst="rect">
            <a:avLst/>
          </a:prstGeom>
        </p:spPr>
      </p:pic>
    </p:spTree>
    <p:extLst>
      <p:ext uri="{BB962C8B-B14F-4D97-AF65-F5344CB8AC3E}">
        <p14:creationId xmlns:p14="http://schemas.microsoft.com/office/powerpoint/2010/main" val="268912714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endParaRPr lang="zh-TW" altLang="en-US" dirty="0"/>
          </a:p>
        </p:txBody>
      </p:sp>
      <p:sp>
        <p:nvSpPr>
          <p:cNvPr id="2" name="內容版面配置區 1"/>
          <p:cNvSpPr>
            <a:spLocks noGrp="1"/>
          </p:cNvSpPr>
          <p:nvPr>
            <p:ph idx="1"/>
          </p:nvPr>
        </p:nvSpPr>
        <p:spPr/>
        <p:txBody>
          <a:bodyPr/>
          <a:lstStyle/>
          <a:p>
            <a:pPr marL="0" indent="0">
              <a:lnSpc>
                <a:spcPct val="150000"/>
              </a:lnSpc>
              <a:buNone/>
            </a:pPr>
            <a:r>
              <a:rPr lang="zh-TW" altLang="en-US" sz="2400" dirty="0">
                <a:solidFill>
                  <a:srgbClr val="00B050"/>
                </a:solidFill>
              </a:rPr>
              <a:t>卷積層</a:t>
            </a:r>
            <a:endParaRPr lang="en-US" altLang="zh-TW" sz="2400" dirty="0">
              <a:solidFill>
                <a:srgbClr val="00B050"/>
              </a:solidFill>
            </a:endParaRPr>
          </a:p>
          <a:p>
            <a:pPr marL="0" lvl="1" indent="0">
              <a:lnSpc>
                <a:spcPct val="100000"/>
              </a:lnSpc>
              <a:spcBef>
                <a:spcPts val="600"/>
              </a:spcBef>
              <a:buNone/>
            </a:pPr>
            <a:r>
              <a:rPr lang="en-US" altLang="zh-TW" sz="2400" dirty="0"/>
              <a:t>	</a:t>
            </a:r>
            <a:r>
              <a:rPr lang="zh-TW" altLang="en-US" sz="2400" dirty="0" smtClean="0"/>
              <a:t>卷</a:t>
            </a:r>
            <a:r>
              <a:rPr lang="zh-TW" altLang="en-US" sz="2400" dirty="0"/>
              <a:t>積層是卷積神經網路隱藏層中的一種，卷積層有幾個重要的名詞，包含濾波器</a:t>
            </a:r>
            <a:r>
              <a:rPr lang="en-US" altLang="zh-TW" sz="2400" dirty="0"/>
              <a:t>(filter)</a:t>
            </a:r>
            <a:r>
              <a:rPr lang="zh-TW" altLang="en-US" sz="2400" dirty="0"/>
              <a:t>、特徵圖</a:t>
            </a:r>
            <a:r>
              <a:rPr lang="en-US" altLang="zh-TW" sz="2400" dirty="0"/>
              <a:t>(feature map)</a:t>
            </a:r>
            <a:r>
              <a:rPr lang="zh-TW" altLang="en-US" sz="2400" dirty="0"/>
              <a:t>與激活函數</a:t>
            </a:r>
            <a:r>
              <a:rPr lang="en-US" altLang="zh-TW" sz="2400" dirty="0"/>
              <a:t>(activation function)</a:t>
            </a:r>
            <a:r>
              <a:rPr lang="zh-TW" altLang="en-US" sz="2400" dirty="0"/>
              <a:t>。</a:t>
            </a:r>
            <a:endParaRPr lang="en-US" altLang="zh-TW" sz="2400" dirty="0"/>
          </a:p>
          <a:p>
            <a:pPr marL="0" lvl="1" indent="0">
              <a:lnSpc>
                <a:spcPct val="100000"/>
              </a:lnSpc>
              <a:spcBef>
                <a:spcPts val="600"/>
              </a:spcBef>
              <a:buNone/>
            </a:pPr>
            <a:r>
              <a:rPr lang="en-US" altLang="zh-TW" sz="2400" dirty="0"/>
              <a:t>	</a:t>
            </a:r>
            <a:r>
              <a:rPr lang="zh-TW" altLang="en-US" sz="2400" dirty="0"/>
              <a:t>卷積在數學中指的是通過兩個函數</a:t>
            </a:r>
            <a:r>
              <a:rPr lang="en-US" altLang="zh-TW" sz="2400" dirty="0"/>
              <a:t>f ( )</a:t>
            </a:r>
            <a:r>
              <a:rPr lang="zh-TW" altLang="en-US" sz="2400" dirty="0"/>
              <a:t>和</a:t>
            </a:r>
            <a:r>
              <a:rPr lang="en-US" altLang="zh-TW" sz="2400" dirty="0"/>
              <a:t>g( )</a:t>
            </a:r>
            <a:r>
              <a:rPr lang="zh-TW" altLang="en-US" sz="2400" dirty="0"/>
              <a:t>生成第三個函數的一種數學算子，而在卷積層中則是指透過濾波器掃描輸入變成特徵圖，這行為我們稱作為卷積，有如函數</a:t>
            </a:r>
            <a:r>
              <a:rPr lang="en-US" altLang="zh-TW" sz="2400" dirty="0"/>
              <a:t>f ( )</a:t>
            </a:r>
            <a:r>
              <a:rPr lang="zh-TW" altLang="en-US" sz="2400" dirty="0"/>
              <a:t>的運作，接著特徵圖透過激活函數的轉換後就成為卷積層的輸出，有如函數</a:t>
            </a:r>
            <a:r>
              <a:rPr lang="en-US" altLang="zh-TW" sz="2400" dirty="0"/>
              <a:t>g( )</a:t>
            </a:r>
            <a:r>
              <a:rPr lang="zh-TW" altLang="en-US" sz="2400" dirty="0"/>
              <a:t>的運作，最後輸入至下一層神經元，至此便是卷積層的整體流程。</a:t>
            </a:r>
          </a:p>
        </p:txBody>
      </p:sp>
    </p:spTree>
    <p:extLst>
      <p:ext uri="{BB962C8B-B14F-4D97-AF65-F5344CB8AC3E}">
        <p14:creationId xmlns:p14="http://schemas.microsoft.com/office/powerpoint/2010/main" val="97297044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endParaRPr lang="zh-TW" altLang="en-US" dirty="0"/>
          </a:p>
        </p:txBody>
      </p:sp>
      <p:sp>
        <p:nvSpPr>
          <p:cNvPr id="2" name="內容版面配置區 1"/>
          <p:cNvSpPr>
            <a:spLocks noGrp="1"/>
          </p:cNvSpPr>
          <p:nvPr>
            <p:ph idx="1"/>
          </p:nvPr>
        </p:nvSpPr>
        <p:spPr/>
        <p:txBody>
          <a:bodyPr/>
          <a:lstStyle/>
          <a:p>
            <a:pPr marL="0" indent="0">
              <a:lnSpc>
                <a:spcPct val="150000"/>
              </a:lnSpc>
              <a:buNone/>
            </a:pPr>
            <a:r>
              <a:rPr lang="zh-TW" altLang="en-US" sz="2400" dirty="0">
                <a:solidFill>
                  <a:srgbClr val="00B050"/>
                </a:solidFill>
              </a:rPr>
              <a:t>濾波器</a:t>
            </a:r>
            <a:r>
              <a:rPr lang="en-US" altLang="zh-TW" sz="2400" dirty="0">
                <a:solidFill>
                  <a:srgbClr val="00B050"/>
                </a:solidFill>
              </a:rPr>
              <a:t>(filter)</a:t>
            </a:r>
          </a:p>
          <a:p>
            <a:pPr marL="0" indent="0">
              <a:buNone/>
            </a:pPr>
            <a:r>
              <a:rPr kumimoji="1" lang="en-US" altLang="zh-TW" sz="2400" b="0" dirty="0">
                <a:solidFill>
                  <a:schemeClr val="tx1"/>
                </a:solidFill>
                <a:latin typeface="Times New Roman" pitchFamily="18" charset="0"/>
                <a:ea typeface="標楷體" pitchFamily="65" charset="-120"/>
              </a:rPr>
              <a:t>	</a:t>
            </a:r>
            <a:r>
              <a:rPr kumimoji="1" lang="zh-TW" altLang="en-US" sz="2400" b="0" dirty="0">
                <a:solidFill>
                  <a:schemeClr val="tx1"/>
                </a:solidFill>
                <a:latin typeface="Times New Roman" pitchFamily="18" charset="0"/>
                <a:ea typeface="標楷體" pitchFamily="65" charset="-120"/>
              </a:rPr>
              <a:t>濾波器相當於相機的各種濾鏡，例如模糊化、銳化、邊緣化等等，透過濾波器計算出特徵圖。</a:t>
            </a:r>
          </a:p>
        </p:txBody>
      </p:sp>
      <p:pic>
        <p:nvPicPr>
          <p:cNvPr id="6" name="圖片 5">
            <a:extLst>
              <a:ext uri="{FF2B5EF4-FFF2-40B4-BE49-F238E27FC236}">
                <a16:creationId xmlns="" xmlns:a16="http://schemas.microsoft.com/office/drawing/2014/main" id="{94F8C75D-12F1-4D6F-B790-B272F35D92AB}"/>
              </a:ext>
            </a:extLst>
          </p:cNvPr>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073396" y="2636912"/>
            <a:ext cx="4737016" cy="3932904"/>
          </a:xfrm>
          <a:prstGeom prst="rect">
            <a:avLst/>
          </a:prstGeom>
        </p:spPr>
      </p:pic>
    </p:spTree>
    <p:extLst>
      <p:ext uri="{BB962C8B-B14F-4D97-AF65-F5344CB8AC3E}">
        <p14:creationId xmlns:p14="http://schemas.microsoft.com/office/powerpoint/2010/main" val="213260104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endParaRPr lang="zh-TW" altLang="en-US"/>
          </a:p>
        </p:txBody>
      </p:sp>
      <p:sp>
        <p:nvSpPr>
          <p:cNvPr id="2" name="內容版面配置區 1"/>
          <p:cNvSpPr>
            <a:spLocks noGrp="1"/>
          </p:cNvSpPr>
          <p:nvPr>
            <p:ph sz="half" idx="1"/>
          </p:nvPr>
        </p:nvSpPr>
        <p:spPr>
          <a:xfrm>
            <a:off x="179388" y="1341438"/>
            <a:ext cx="4536628" cy="5040312"/>
          </a:xfrm>
        </p:spPr>
        <p:txBody>
          <a:bodyPr/>
          <a:lstStyle/>
          <a:p>
            <a:pPr marL="0" indent="0">
              <a:lnSpc>
                <a:spcPct val="150000"/>
              </a:lnSpc>
              <a:buNone/>
            </a:pPr>
            <a:r>
              <a:rPr lang="en-US" altLang="zh-TW" dirty="0" smtClean="0"/>
              <a:t>4-1-1</a:t>
            </a:r>
            <a:r>
              <a:rPr lang="zh-TW" altLang="en-US" dirty="0"/>
              <a:t>　</a:t>
            </a:r>
            <a:r>
              <a:rPr lang="zh-TW" altLang="en-US" dirty="0">
                <a:latin typeface="+mj-ea"/>
              </a:rPr>
              <a:t>神經元模型</a:t>
            </a:r>
            <a:endParaRPr lang="en-US" altLang="zh-TW" dirty="0" smtClean="0">
              <a:cs typeface="Times New Roman" panose="02020603050405020304" pitchFamily="18" charset="0"/>
            </a:endParaRPr>
          </a:p>
          <a:p>
            <a:pPr marL="0" lvl="1" indent="0">
              <a:lnSpc>
                <a:spcPct val="100000"/>
              </a:lnSpc>
              <a:buNone/>
            </a:pPr>
            <a:r>
              <a:rPr lang="en-US" altLang="zh-TW" dirty="0">
                <a:cs typeface="Times New Roman" panose="02020603050405020304" pitchFamily="18" charset="0"/>
              </a:rPr>
              <a:t>	</a:t>
            </a:r>
            <a:r>
              <a:rPr lang="zh-TW" altLang="en-US" sz="2400" dirty="0" smtClean="0">
                <a:cs typeface="Times New Roman" panose="02020603050405020304" pitchFamily="18" charset="0"/>
              </a:rPr>
              <a:t>人類</a:t>
            </a:r>
            <a:r>
              <a:rPr lang="zh-TW" altLang="en-US" sz="2400" dirty="0">
                <a:cs typeface="Times New Roman" panose="02020603050405020304" pitchFamily="18" charset="0"/>
              </a:rPr>
              <a:t>神經元由樹突接收外界許多的刺激訊號，例如</a:t>
            </a:r>
            <a:r>
              <a:rPr lang="en-US" altLang="zh-TW" sz="2400" i="1" dirty="0">
                <a:cs typeface="Times New Roman" panose="02020603050405020304" pitchFamily="18" charset="0"/>
              </a:rPr>
              <a:t>x</a:t>
            </a:r>
            <a:r>
              <a:rPr lang="en-US" altLang="zh-TW" sz="2400" baseline="-25000" dirty="0">
                <a:cs typeface="Times New Roman" panose="02020603050405020304" pitchFamily="18" charset="0"/>
              </a:rPr>
              <a:t>1</a:t>
            </a:r>
            <a:r>
              <a:rPr lang="zh-TW" altLang="en-US" sz="2400" dirty="0">
                <a:cs typeface="Times New Roman" panose="02020603050405020304" pitchFamily="18" charset="0"/>
              </a:rPr>
              <a:t>、</a:t>
            </a:r>
            <a:r>
              <a:rPr lang="en-US" altLang="zh-TW" sz="2400" i="1" dirty="0">
                <a:cs typeface="Times New Roman" panose="02020603050405020304" pitchFamily="18" charset="0"/>
              </a:rPr>
              <a:t>x</a:t>
            </a:r>
            <a:r>
              <a:rPr lang="en-US" altLang="zh-TW" sz="2400" baseline="-25000" dirty="0">
                <a:cs typeface="Times New Roman" panose="02020603050405020304" pitchFamily="18" charset="0"/>
              </a:rPr>
              <a:t>2</a:t>
            </a:r>
            <a:r>
              <a:rPr lang="zh-TW" altLang="en-US" sz="2400" dirty="0">
                <a:cs typeface="Times New Roman" panose="02020603050405020304" pitchFamily="18" charset="0"/>
              </a:rPr>
              <a:t>和</a:t>
            </a:r>
            <a:r>
              <a:rPr lang="en-US" altLang="zh-TW" sz="2400" i="1" dirty="0">
                <a:cs typeface="Times New Roman" panose="02020603050405020304" pitchFamily="18" charset="0"/>
              </a:rPr>
              <a:t>x</a:t>
            </a:r>
            <a:r>
              <a:rPr lang="en-US" altLang="zh-TW" sz="2400" baseline="-25000" dirty="0">
                <a:cs typeface="Times New Roman" panose="02020603050405020304" pitchFamily="18" charset="0"/>
              </a:rPr>
              <a:t>3</a:t>
            </a:r>
            <a:r>
              <a:rPr lang="zh-TW" altLang="en-US" sz="2400" dirty="0">
                <a:cs typeface="Times New Roman" panose="02020603050405020304" pitchFamily="18" charset="0"/>
              </a:rPr>
              <a:t>等訊號後，經過細胞核的處理，最後由軸丘判斷這些訊號的刺激是否達到一定的門檻，若已達門檻，則將訊號傳給下一個神經元，若未達門檻，則這些訊號不會傳向其他的神經元。</a:t>
            </a:r>
          </a:p>
        </p:txBody>
      </p:sp>
      <p:pic>
        <p:nvPicPr>
          <p:cNvPr id="6" name="圖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148064" y="3140968"/>
            <a:ext cx="2959241" cy="2476343"/>
          </a:xfrm>
          <a:prstGeom prst="rect">
            <a:avLst/>
          </a:prstGeom>
        </p:spPr>
      </p:pic>
    </p:spTree>
    <p:extLst>
      <p:ext uri="{BB962C8B-B14F-4D97-AF65-F5344CB8AC3E}">
        <p14:creationId xmlns:p14="http://schemas.microsoft.com/office/powerpoint/2010/main" val="217341314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內容版面配置區 1">
            <a:extLst>
              <a:ext uri="{FF2B5EF4-FFF2-40B4-BE49-F238E27FC236}">
                <a16:creationId xmlns="" xmlns:a16="http://schemas.microsoft.com/office/drawing/2014/main" id="{B23EAEE3-5E46-4FC2-B940-C1B30E76BC2A}"/>
              </a:ext>
            </a:extLst>
          </p:cNvPr>
          <p:cNvSpPr txBox="1">
            <a:spLocks/>
          </p:cNvSpPr>
          <p:nvPr/>
        </p:nvSpPr>
        <p:spPr bwMode="auto">
          <a:xfrm>
            <a:off x="179388" y="1341438"/>
            <a:ext cx="8264525" cy="5040312"/>
          </a:xfrm>
          <a:prstGeom prst="rect">
            <a:avLst/>
          </a:prstGeom>
          <a:noFill/>
          <a:ln w="9525" algn="ctr">
            <a:noFill/>
            <a:miter lim="800000"/>
            <a:headEnd/>
            <a:tailEnd/>
          </a:ln>
        </p:spPr>
        <p:txBody>
          <a:bodyPr vert="horz" wrap="square" lIns="91440" tIns="45720" rIns="91440" bIns="45720" numCol="1" anchor="t" anchorCtr="0" compatLnSpc="1">
            <a:prstTxWarp prst="textNoShape">
              <a:avLst/>
            </a:prstTxWarp>
          </a:bodyPr>
          <a:lstStyle>
            <a:lvl1pPr marL="342900" indent="-342900" algn="just" defTabSz="257175" rtl="0" eaLnBrk="0" fontAlgn="base" hangingPunct="0">
              <a:spcBef>
                <a:spcPts val="80"/>
              </a:spcBef>
              <a:spcAft>
                <a:spcPct val="0"/>
              </a:spcAft>
              <a:buChar char="•"/>
              <a:tabLst>
                <a:tab pos="757238" algn="l"/>
                <a:tab pos="8072438" algn="r"/>
              </a:tabLst>
              <a:defRPr sz="2800" b="1">
                <a:solidFill>
                  <a:srgbClr val="4346BD"/>
                </a:solidFill>
                <a:latin typeface="+mn-lt"/>
                <a:ea typeface="+mn-ea"/>
                <a:cs typeface="+mn-cs"/>
              </a:defRPr>
            </a:lvl1pPr>
            <a:lvl2pPr marL="1588" indent="455613" algn="just" defTabSz="257175" rtl="0" eaLnBrk="0" fontAlgn="base" hangingPunct="0">
              <a:lnSpc>
                <a:spcPct val="115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2pPr>
            <a:lvl3pPr marL="282575" indent="-279400" algn="just" defTabSz="257175" rtl="0" eaLnBrk="0" fontAlgn="base" hangingPunct="0">
              <a:lnSpc>
                <a:spcPct val="115000"/>
              </a:lnSpc>
              <a:spcBef>
                <a:spcPct val="5000"/>
              </a:spcBef>
              <a:spcAft>
                <a:spcPct val="5000"/>
              </a:spcAft>
              <a:buChar char="•"/>
              <a:tabLst>
                <a:tab pos="757238" algn="l"/>
                <a:tab pos="8072438" algn="r"/>
              </a:tabLst>
              <a:defRPr sz="2800">
                <a:solidFill>
                  <a:schemeClr val="tx1"/>
                </a:solidFill>
                <a:latin typeface="Times New Roman" pitchFamily="18" charset="0"/>
                <a:ea typeface="標楷體" pitchFamily="65" charset="-120"/>
              </a:defRPr>
            </a:lvl3pPr>
            <a:lvl4pPr marL="284163" indent="1087438" algn="just" defTabSz="257175" rtl="0" eaLnBrk="0" fontAlgn="base" hangingPunct="0">
              <a:lnSpc>
                <a:spcPct val="115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4pPr>
            <a:lvl5pPr marL="285750" indent="1543050" algn="l" defTabSz="257175" rtl="0" eaLnBrk="0" fontAlgn="base" hangingPunct="0">
              <a:lnSpc>
                <a:spcPct val="115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5pPr>
            <a:lvl6pPr marL="21256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6pPr>
            <a:lvl7pPr marL="25828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7pPr>
            <a:lvl8pPr marL="30400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8pPr>
            <a:lvl9pPr marL="34972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9pPr>
          </a:lstStyle>
          <a:p>
            <a:pPr marL="0" indent="0">
              <a:lnSpc>
                <a:spcPct val="150000"/>
              </a:lnSpc>
              <a:buNone/>
            </a:pPr>
            <a:r>
              <a:rPr lang="zh-TW" altLang="en-US" sz="2400" dirty="0">
                <a:solidFill>
                  <a:srgbClr val="00B050"/>
                </a:solidFill>
              </a:rPr>
              <a:t>卷積的運作方式</a:t>
            </a:r>
            <a:endParaRPr lang="en-US" altLang="zh-TW" sz="2400" dirty="0">
              <a:solidFill>
                <a:srgbClr val="00B050"/>
              </a:solidFill>
            </a:endParaRPr>
          </a:p>
          <a:p>
            <a:pPr marL="0" lvl="1" indent="0">
              <a:lnSpc>
                <a:spcPct val="100000"/>
              </a:lnSpc>
              <a:spcBef>
                <a:spcPts val="600"/>
              </a:spcBef>
              <a:buNone/>
            </a:pPr>
            <a:r>
              <a:rPr lang="en-US" altLang="zh-TW" sz="2400" kern="0" dirty="0"/>
              <a:t>	</a:t>
            </a:r>
            <a:r>
              <a:rPr lang="zh-TW" altLang="en-US" sz="2400" kern="0" dirty="0"/>
              <a:t>左邊為數值化的輸入，中間是使用的濾波器，右邊是透過濾波器計算後的特徵圖，同樣以矩陣方式儲存數值。</a:t>
            </a:r>
          </a:p>
        </p:txBody>
      </p:sp>
      <p:sp>
        <p:nvSpPr>
          <p:cNvPr id="5" name="標題 4">
            <a:extLst>
              <a:ext uri="{FF2B5EF4-FFF2-40B4-BE49-F238E27FC236}">
                <a16:creationId xmlns="" xmlns:a16="http://schemas.microsoft.com/office/drawing/2014/main" id="{03DBE4E8-3261-4BD9-BDA0-BD944BFCB6F0}"/>
              </a:ext>
            </a:extLst>
          </p:cNvPr>
          <p:cNvSpPr>
            <a:spLocks noGrp="1"/>
          </p:cNvSpPr>
          <p:nvPr>
            <p:ph type="title"/>
          </p:nvPr>
        </p:nvSpPr>
        <p:spPr/>
        <p:txBody>
          <a:bodyPr/>
          <a:lstStyle/>
          <a:p>
            <a:endParaRPr lang="zh-TW" altLang="en-US" dirty="0"/>
          </a:p>
        </p:txBody>
      </p:sp>
      <p:pic>
        <p:nvPicPr>
          <p:cNvPr id="4" name="內容版面配置區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763688" y="2924944"/>
            <a:ext cx="5589307" cy="3332161"/>
          </a:xfrm>
        </p:spPr>
      </p:pic>
    </p:spTree>
    <p:extLst>
      <p:ext uri="{BB962C8B-B14F-4D97-AF65-F5344CB8AC3E}">
        <p14:creationId xmlns:p14="http://schemas.microsoft.com/office/powerpoint/2010/main" val="361564694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內容版面配置區 1">
            <a:extLst>
              <a:ext uri="{FF2B5EF4-FFF2-40B4-BE49-F238E27FC236}">
                <a16:creationId xmlns="" xmlns:a16="http://schemas.microsoft.com/office/drawing/2014/main" id="{28984BBA-DAB4-4AC2-A8CA-95F3D45670A5}"/>
              </a:ext>
            </a:extLst>
          </p:cNvPr>
          <p:cNvSpPr txBox="1">
            <a:spLocks/>
          </p:cNvSpPr>
          <p:nvPr/>
        </p:nvSpPr>
        <p:spPr bwMode="auto">
          <a:xfrm>
            <a:off x="179388" y="1341438"/>
            <a:ext cx="8264525" cy="5040312"/>
          </a:xfrm>
          <a:prstGeom prst="rect">
            <a:avLst/>
          </a:prstGeom>
          <a:noFill/>
          <a:ln w="9525" algn="ctr">
            <a:noFill/>
            <a:miter lim="800000"/>
            <a:headEnd/>
            <a:tailEnd/>
          </a:ln>
        </p:spPr>
        <p:txBody>
          <a:bodyPr vert="horz" wrap="square" lIns="91440" tIns="45720" rIns="91440" bIns="45720" numCol="1" anchor="t" anchorCtr="0" compatLnSpc="1">
            <a:prstTxWarp prst="textNoShape">
              <a:avLst/>
            </a:prstTxWarp>
          </a:bodyPr>
          <a:lstStyle>
            <a:lvl1pPr marL="342900" indent="-342900" algn="just" defTabSz="257175" rtl="0" eaLnBrk="0" fontAlgn="base" hangingPunct="0">
              <a:spcBef>
                <a:spcPts val="80"/>
              </a:spcBef>
              <a:spcAft>
                <a:spcPct val="0"/>
              </a:spcAft>
              <a:buChar char="•"/>
              <a:tabLst>
                <a:tab pos="757238" algn="l"/>
                <a:tab pos="8072438" algn="r"/>
              </a:tabLst>
              <a:defRPr sz="2800" b="1">
                <a:solidFill>
                  <a:srgbClr val="4346BD"/>
                </a:solidFill>
                <a:latin typeface="+mn-lt"/>
                <a:ea typeface="+mn-ea"/>
                <a:cs typeface="+mn-cs"/>
              </a:defRPr>
            </a:lvl1pPr>
            <a:lvl2pPr marL="1588" indent="455613" algn="just" defTabSz="257175" rtl="0" eaLnBrk="0" fontAlgn="base" hangingPunct="0">
              <a:lnSpc>
                <a:spcPct val="115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2pPr>
            <a:lvl3pPr marL="282575" indent="-279400" algn="just" defTabSz="257175" rtl="0" eaLnBrk="0" fontAlgn="base" hangingPunct="0">
              <a:lnSpc>
                <a:spcPct val="115000"/>
              </a:lnSpc>
              <a:spcBef>
                <a:spcPct val="5000"/>
              </a:spcBef>
              <a:spcAft>
                <a:spcPct val="5000"/>
              </a:spcAft>
              <a:buChar char="•"/>
              <a:tabLst>
                <a:tab pos="757238" algn="l"/>
                <a:tab pos="8072438" algn="r"/>
              </a:tabLst>
              <a:defRPr sz="2800">
                <a:solidFill>
                  <a:schemeClr val="tx1"/>
                </a:solidFill>
                <a:latin typeface="Times New Roman" pitchFamily="18" charset="0"/>
                <a:ea typeface="標楷體" pitchFamily="65" charset="-120"/>
              </a:defRPr>
            </a:lvl3pPr>
            <a:lvl4pPr marL="284163" indent="1087438" algn="just" defTabSz="257175" rtl="0" eaLnBrk="0" fontAlgn="base" hangingPunct="0">
              <a:lnSpc>
                <a:spcPct val="115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4pPr>
            <a:lvl5pPr marL="285750" indent="1543050" algn="l" defTabSz="257175" rtl="0" eaLnBrk="0" fontAlgn="base" hangingPunct="0">
              <a:lnSpc>
                <a:spcPct val="115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5pPr>
            <a:lvl6pPr marL="21256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6pPr>
            <a:lvl7pPr marL="25828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7pPr>
            <a:lvl8pPr marL="30400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8pPr>
            <a:lvl9pPr marL="34972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9pPr>
          </a:lstStyle>
          <a:p>
            <a:pPr marL="0" indent="0">
              <a:lnSpc>
                <a:spcPct val="150000"/>
              </a:lnSpc>
              <a:buNone/>
            </a:pPr>
            <a:r>
              <a:rPr lang="zh-TW" altLang="en-US" sz="2400" dirty="0">
                <a:solidFill>
                  <a:srgbClr val="00B050"/>
                </a:solidFill>
              </a:rPr>
              <a:t>濾波器產生特徵圖的計算方式</a:t>
            </a:r>
            <a:endParaRPr lang="en-US" altLang="zh-TW" sz="2400" dirty="0">
              <a:solidFill>
                <a:srgbClr val="00B050"/>
              </a:solidFill>
            </a:endParaRPr>
          </a:p>
          <a:p>
            <a:pPr marL="0" lvl="1" indent="0">
              <a:lnSpc>
                <a:spcPct val="100000"/>
              </a:lnSpc>
              <a:spcBef>
                <a:spcPts val="600"/>
              </a:spcBef>
              <a:buNone/>
            </a:pPr>
            <a:r>
              <a:rPr lang="en-US" altLang="zh-TW" sz="2400" kern="0" dirty="0"/>
              <a:t>	</a:t>
            </a:r>
            <a:r>
              <a:rPr lang="zh-TW" altLang="en-US" sz="2400" kern="0" dirty="0"/>
              <a:t>輸入為</a:t>
            </a:r>
            <a:r>
              <a:rPr lang="en-US" altLang="zh-TW" sz="2400" kern="0" dirty="0"/>
              <a:t>5x5</a:t>
            </a:r>
            <a:r>
              <a:rPr lang="zh-TW" altLang="en-US" sz="2400" kern="0" dirty="0"/>
              <a:t>的矩陣數值，它代表著一張圖像，若我們使用</a:t>
            </a:r>
            <a:r>
              <a:rPr lang="en-US" altLang="zh-TW" sz="2400" kern="0" dirty="0"/>
              <a:t>2x2</a:t>
            </a:r>
            <a:r>
              <a:rPr lang="zh-TW" altLang="en-US" sz="2400" kern="0" dirty="0"/>
              <a:t>的濾波器進行卷積，濾波器會先從最左角的</a:t>
            </a:r>
            <a:r>
              <a:rPr lang="en-US" altLang="zh-TW" sz="2400" kern="0" dirty="0"/>
              <a:t>2x2</a:t>
            </a:r>
            <a:r>
              <a:rPr lang="zh-TW" altLang="en-US" sz="2400" kern="0" dirty="0"/>
              <a:t>矩陣開始掃描，濾波器的矩陣和相對應的輸入進行對應的數字相乘並進行加總。</a:t>
            </a:r>
          </a:p>
        </p:txBody>
      </p:sp>
      <p:sp>
        <p:nvSpPr>
          <p:cNvPr id="3" name="標題 2"/>
          <p:cNvSpPr>
            <a:spLocks noGrp="1"/>
          </p:cNvSpPr>
          <p:nvPr>
            <p:ph type="title"/>
          </p:nvPr>
        </p:nvSpPr>
        <p:spPr/>
        <p:txBody>
          <a:bodyPr/>
          <a:lstStyle/>
          <a:p>
            <a:pPr lvl="1">
              <a:spcBef>
                <a:spcPts val="600"/>
              </a:spcBef>
            </a:pPr>
            <a:endParaRPr lang="zh-TW" altLang="en-US" sz="3600" kern="0" dirty="0"/>
          </a:p>
        </p:txBody>
      </p:sp>
      <p:pic>
        <p:nvPicPr>
          <p:cNvPr id="4" name="內容版面配置區 3"/>
          <p:cNvPicPr>
            <a:picLocks noGrp="1" noChangeAspect="1"/>
          </p:cNvPicPr>
          <p:nvPr>
            <p:ph idx="1"/>
          </p:nvPr>
        </p:nvPicPr>
        <p:blipFill>
          <a:blip r:embed="rId2" cstate="print">
            <a:clrChange>
              <a:clrFrom>
                <a:srgbClr val="F8F7FC"/>
              </a:clrFrom>
              <a:clrTo>
                <a:srgbClr val="F8F7FC">
                  <a:alpha val="0"/>
                </a:srgbClr>
              </a:clrTo>
            </a:clrChange>
            <a:extLst>
              <a:ext uri="{28A0092B-C50C-407E-A947-70E740481C1C}">
                <a14:useLocalDpi xmlns:a14="http://schemas.microsoft.com/office/drawing/2010/main" val="0"/>
              </a:ext>
            </a:extLst>
          </a:blip>
          <a:stretch>
            <a:fillRect/>
          </a:stretch>
        </p:blipFill>
        <p:spPr>
          <a:xfrm>
            <a:off x="1907704" y="2996952"/>
            <a:ext cx="5454606" cy="3503976"/>
          </a:xfrm>
        </p:spPr>
      </p:pic>
    </p:spTree>
    <p:extLst>
      <p:ext uri="{BB962C8B-B14F-4D97-AF65-F5344CB8AC3E}">
        <p14:creationId xmlns:p14="http://schemas.microsoft.com/office/powerpoint/2010/main" val="293234216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內容版面配置區 1">
            <a:extLst>
              <a:ext uri="{FF2B5EF4-FFF2-40B4-BE49-F238E27FC236}">
                <a16:creationId xmlns="" xmlns:a16="http://schemas.microsoft.com/office/drawing/2014/main" id="{28984BBA-DAB4-4AC2-A8CA-95F3D45670A5}"/>
              </a:ext>
            </a:extLst>
          </p:cNvPr>
          <p:cNvSpPr txBox="1">
            <a:spLocks/>
          </p:cNvSpPr>
          <p:nvPr/>
        </p:nvSpPr>
        <p:spPr bwMode="auto">
          <a:xfrm>
            <a:off x="179388" y="1341438"/>
            <a:ext cx="8264525" cy="5040312"/>
          </a:xfrm>
          <a:prstGeom prst="rect">
            <a:avLst/>
          </a:prstGeom>
          <a:noFill/>
          <a:ln w="9525" algn="ctr">
            <a:noFill/>
            <a:miter lim="800000"/>
            <a:headEnd/>
            <a:tailEnd/>
          </a:ln>
        </p:spPr>
        <p:txBody>
          <a:bodyPr vert="horz" wrap="square" lIns="91440" tIns="45720" rIns="91440" bIns="45720" numCol="1" anchor="t" anchorCtr="0" compatLnSpc="1">
            <a:prstTxWarp prst="textNoShape">
              <a:avLst/>
            </a:prstTxWarp>
          </a:bodyPr>
          <a:lstStyle>
            <a:lvl1pPr marL="342900" indent="-342900" algn="just" defTabSz="257175" rtl="0" eaLnBrk="0" fontAlgn="base" hangingPunct="0">
              <a:spcBef>
                <a:spcPts val="80"/>
              </a:spcBef>
              <a:spcAft>
                <a:spcPct val="0"/>
              </a:spcAft>
              <a:buChar char="•"/>
              <a:tabLst>
                <a:tab pos="757238" algn="l"/>
                <a:tab pos="8072438" algn="r"/>
              </a:tabLst>
              <a:defRPr sz="2800" b="1">
                <a:solidFill>
                  <a:srgbClr val="4346BD"/>
                </a:solidFill>
                <a:latin typeface="+mn-lt"/>
                <a:ea typeface="+mn-ea"/>
                <a:cs typeface="+mn-cs"/>
              </a:defRPr>
            </a:lvl1pPr>
            <a:lvl2pPr marL="1588" indent="455613" algn="just" defTabSz="257175" rtl="0" eaLnBrk="0" fontAlgn="base" hangingPunct="0">
              <a:lnSpc>
                <a:spcPct val="115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2pPr>
            <a:lvl3pPr marL="282575" indent="-279400" algn="just" defTabSz="257175" rtl="0" eaLnBrk="0" fontAlgn="base" hangingPunct="0">
              <a:lnSpc>
                <a:spcPct val="115000"/>
              </a:lnSpc>
              <a:spcBef>
                <a:spcPct val="5000"/>
              </a:spcBef>
              <a:spcAft>
                <a:spcPct val="5000"/>
              </a:spcAft>
              <a:buChar char="•"/>
              <a:tabLst>
                <a:tab pos="757238" algn="l"/>
                <a:tab pos="8072438" algn="r"/>
              </a:tabLst>
              <a:defRPr sz="2800">
                <a:solidFill>
                  <a:schemeClr val="tx1"/>
                </a:solidFill>
                <a:latin typeface="Times New Roman" pitchFamily="18" charset="0"/>
                <a:ea typeface="標楷體" pitchFamily="65" charset="-120"/>
              </a:defRPr>
            </a:lvl3pPr>
            <a:lvl4pPr marL="284163" indent="1087438" algn="just" defTabSz="257175" rtl="0" eaLnBrk="0" fontAlgn="base" hangingPunct="0">
              <a:lnSpc>
                <a:spcPct val="115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4pPr>
            <a:lvl5pPr marL="285750" indent="1543050" algn="l" defTabSz="257175" rtl="0" eaLnBrk="0" fontAlgn="base" hangingPunct="0">
              <a:lnSpc>
                <a:spcPct val="115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5pPr>
            <a:lvl6pPr marL="21256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6pPr>
            <a:lvl7pPr marL="25828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7pPr>
            <a:lvl8pPr marL="30400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8pPr>
            <a:lvl9pPr marL="34972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9pPr>
          </a:lstStyle>
          <a:p>
            <a:pPr marL="0" indent="0">
              <a:buNone/>
            </a:pPr>
            <a:r>
              <a:rPr kumimoji="1" lang="en-US" altLang="zh-TW" sz="2400" b="0" dirty="0">
                <a:solidFill>
                  <a:schemeClr val="tx1"/>
                </a:solidFill>
                <a:latin typeface="Times New Roman" pitchFamily="18" charset="0"/>
                <a:ea typeface="標楷體" pitchFamily="65" charset="-120"/>
              </a:rPr>
              <a:t>	</a:t>
            </a:r>
            <a:r>
              <a:rPr kumimoji="1" lang="zh-TW" altLang="en-US" sz="2400" b="0" dirty="0">
                <a:solidFill>
                  <a:schemeClr val="tx1"/>
                </a:solidFill>
                <a:latin typeface="Times New Roman" pitchFamily="18" charset="0"/>
                <a:ea typeface="標楷體" pitchFamily="65" charset="-120"/>
              </a:rPr>
              <a:t>接著的下一個運算，將根據設定的間隔步長</a:t>
            </a:r>
            <a:r>
              <a:rPr kumimoji="1" lang="en-US" altLang="zh-TW" sz="2400" b="0" dirty="0">
                <a:solidFill>
                  <a:schemeClr val="tx1"/>
                </a:solidFill>
                <a:latin typeface="Times New Roman" pitchFamily="18" charset="0"/>
                <a:ea typeface="標楷體" pitchFamily="65" charset="-120"/>
              </a:rPr>
              <a:t>(stride)</a:t>
            </a:r>
            <a:r>
              <a:rPr kumimoji="1" lang="zh-TW" altLang="en-US" sz="2400" b="0" dirty="0">
                <a:solidFill>
                  <a:schemeClr val="tx1"/>
                </a:solidFill>
                <a:latin typeface="Times New Roman" pitchFamily="18" charset="0"/>
                <a:ea typeface="標楷體" pitchFamily="65" charset="-120"/>
              </a:rPr>
              <a:t>，決定濾波器一次要移動的格數，假設設定濾波器一次移動一步，一樣透過濾波器計算出特徵圖上的一個神經元 </a:t>
            </a:r>
            <a:r>
              <a:rPr kumimoji="1" lang="en-US" altLang="zh-TW" sz="2400" b="0" dirty="0">
                <a:solidFill>
                  <a:schemeClr val="tx1"/>
                </a:solidFill>
                <a:latin typeface="Times New Roman" pitchFamily="18" charset="0"/>
                <a:ea typeface="標楷體" pitchFamily="65" charset="-120"/>
              </a:rPr>
              <a:t>0x1 + 2x0 + 0x0 + 8x1 = 8</a:t>
            </a:r>
            <a:r>
              <a:rPr kumimoji="1" lang="zh-TW" altLang="en-US" sz="2400" b="0" dirty="0">
                <a:solidFill>
                  <a:schemeClr val="tx1"/>
                </a:solidFill>
                <a:latin typeface="Times New Roman" pitchFamily="18" charset="0"/>
                <a:ea typeface="標楷體" pitchFamily="65" charset="-120"/>
              </a:rPr>
              <a:t>，特徵圖中的第二個神經元儲存的數值便是 </a:t>
            </a:r>
            <a:r>
              <a:rPr kumimoji="1" lang="en-US" altLang="zh-TW" sz="2400" b="0" dirty="0">
                <a:solidFill>
                  <a:schemeClr val="tx1"/>
                </a:solidFill>
                <a:latin typeface="Times New Roman" pitchFamily="18" charset="0"/>
                <a:ea typeface="標楷體" pitchFamily="65" charset="-120"/>
              </a:rPr>
              <a:t>8</a:t>
            </a:r>
            <a:r>
              <a:rPr kumimoji="1" lang="zh-TW" altLang="en-US" sz="2400" b="0" dirty="0">
                <a:solidFill>
                  <a:schemeClr val="tx1"/>
                </a:solidFill>
                <a:latin typeface="Times New Roman" pitchFamily="18" charset="0"/>
                <a:ea typeface="標楷體" pitchFamily="65" charset="-120"/>
              </a:rPr>
              <a:t>。</a:t>
            </a:r>
          </a:p>
        </p:txBody>
      </p:sp>
      <p:sp>
        <p:nvSpPr>
          <p:cNvPr id="3" name="標題 2"/>
          <p:cNvSpPr>
            <a:spLocks noGrp="1"/>
          </p:cNvSpPr>
          <p:nvPr>
            <p:ph type="title"/>
          </p:nvPr>
        </p:nvSpPr>
        <p:spPr/>
        <p:txBody>
          <a:bodyPr/>
          <a:lstStyle/>
          <a:p>
            <a:pPr lvl="1">
              <a:spcBef>
                <a:spcPts val="600"/>
              </a:spcBef>
            </a:pPr>
            <a:endParaRPr lang="zh-TW" altLang="en-US" sz="3600" kern="0"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7664" y="3068960"/>
            <a:ext cx="5989811" cy="32702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0587215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pPr marL="0" indent="0">
              <a:lnSpc>
                <a:spcPct val="150000"/>
              </a:lnSpc>
              <a:buNone/>
            </a:pPr>
            <a:r>
              <a:rPr lang="zh-TW" altLang="en-US" sz="2400" kern="1200" dirty="0">
                <a:solidFill>
                  <a:srgbClr val="00B050"/>
                </a:solidFill>
              </a:rPr>
              <a:t>第一次運算</a:t>
            </a:r>
          </a:p>
        </p:txBody>
      </p:sp>
      <p:grpSp>
        <p:nvGrpSpPr>
          <p:cNvPr id="4" name="群組 3"/>
          <p:cNvGrpSpPr/>
          <p:nvPr/>
        </p:nvGrpSpPr>
        <p:grpSpPr>
          <a:xfrm>
            <a:off x="1437516" y="2678808"/>
            <a:ext cx="5716503" cy="3058928"/>
            <a:chOff x="1957121" y="1898660"/>
            <a:chExt cx="7622003" cy="4078571"/>
          </a:xfrm>
        </p:grpSpPr>
        <p:sp>
          <p:nvSpPr>
            <p:cNvPr id="5" name="平行四邊形 4"/>
            <p:cNvSpPr/>
            <p:nvPr/>
          </p:nvSpPr>
          <p:spPr>
            <a:xfrm rot="5400000" flipV="1">
              <a:off x="1117752" y="2745171"/>
              <a:ext cx="3471706" cy="1778683"/>
            </a:xfrm>
            <a:prstGeom prst="parallelogram">
              <a:avLst>
                <a:gd name="adj" fmla="val 36662"/>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dirty="0"/>
            </a:p>
          </p:txBody>
        </p:sp>
        <p:cxnSp>
          <p:nvCxnSpPr>
            <p:cNvPr id="6" name="直線接點 5"/>
            <p:cNvCxnSpPr/>
            <p:nvPr/>
          </p:nvCxnSpPr>
          <p:spPr>
            <a:xfrm>
              <a:off x="2650787" y="3438908"/>
              <a:ext cx="2895401" cy="56454"/>
            </a:xfrm>
            <a:prstGeom prst="line">
              <a:avLst/>
            </a:prstGeom>
            <a:ln>
              <a:solidFill>
                <a:srgbClr val="FF0000"/>
              </a:solidFill>
              <a:prstDash val="sysDot"/>
            </a:ln>
          </p:spPr>
          <p:style>
            <a:lnRef idx="1">
              <a:schemeClr val="accent1"/>
            </a:lnRef>
            <a:fillRef idx="0">
              <a:schemeClr val="accent1"/>
            </a:fillRef>
            <a:effectRef idx="0">
              <a:schemeClr val="accent1"/>
            </a:effectRef>
            <a:fontRef idx="minor">
              <a:schemeClr val="tx1"/>
            </a:fontRef>
          </p:style>
        </p:cxnSp>
        <p:sp>
          <p:nvSpPr>
            <p:cNvPr id="7" name="平行四邊形 6"/>
            <p:cNvSpPr/>
            <p:nvPr/>
          </p:nvSpPr>
          <p:spPr>
            <a:xfrm rot="5400000" flipV="1">
              <a:off x="4492966" y="2703493"/>
              <a:ext cx="1406683" cy="699760"/>
            </a:xfrm>
            <a:prstGeom prst="parallelogram">
              <a:avLst>
                <a:gd name="adj" fmla="val 36662"/>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dirty="0"/>
            </a:p>
          </p:txBody>
        </p:sp>
        <p:cxnSp>
          <p:nvCxnSpPr>
            <p:cNvPr id="8" name="直線接點 7"/>
            <p:cNvCxnSpPr/>
            <p:nvPr/>
          </p:nvCxnSpPr>
          <p:spPr>
            <a:xfrm>
              <a:off x="2669144" y="2279910"/>
              <a:ext cx="0" cy="281430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直線接點 8"/>
            <p:cNvCxnSpPr/>
            <p:nvPr/>
          </p:nvCxnSpPr>
          <p:spPr>
            <a:xfrm flipH="1">
              <a:off x="3021436" y="2148184"/>
              <a:ext cx="16496" cy="283694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平行四邊形 9"/>
            <p:cNvSpPr/>
            <p:nvPr/>
          </p:nvSpPr>
          <p:spPr>
            <a:xfrm rot="5400000" flipV="1">
              <a:off x="1628478" y="2661945"/>
              <a:ext cx="1406683" cy="699760"/>
            </a:xfrm>
            <a:prstGeom prst="parallelogram">
              <a:avLst>
                <a:gd name="adj" fmla="val 36662"/>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dirty="0"/>
            </a:p>
          </p:txBody>
        </p:sp>
        <p:cxnSp>
          <p:nvCxnSpPr>
            <p:cNvPr id="11" name="直線接點 10"/>
            <p:cNvCxnSpPr/>
            <p:nvPr/>
          </p:nvCxnSpPr>
          <p:spPr>
            <a:xfrm>
              <a:off x="2322492" y="2436573"/>
              <a:ext cx="9327" cy="280162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線接點 11"/>
            <p:cNvCxnSpPr/>
            <p:nvPr/>
          </p:nvCxnSpPr>
          <p:spPr>
            <a:xfrm flipV="1">
              <a:off x="1957123" y="3072127"/>
              <a:ext cx="1785824" cy="6523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直線接點 12"/>
            <p:cNvCxnSpPr/>
            <p:nvPr/>
          </p:nvCxnSpPr>
          <p:spPr>
            <a:xfrm flipV="1">
              <a:off x="1964258" y="2538390"/>
              <a:ext cx="1778689" cy="64378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線接點 13"/>
            <p:cNvCxnSpPr>
              <a:endCxn id="5" idx="4"/>
            </p:cNvCxnSpPr>
            <p:nvPr/>
          </p:nvCxnSpPr>
          <p:spPr>
            <a:xfrm flipV="1">
              <a:off x="1964258" y="3634513"/>
              <a:ext cx="1778689" cy="68934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文字方塊 14"/>
            <p:cNvSpPr txBox="1"/>
            <p:nvPr/>
          </p:nvSpPr>
          <p:spPr>
            <a:xfrm>
              <a:off x="1979205" y="2622187"/>
              <a:ext cx="374461" cy="400109"/>
            </a:xfrm>
            <a:prstGeom prst="rect">
              <a:avLst/>
            </a:prstGeom>
            <a:noFill/>
          </p:spPr>
          <p:txBody>
            <a:bodyPr wrap="none" rtlCol="0">
              <a:spAutoFit/>
            </a:bodyPr>
            <a:lstStyle/>
            <a:p>
              <a:r>
                <a:rPr lang="en-US" altLang="zh-TW" sz="1350" dirty="0"/>
                <a:t>6</a:t>
              </a:r>
              <a:endParaRPr lang="zh-TW" altLang="en-US" sz="1350" dirty="0"/>
            </a:p>
          </p:txBody>
        </p:sp>
        <p:sp>
          <p:nvSpPr>
            <p:cNvPr id="16" name="文字方塊 15"/>
            <p:cNvSpPr txBox="1"/>
            <p:nvPr/>
          </p:nvSpPr>
          <p:spPr>
            <a:xfrm>
              <a:off x="2351029" y="2488513"/>
              <a:ext cx="374461" cy="400109"/>
            </a:xfrm>
            <a:prstGeom prst="rect">
              <a:avLst/>
            </a:prstGeom>
            <a:noFill/>
          </p:spPr>
          <p:txBody>
            <a:bodyPr wrap="none" rtlCol="0">
              <a:spAutoFit/>
            </a:bodyPr>
            <a:lstStyle/>
            <a:p>
              <a:r>
                <a:rPr lang="en-US" altLang="zh-TW" sz="1350" dirty="0"/>
                <a:t>0</a:t>
              </a:r>
              <a:endParaRPr lang="zh-TW" altLang="en-US" sz="1350" dirty="0"/>
            </a:p>
          </p:txBody>
        </p:sp>
        <p:sp>
          <p:nvSpPr>
            <p:cNvPr id="17" name="文字方塊 16"/>
            <p:cNvSpPr txBox="1"/>
            <p:nvPr/>
          </p:nvSpPr>
          <p:spPr>
            <a:xfrm>
              <a:off x="2351394" y="3074125"/>
              <a:ext cx="374461" cy="400109"/>
            </a:xfrm>
            <a:prstGeom prst="rect">
              <a:avLst/>
            </a:prstGeom>
            <a:noFill/>
          </p:spPr>
          <p:txBody>
            <a:bodyPr wrap="none" rtlCol="0">
              <a:spAutoFit/>
            </a:bodyPr>
            <a:lstStyle/>
            <a:p>
              <a:r>
                <a:rPr lang="en-US" altLang="zh-TW" sz="1350" dirty="0"/>
                <a:t>0</a:t>
              </a:r>
              <a:endParaRPr lang="zh-TW" altLang="en-US" sz="1350" dirty="0"/>
            </a:p>
          </p:txBody>
        </p:sp>
        <p:sp>
          <p:nvSpPr>
            <p:cNvPr id="18" name="文字方塊 17"/>
            <p:cNvSpPr txBox="1"/>
            <p:nvPr/>
          </p:nvSpPr>
          <p:spPr>
            <a:xfrm>
              <a:off x="2349093" y="3659539"/>
              <a:ext cx="374461" cy="400109"/>
            </a:xfrm>
            <a:prstGeom prst="rect">
              <a:avLst/>
            </a:prstGeom>
            <a:noFill/>
          </p:spPr>
          <p:txBody>
            <a:bodyPr wrap="none" rtlCol="0">
              <a:spAutoFit/>
            </a:bodyPr>
            <a:lstStyle/>
            <a:p>
              <a:r>
                <a:rPr lang="en-US" altLang="zh-TW" sz="1350" dirty="0"/>
                <a:t>0</a:t>
              </a:r>
              <a:endParaRPr lang="zh-TW" altLang="en-US" sz="1350" dirty="0"/>
            </a:p>
          </p:txBody>
        </p:sp>
        <p:sp>
          <p:nvSpPr>
            <p:cNvPr id="19" name="文字方塊 18"/>
            <p:cNvSpPr txBox="1"/>
            <p:nvPr/>
          </p:nvSpPr>
          <p:spPr>
            <a:xfrm>
              <a:off x="3071536" y="3955268"/>
              <a:ext cx="374461" cy="400109"/>
            </a:xfrm>
            <a:prstGeom prst="rect">
              <a:avLst/>
            </a:prstGeom>
            <a:noFill/>
          </p:spPr>
          <p:txBody>
            <a:bodyPr wrap="none" rtlCol="0">
              <a:spAutoFit/>
            </a:bodyPr>
            <a:lstStyle/>
            <a:p>
              <a:r>
                <a:rPr lang="en-US" altLang="zh-TW" sz="1350" dirty="0"/>
                <a:t>0</a:t>
              </a:r>
              <a:endParaRPr lang="zh-TW" altLang="en-US" sz="1350" dirty="0"/>
            </a:p>
          </p:txBody>
        </p:sp>
        <p:sp>
          <p:nvSpPr>
            <p:cNvPr id="20" name="文字方塊 19"/>
            <p:cNvSpPr txBox="1"/>
            <p:nvPr/>
          </p:nvSpPr>
          <p:spPr>
            <a:xfrm>
              <a:off x="1982464" y="3178915"/>
              <a:ext cx="374461" cy="400109"/>
            </a:xfrm>
            <a:prstGeom prst="rect">
              <a:avLst/>
            </a:prstGeom>
            <a:noFill/>
          </p:spPr>
          <p:txBody>
            <a:bodyPr wrap="none" rtlCol="0">
              <a:spAutoFit/>
            </a:bodyPr>
            <a:lstStyle/>
            <a:p>
              <a:r>
                <a:rPr lang="en-US" altLang="zh-TW" sz="1350"/>
                <a:t>2</a:t>
              </a:r>
              <a:endParaRPr lang="zh-TW" altLang="en-US" sz="1350" dirty="0"/>
            </a:p>
          </p:txBody>
        </p:sp>
        <p:sp>
          <p:nvSpPr>
            <p:cNvPr id="21" name="文字方塊 20"/>
            <p:cNvSpPr txBox="1"/>
            <p:nvPr/>
          </p:nvSpPr>
          <p:spPr>
            <a:xfrm>
              <a:off x="2705866" y="2372369"/>
              <a:ext cx="374461" cy="400109"/>
            </a:xfrm>
            <a:prstGeom prst="rect">
              <a:avLst/>
            </a:prstGeom>
            <a:noFill/>
          </p:spPr>
          <p:txBody>
            <a:bodyPr wrap="none" rtlCol="0">
              <a:spAutoFit/>
            </a:bodyPr>
            <a:lstStyle/>
            <a:p>
              <a:r>
                <a:rPr lang="en-US" altLang="zh-TW" sz="1350" dirty="0"/>
                <a:t>2</a:t>
              </a:r>
              <a:endParaRPr lang="zh-TW" altLang="en-US" sz="1350" dirty="0"/>
            </a:p>
          </p:txBody>
        </p:sp>
        <p:sp>
          <p:nvSpPr>
            <p:cNvPr id="22" name="文字方塊 21"/>
            <p:cNvSpPr txBox="1"/>
            <p:nvPr/>
          </p:nvSpPr>
          <p:spPr>
            <a:xfrm>
              <a:off x="3066960" y="2814835"/>
              <a:ext cx="374461" cy="400109"/>
            </a:xfrm>
            <a:prstGeom prst="rect">
              <a:avLst/>
            </a:prstGeom>
            <a:noFill/>
          </p:spPr>
          <p:txBody>
            <a:bodyPr wrap="none" rtlCol="0">
              <a:spAutoFit/>
            </a:bodyPr>
            <a:lstStyle/>
            <a:p>
              <a:r>
                <a:rPr lang="en-US" altLang="zh-TW" sz="1350" dirty="0"/>
                <a:t>1</a:t>
              </a:r>
              <a:endParaRPr lang="zh-TW" altLang="en-US" sz="1350" dirty="0"/>
            </a:p>
          </p:txBody>
        </p:sp>
        <p:sp>
          <p:nvSpPr>
            <p:cNvPr id="23" name="文字方塊 22"/>
            <p:cNvSpPr txBox="1"/>
            <p:nvPr/>
          </p:nvSpPr>
          <p:spPr>
            <a:xfrm>
              <a:off x="1997045" y="3770601"/>
              <a:ext cx="374461" cy="400109"/>
            </a:xfrm>
            <a:prstGeom prst="rect">
              <a:avLst/>
            </a:prstGeom>
            <a:noFill/>
          </p:spPr>
          <p:txBody>
            <a:bodyPr wrap="none" rtlCol="0">
              <a:spAutoFit/>
            </a:bodyPr>
            <a:lstStyle/>
            <a:p>
              <a:r>
                <a:rPr lang="en-US" altLang="zh-TW" sz="1350" dirty="0"/>
                <a:t>1</a:t>
              </a:r>
              <a:endParaRPr lang="zh-TW" altLang="en-US" sz="1350" dirty="0"/>
            </a:p>
          </p:txBody>
        </p:sp>
        <p:sp>
          <p:nvSpPr>
            <p:cNvPr id="24" name="文字方塊 23"/>
            <p:cNvSpPr txBox="1"/>
            <p:nvPr/>
          </p:nvSpPr>
          <p:spPr>
            <a:xfrm>
              <a:off x="3064764" y="2255092"/>
              <a:ext cx="374461" cy="400109"/>
            </a:xfrm>
            <a:prstGeom prst="rect">
              <a:avLst/>
            </a:prstGeom>
            <a:noFill/>
          </p:spPr>
          <p:txBody>
            <a:bodyPr wrap="none" rtlCol="0">
              <a:spAutoFit/>
            </a:bodyPr>
            <a:lstStyle/>
            <a:p>
              <a:r>
                <a:rPr lang="en-US" altLang="zh-TW" sz="1350" dirty="0"/>
                <a:t>4</a:t>
              </a:r>
              <a:endParaRPr lang="zh-TW" altLang="en-US" sz="1350" dirty="0"/>
            </a:p>
          </p:txBody>
        </p:sp>
        <p:sp>
          <p:nvSpPr>
            <p:cNvPr id="25" name="文字方塊 24"/>
            <p:cNvSpPr txBox="1"/>
            <p:nvPr/>
          </p:nvSpPr>
          <p:spPr>
            <a:xfrm>
              <a:off x="2355474" y="4220202"/>
              <a:ext cx="374461" cy="400109"/>
            </a:xfrm>
            <a:prstGeom prst="rect">
              <a:avLst/>
            </a:prstGeom>
            <a:noFill/>
          </p:spPr>
          <p:txBody>
            <a:bodyPr wrap="none" rtlCol="0">
              <a:spAutoFit/>
            </a:bodyPr>
            <a:lstStyle/>
            <a:p>
              <a:r>
                <a:rPr lang="en-US" altLang="zh-TW" sz="1350"/>
                <a:t>3</a:t>
              </a:r>
              <a:endParaRPr lang="zh-TW" altLang="en-US" sz="1350" dirty="0"/>
            </a:p>
          </p:txBody>
        </p:sp>
        <p:sp>
          <p:nvSpPr>
            <p:cNvPr id="26" name="文字方塊 25"/>
            <p:cNvSpPr txBox="1"/>
            <p:nvPr/>
          </p:nvSpPr>
          <p:spPr>
            <a:xfrm>
              <a:off x="2717828" y="4083880"/>
              <a:ext cx="374461" cy="400109"/>
            </a:xfrm>
            <a:prstGeom prst="rect">
              <a:avLst/>
            </a:prstGeom>
            <a:noFill/>
          </p:spPr>
          <p:txBody>
            <a:bodyPr wrap="none" rtlCol="0">
              <a:spAutoFit/>
            </a:bodyPr>
            <a:lstStyle/>
            <a:p>
              <a:r>
                <a:rPr lang="en-US" altLang="zh-TW" sz="1350"/>
                <a:t>3</a:t>
              </a:r>
              <a:endParaRPr lang="zh-TW" altLang="en-US" sz="1350" dirty="0"/>
            </a:p>
          </p:txBody>
        </p:sp>
        <p:sp>
          <p:nvSpPr>
            <p:cNvPr id="27" name="文字方塊 26"/>
            <p:cNvSpPr txBox="1"/>
            <p:nvPr/>
          </p:nvSpPr>
          <p:spPr>
            <a:xfrm>
              <a:off x="1989820" y="4364506"/>
              <a:ext cx="374461" cy="400109"/>
            </a:xfrm>
            <a:prstGeom prst="rect">
              <a:avLst/>
            </a:prstGeom>
            <a:noFill/>
          </p:spPr>
          <p:txBody>
            <a:bodyPr wrap="none" rtlCol="0">
              <a:spAutoFit/>
            </a:bodyPr>
            <a:lstStyle/>
            <a:p>
              <a:r>
                <a:rPr lang="en-US" altLang="zh-TW" sz="1350" dirty="0"/>
                <a:t>7</a:t>
              </a:r>
              <a:endParaRPr lang="zh-TW" altLang="en-US" sz="1350" dirty="0"/>
            </a:p>
          </p:txBody>
        </p:sp>
        <p:sp>
          <p:nvSpPr>
            <p:cNvPr id="28" name="文字方塊 27"/>
            <p:cNvSpPr txBox="1"/>
            <p:nvPr/>
          </p:nvSpPr>
          <p:spPr>
            <a:xfrm>
              <a:off x="2696276" y="3522495"/>
              <a:ext cx="374461" cy="400109"/>
            </a:xfrm>
            <a:prstGeom prst="rect">
              <a:avLst/>
            </a:prstGeom>
            <a:noFill/>
          </p:spPr>
          <p:txBody>
            <a:bodyPr wrap="none" rtlCol="0">
              <a:spAutoFit/>
            </a:bodyPr>
            <a:lstStyle/>
            <a:p>
              <a:r>
                <a:rPr lang="en-US" altLang="zh-TW" sz="1350" dirty="0"/>
                <a:t>5</a:t>
              </a:r>
              <a:endParaRPr lang="zh-TW" altLang="en-US" sz="1350" dirty="0"/>
            </a:p>
          </p:txBody>
        </p:sp>
        <p:sp>
          <p:nvSpPr>
            <p:cNvPr id="29" name="文字方塊 28"/>
            <p:cNvSpPr txBox="1"/>
            <p:nvPr/>
          </p:nvSpPr>
          <p:spPr>
            <a:xfrm>
              <a:off x="3062706" y="3387381"/>
              <a:ext cx="374461" cy="400109"/>
            </a:xfrm>
            <a:prstGeom prst="rect">
              <a:avLst/>
            </a:prstGeom>
            <a:noFill/>
          </p:spPr>
          <p:txBody>
            <a:bodyPr wrap="none" rtlCol="0">
              <a:spAutoFit/>
            </a:bodyPr>
            <a:lstStyle/>
            <a:p>
              <a:r>
                <a:rPr lang="en-US" altLang="zh-TW" sz="1350" dirty="0"/>
                <a:t>5</a:t>
              </a:r>
              <a:endParaRPr lang="zh-TW" altLang="en-US" sz="1350" dirty="0"/>
            </a:p>
          </p:txBody>
        </p:sp>
        <p:sp>
          <p:nvSpPr>
            <p:cNvPr id="30" name="文字方塊 29"/>
            <p:cNvSpPr txBox="1"/>
            <p:nvPr/>
          </p:nvSpPr>
          <p:spPr>
            <a:xfrm>
              <a:off x="2702178" y="2936441"/>
              <a:ext cx="374461" cy="400109"/>
            </a:xfrm>
            <a:prstGeom prst="rect">
              <a:avLst/>
            </a:prstGeom>
            <a:noFill/>
          </p:spPr>
          <p:txBody>
            <a:bodyPr wrap="none" rtlCol="0">
              <a:spAutoFit/>
            </a:bodyPr>
            <a:lstStyle/>
            <a:p>
              <a:r>
                <a:rPr lang="en-US" altLang="zh-TW" sz="1350"/>
                <a:t>8</a:t>
              </a:r>
              <a:endParaRPr lang="zh-TW" altLang="en-US" sz="1350" dirty="0"/>
            </a:p>
          </p:txBody>
        </p:sp>
        <p:cxnSp>
          <p:nvCxnSpPr>
            <p:cNvPr id="31" name="直線接點 30"/>
            <p:cNvCxnSpPr/>
            <p:nvPr/>
          </p:nvCxnSpPr>
          <p:spPr>
            <a:xfrm>
              <a:off x="1957309" y="2555818"/>
              <a:ext cx="2893781" cy="59506"/>
            </a:xfrm>
            <a:prstGeom prst="line">
              <a:avLst/>
            </a:prstGeom>
            <a:ln>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32" name="直線接點 31"/>
            <p:cNvCxnSpPr/>
            <p:nvPr/>
          </p:nvCxnSpPr>
          <p:spPr>
            <a:xfrm>
              <a:off x="2657071" y="2300025"/>
              <a:ext cx="2889117" cy="52409"/>
            </a:xfrm>
            <a:prstGeom prst="line">
              <a:avLst/>
            </a:prstGeom>
            <a:ln>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33" name="直線接點 32"/>
            <p:cNvCxnSpPr/>
            <p:nvPr/>
          </p:nvCxnSpPr>
          <p:spPr>
            <a:xfrm>
              <a:off x="1969398" y="3683460"/>
              <a:ext cx="2880401" cy="55843"/>
            </a:xfrm>
            <a:prstGeom prst="line">
              <a:avLst/>
            </a:prstGeom>
            <a:ln>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34" name="直線接點 33"/>
            <p:cNvCxnSpPr/>
            <p:nvPr/>
          </p:nvCxnSpPr>
          <p:spPr>
            <a:xfrm flipV="1">
              <a:off x="5531319" y="3189817"/>
              <a:ext cx="2842433" cy="313916"/>
            </a:xfrm>
            <a:prstGeom prst="line">
              <a:avLst/>
            </a:prstGeom>
            <a:ln>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35" name="直線接點 34"/>
            <p:cNvCxnSpPr/>
            <p:nvPr/>
          </p:nvCxnSpPr>
          <p:spPr>
            <a:xfrm>
              <a:off x="4829246" y="2598342"/>
              <a:ext cx="3188858" cy="105477"/>
            </a:xfrm>
            <a:prstGeom prst="line">
              <a:avLst/>
            </a:prstGeom>
            <a:ln>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36" name="直線接點 35"/>
            <p:cNvCxnSpPr/>
            <p:nvPr/>
          </p:nvCxnSpPr>
          <p:spPr>
            <a:xfrm>
              <a:off x="5559872" y="2360158"/>
              <a:ext cx="2817769" cy="207163"/>
            </a:xfrm>
            <a:prstGeom prst="line">
              <a:avLst/>
            </a:prstGeom>
            <a:ln>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37" name="直線接點 36"/>
            <p:cNvCxnSpPr/>
            <p:nvPr/>
          </p:nvCxnSpPr>
          <p:spPr>
            <a:xfrm flipV="1">
              <a:off x="4849799" y="3305774"/>
              <a:ext cx="3161958" cy="443686"/>
            </a:xfrm>
            <a:prstGeom prst="line">
              <a:avLst/>
            </a:prstGeom>
            <a:ln>
              <a:solidFill>
                <a:srgbClr val="FF0000"/>
              </a:solidFill>
              <a:prstDash val="sysDot"/>
            </a:ln>
          </p:spPr>
          <p:style>
            <a:lnRef idx="1">
              <a:schemeClr val="accent1"/>
            </a:lnRef>
            <a:fillRef idx="0">
              <a:schemeClr val="accent1"/>
            </a:fillRef>
            <a:effectRef idx="0">
              <a:schemeClr val="accent1"/>
            </a:effectRef>
            <a:fontRef idx="minor">
              <a:schemeClr val="tx1"/>
            </a:fontRef>
          </p:style>
        </p:cxnSp>
        <p:sp>
          <p:nvSpPr>
            <p:cNvPr id="38" name="文字方塊 37"/>
            <p:cNvSpPr txBox="1"/>
            <p:nvPr/>
          </p:nvSpPr>
          <p:spPr>
            <a:xfrm>
              <a:off x="2565540" y="5577122"/>
              <a:ext cx="746359" cy="400109"/>
            </a:xfrm>
            <a:prstGeom prst="rect">
              <a:avLst/>
            </a:prstGeom>
            <a:noFill/>
          </p:spPr>
          <p:txBody>
            <a:bodyPr wrap="none" rtlCol="0">
              <a:spAutoFit/>
            </a:bodyPr>
            <a:lstStyle/>
            <a:p>
              <a:r>
                <a:rPr lang="en-US" altLang="zh-TW" sz="1350" dirty="0"/>
                <a:t>input</a:t>
              </a:r>
              <a:endParaRPr lang="zh-TW" altLang="en-US" sz="1350" dirty="0"/>
            </a:p>
          </p:txBody>
        </p:sp>
        <p:cxnSp>
          <p:nvCxnSpPr>
            <p:cNvPr id="39" name="直線接點 38"/>
            <p:cNvCxnSpPr>
              <a:endCxn id="7" idx="3"/>
            </p:cNvCxnSpPr>
            <p:nvPr/>
          </p:nvCxnSpPr>
          <p:spPr>
            <a:xfrm flipV="1">
              <a:off x="4849799" y="2925100"/>
              <a:ext cx="696389" cy="28764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直線接點 39"/>
            <p:cNvCxnSpPr>
              <a:stCxn id="7" idx="5"/>
              <a:endCxn id="7" idx="2"/>
            </p:cNvCxnSpPr>
            <p:nvPr/>
          </p:nvCxnSpPr>
          <p:spPr>
            <a:xfrm>
              <a:off x="5196308" y="2478305"/>
              <a:ext cx="0" cy="115013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文字方塊 40"/>
            <p:cNvSpPr txBox="1"/>
            <p:nvPr/>
          </p:nvSpPr>
          <p:spPr>
            <a:xfrm>
              <a:off x="4875463" y="2644889"/>
              <a:ext cx="374461" cy="400109"/>
            </a:xfrm>
            <a:prstGeom prst="rect">
              <a:avLst/>
            </a:prstGeom>
            <a:noFill/>
          </p:spPr>
          <p:txBody>
            <a:bodyPr wrap="none" rtlCol="0">
              <a:spAutoFit/>
            </a:bodyPr>
            <a:lstStyle/>
            <a:p>
              <a:r>
                <a:rPr lang="en-US" altLang="zh-TW" sz="1350" dirty="0"/>
                <a:t>1</a:t>
              </a:r>
              <a:endParaRPr lang="zh-TW" altLang="en-US" sz="1350" dirty="0"/>
            </a:p>
          </p:txBody>
        </p:sp>
        <p:sp>
          <p:nvSpPr>
            <p:cNvPr id="42" name="文字方塊 41"/>
            <p:cNvSpPr txBox="1"/>
            <p:nvPr/>
          </p:nvSpPr>
          <p:spPr>
            <a:xfrm>
              <a:off x="5225729" y="3092869"/>
              <a:ext cx="300083" cy="400109"/>
            </a:xfrm>
            <a:prstGeom prst="rect">
              <a:avLst/>
            </a:prstGeom>
            <a:noFill/>
          </p:spPr>
          <p:txBody>
            <a:bodyPr wrap="square" rtlCol="0">
              <a:spAutoFit/>
            </a:bodyPr>
            <a:lstStyle/>
            <a:p>
              <a:r>
                <a:rPr lang="en-US" altLang="zh-TW" sz="1350" dirty="0"/>
                <a:t>1</a:t>
              </a:r>
              <a:endParaRPr lang="zh-TW" altLang="en-US" sz="1350" dirty="0"/>
            </a:p>
          </p:txBody>
        </p:sp>
        <p:sp>
          <p:nvSpPr>
            <p:cNvPr id="43" name="文字方塊 42"/>
            <p:cNvSpPr txBox="1"/>
            <p:nvPr/>
          </p:nvSpPr>
          <p:spPr>
            <a:xfrm>
              <a:off x="5216682" y="2519153"/>
              <a:ext cx="300083" cy="400109"/>
            </a:xfrm>
            <a:prstGeom prst="rect">
              <a:avLst/>
            </a:prstGeom>
            <a:noFill/>
          </p:spPr>
          <p:txBody>
            <a:bodyPr wrap="square" rtlCol="0">
              <a:spAutoFit/>
            </a:bodyPr>
            <a:lstStyle/>
            <a:p>
              <a:r>
                <a:rPr lang="en-US" altLang="zh-TW" sz="1350" dirty="0"/>
                <a:t>0</a:t>
              </a:r>
              <a:endParaRPr lang="zh-TW" altLang="en-US" sz="1350" dirty="0"/>
            </a:p>
          </p:txBody>
        </p:sp>
        <p:sp>
          <p:nvSpPr>
            <p:cNvPr id="44" name="文字方塊 43"/>
            <p:cNvSpPr txBox="1"/>
            <p:nvPr/>
          </p:nvSpPr>
          <p:spPr>
            <a:xfrm>
              <a:off x="4894614" y="3227761"/>
              <a:ext cx="300083" cy="400109"/>
            </a:xfrm>
            <a:prstGeom prst="rect">
              <a:avLst/>
            </a:prstGeom>
            <a:noFill/>
          </p:spPr>
          <p:txBody>
            <a:bodyPr wrap="square" rtlCol="0">
              <a:spAutoFit/>
            </a:bodyPr>
            <a:lstStyle/>
            <a:p>
              <a:r>
                <a:rPr lang="en-US" altLang="zh-TW" sz="1350" dirty="0"/>
                <a:t>0</a:t>
              </a:r>
              <a:endParaRPr lang="zh-TW" altLang="en-US" sz="1350" dirty="0"/>
            </a:p>
          </p:txBody>
        </p:sp>
        <p:sp>
          <p:nvSpPr>
            <p:cNvPr id="45" name="文字方塊 44"/>
            <p:cNvSpPr txBox="1"/>
            <p:nvPr/>
          </p:nvSpPr>
          <p:spPr>
            <a:xfrm>
              <a:off x="5812909" y="5558140"/>
              <a:ext cx="682239" cy="400109"/>
            </a:xfrm>
            <a:prstGeom prst="rect">
              <a:avLst/>
            </a:prstGeom>
            <a:noFill/>
          </p:spPr>
          <p:txBody>
            <a:bodyPr wrap="none" rtlCol="0">
              <a:spAutoFit/>
            </a:bodyPr>
            <a:lstStyle/>
            <a:p>
              <a:r>
                <a:rPr lang="en-US" altLang="zh-TW" sz="1350" dirty="0"/>
                <a:t>filter</a:t>
              </a:r>
              <a:endParaRPr lang="zh-TW" altLang="en-US" sz="1350" dirty="0"/>
            </a:p>
          </p:txBody>
        </p:sp>
        <p:sp>
          <p:nvSpPr>
            <p:cNvPr id="46" name="文字方塊 45"/>
            <p:cNvSpPr txBox="1"/>
            <p:nvPr/>
          </p:nvSpPr>
          <p:spPr>
            <a:xfrm>
              <a:off x="8101796" y="5557787"/>
              <a:ext cx="1477328" cy="400109"/>
            </a:xfrm>
            <a:prstGeom prst="rect">
              <a:avLst/>
            </a:prstGeom>
            <a:noFill/>
          </p:spPr>
          <p:txBody>
            <a:bodyPr wrap="none" rtlCol="0">
              <a:spAutoFit/>
            </a:bodyPr>
            <a:lstStyle/>
            <a:p>
              <a:r>
                <a:rPr lang="en-US" altLang="zh-TW" sz="1350" dirty="0"/>
                <a:t>feature map</a:t>
              </a:r>
              <a:endParaRPr lang="zh-TW" altLang="en-US" sz="1350" dirty="0"/>
            </a:p>
          </p:txBody>
        </p:sp>
        <p:sp>
          <p:nvSpPr>
            <p:cNvPr id="47" name="文字方塊 46"/>
            <p:cNvSpPr txBox="1"/>
            <p:nvPr/>
          </p:nvSpPr>
          <p:spPr>
            <a:xfrm>
              <a:off x="5806495" y="5267150"/>
              <a:ext cx="707887" cy="400109"/>
            </a:xfrm>
            <a:prstGeom prst="rect">
              <a:avLst/>
            </a:prstGeom>
            <a:noFill/>
          </p:spPr>
          <p:txBody>
            <a:bodyPr wrap="none" rtlCol="0">
              <a:spAutoFit/>
            </a:bodyPr>
            <a:lstStyle/>
            <a:p>
              <a:r>
                <a:rPr lang="zh-TW" altLang="en-US" sz="1350" dirty="0"/>
                <a:t>銳化</a:t>
              </a:r>
            </a:p>
          </p:txBody>
        </p:sp>
        <p:cxnSp>
          <p:nvCxnSpPr>
            <p:cNvPr id="48" name="直線接點 47"/>
            <p:cNvCxnSpPr/>
            <p:nvPr/>
          </p:nvCxnSpPr>
          <p:spPr>
            <a:xfrm flipV="1">
              <a:off x="1957121" y="4199820"/>
              <a:ext cx="1785826" cy="6656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直線接點 48"/>
            <p:cNvCxnSpPr/>
            <p:nvPr/>
          </p:nvCxnSpPr>
          <p:spPr>
            <a:xfrm flipH="1">
              <a:off x="3371618" y="2026237"/>
              <a:ext cx="16848" cy="28233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0" name="文字方塊 49"/>
            <p:cNvSpPr txBox="1"/>
            <p:nvPr/>
          </p:nvSpPr>
          <p:spPr>
            <a:xfrm>
              <a:off x="3412507" y="2097305"/>
              <a:ext cx="374461" cy="400109"/>
            </a:xfrm>
            <a:prstGeom prst="rect">
              <a:avLst/>
            </a:prstGeom>
            <a:noFill/>
          </p:spPr>
          <p:txBody>
            <a:bodyPr wrap="none" rtlCol="0">
              <a:spAutoFit/>
            </a:bodyPr>
            <a:lstStyle/>
            <a:p>
              <a:r>
                <a:rPr lang="en-US" altLang="zh-TW" sz="1350" dirty="0"/>
                <a:t>6</a:t>
              </a:r>
              <a:endParaRPr lang="zh-TW" altLang="en-US" sz="1350" dirty="0"/>
            </a:p>
          </p:txBody>
        </p:sp>
        <p:sp>
          <p:nvSpPr>
            <p:cNvPr id="51" name="文字方塊 50"/>
            <p:cNvSpPr txBox="1"/>
            <p:nvPr/>
          </p:nvSpPr>
          <p:spPr>
            <a:xfrm>
              <a:off x="3412507" y="2695577"/>
              <a:ext cx="374461" cy="400109"/>
            </a:xfrm>
            <a:prstGeom prst="rect">
              <a:avLst/>
            </a:prstGeom>
            <a:noFill/>
          </p:spPr>
          <p:txBody>
            <a:bodyPr wrap="none" rtlCol="0">
              <a:spAutoFit/>
            </a:bodyPr>
            <a:lstStyle/>
            <a:p>
              <a:r>
                <a:rPr lang="en-US" altLang="zh-TW" sz="1350" dirty="0"/>
                <a:t>2</a:t>
              </a:r>
              <a:endParaRPr lang="zh-TW" altLang="en-US" sz="1350" dirty="0"/>
            </a:p>
          </p:txBody>
        </p:sp>
        <p:sp>
          <p:nvSpPr>
            <p:cNvPr id="52" name="文字方塊 51"/>
            <p:cNvSpPr txBox="1"/>
            <p:nvPr/>
          </p:nvSpPr>
          <p:spPr>
            <a:xfrm>
              <a:off x="3405946" y="3262425"/>
              <a:ext cx="374461" cy="400109"/>
            </a:xfrm>
            <a:prstGeom prst="rect">
              <a:avLst/>
            </a:prstGeom>
            <a:noFill/>
          </p:spPr>
          <p:txBody>
            <a:bodyPr wrap="none" rtlCol="0">
              <a:spAutoFit/>
            </a:bodyPr>
            <a:lstStyle/>
            <a:p>
              <a:r>
                <a:rPr lang="en-US" altLang="zh-TW" sz="1350" dirty="0"/>
                <a:t>9</a:t>
              </a:r>
              <a:endParaRPr lang="zh-TW" altLang="en-US" sz="1350" dirty="0"/>
            </a:p>
          </p:txBody>
        </p:sp>
        <p:sp>
          <p:nvSpPr>
            <p:cNvPr id="53" name="文字方塊 52"/>
            <p:cNvSpPr txBox="1"/>
            <p:nvPr/>
          </p:nvSpPr>
          <p:spPr>
            <a:xfrm>
              <a:off x="3421539" y="3818169"/>
              <a:ext cx="374461" cy="400109"/>
            </a:xfrm>
            <a:prstGeom prst="rect">
              <a:avLst/>
            </a:prstGeom>
            <a:noFill/>
          </p:spPr>
          <p:txBody>
            <a:bodyPr wrap="none" rtlCol="0">
              <a:spAutoFit/>
            </a:bodyPr>
            <a:lstStyle/>
            <a:p>
              <a:r>
                <a:rPr lang="en-US" altLang="zh-TW" sz="1350" dirty="0"/>
                <a:t>1</a:t>
              </a:r>
              <a:endParaRPr lang="zh-TW" altLang="en-US" sz="1350" dirty="0"/>
            </a:p>
          </p:txBody>
        </p:sp>
        <p:sp>
          <p:nvSpPr>
            <p:cNvPr id="54" name="文字方塊 53"/>
            <p:cNvSpPr txBox="1"/>
            <p:nvPr/>
          </p:nvSpPr>
          <p:spPr>
            <a:xfrm>
              <a:off x="1997590" y="4884062"/>
              <a:ext cx="374461" cy="400109"/>
            </a:xfrm>
            <a:prstGeom prst="rect">
              <a:avLst/>
            </a:prstGeom>
            <a:noFill/>
          </p:spPr>
          <p:txBody>
            <a:bodyPr wrap="none" rtlCol="0">
              <a:spAutoFit/>
            </a:bodyPr>
            <a:lstStyle/>
            <a:p>
              <a:r>
                <a:rPr lang="en-US" altLang="zh-TW" sz="1350" dirty="0"/>
                <a:t>5</a:t>
              </a:r>
              <a:endParaRPr lang="zh-TW" altLang="en-US" sz="1350" dirty="0"/>
            </a:p>
          </p:txBody>
        </p:sp>
        <p:sp>
          <p:nvSpPr>
            <p:cNvPr id="55" name="文字方塊 54"/>
            <p:cNvSpPr txBox="1"/>
            <p:nvPr/>
          </p:nvSpPr>
          <p:spPr>
            <a:xfrm>
              <a:off x="2364410" y="4733702"/>
              <a:ext cx="374461" cy="400109"/>
            </a:xfrm>
            <a:prstGeom prst="rect">
              <a:avLst/>
            </a:prstGeom>
            <a:noFill/>
          </p:spPr>
          <p:txBody>
            <a:bodyPr wrap="none" rtlCol="0">
              <a:spAutoFit/>
            </a:bodyPr>
            <a:lstStyle/>
            <a:p>
              <a:r>
                <a:rPr lang="en-US" altLang="zh-TW" sz="1350" dirty="0"/>
                <a:t>0</a:t>
              </a:r>
              <a:endParaRPr lang="zh-TW" altLang="en-US" sz="1350" dirty="0"/>
            </a:p>
          </p:txBody>
        </p:sp>
        <p:sp>
          <p:nvSpPr>
            <p:cNvPr id="56" name="文字方塊 55"/>
            <p:cNvSpPr txBox="1"/>
            <p:nvPr/>
          </p:nvSpPr>
          <p:spPr>
            <a:xfrm>
              <a:off x="2699280" y="4614563"/>
              <a:ext cx="374461" cy="400109"/>
            </a:xfrm>
            <a:prstGeom prst="rect">
              <a:avLst/>
            </a:prstGeom>
            <a:noFill/>
          </p:spPr>
          <p:txBody>
            <a:bodyPr wrap="none" rtlCol="0">
              <a:spAutoFit/>
            </a:bodyPr>
            <a:lstStyle/>
            <a:p>
              <a:r>
                <a:rPr lang="en-US" altLang="zh-TW" sz="1350" dirty="0"/>
                <a:t>4</a:t>
              </a:r>
              <a:endParaRPr lang="zh-TW" altLang="en-US" sz="1350" dirty="0"/>
            </a:p>
          </p:txBody>
        </p:sp>
        <p:sp>
          <p:nvSpPr>
            <p:cNvPr id="57" name="文字方塊 56"/>
            <p:cNvSpPr txBox="1"/>
            <p:nvPr/>
          </p:nvSpPr>
          <p:spPr>
            <a:xfrm>
              <a:off x="3066960" y="4468028"/>
              <a:ext cx="374461" cy="400109"/>
            </a:xfrm>
            <a:prstGeom prst="rect">
              <a:avLst/>
            </a:prstGeom>
            <a:noFill/>
          </p:spPr>
          <p:txBody>
            <a:bodyPr wrap="none" rtlCol="0">
              <a:spAutoFit/>
            </a:bodyPr>
            <a:lstStyle/>
            <a:p>
              <a:r>
                <a:rPr lang="en-US" altLang="zh-TW" sz="1350" dirty="0"/>
                <a:t>0</a:t>
              </a:r>
              <a:endParaRPr lang="zh-TW" altLang="en-US" sz="1350" dirty="0"/>
            </a:p>
          </p:txBody>
        </p:sp>
        <p:sp>
          <p:nvSpPr>
            <p:cNvPr id="58" name="文字方塊 57"/>
            <p:cNvSpPr txBox="1"/>
            <p:nvPr/>
          </p:nvSpPr>
          <p:spPr>
            <a:xfrm>
              <a:off x="3426059" y="4353516"/>
              <a:ext cx="374461" cy="400109"/>
            </a:xfrm>
            <a:prstGeom prst="rect">
              <a:avLst/>
            </a:prstGeom>
            <a:noFill/>
          </p:spPr>
          <p:txBody>
            <a:bodyPr wrap="none" rtlCol="0">
              <a:spAutoFit/>
            </a:bodyPr>
            <a:lstStyle/>
            <a:p>
              <a:r>
                <a:rPr lang="en-US" altLang="zh-TW" sz="1350" dirty="0"/>
                <a:t>2</a:t>
              </a:r>
              <a:endParaRPr lang="zh-TW" altLang="en-US" sz="1350" dirty="0"/>
            </a:p>
          </p:txBody>
        </p:sp>
        <p:sp>
          <p:nvSpPr>
            <p:cNvPr id="59" name="平行四邊形 58"/>
            <p:cNvSpPr/>
            <p:nvPr/>
          </p:nvSpPr>
          <p:spPr>
            <a:xfrm rot="5400000" flipV="1">
              <a:off x="7328657" y="2858720"/>
              <a:ext cx="2809769" cy="1435795"/>
            </a:xfrm>
            <a:prstGeom prst="parallelogram">
              <a:avLst>
                <a:gd name="adj" fmla="val 36662"/>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dirty="0"/>
            </a:p>
          </p:txBody>
        </p:sp>
        <p:sp>
          <p:nvSpPr>
            <p:cNvPr id="60" name="平行四邊形 59"/>
            <p:cNvSpPr/>
            <p:nvPr/>
          </p:nvSpPr>
          <p:spPr>
            <a:xfrm rot="5400000" flipV="1">
              <a:off x="7824135" y="2773494"/>
              <a:ext cx="727809" cy="350563"/>
            </a:xfrm>
            <a:prstGeom prst="parallelogram">
              <a:avLst>
                <a:gd name="adj" fmla="val 36662"/>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dirty="0"/>
            </a:p>
          </p:txBody>
        </p:sp>
        <p:cxnSp>
          <p:nvCxnSpPr>
            <p:cNvPr id="61" name="直線接點 60"/>
            <p:cNvCxnSpPr>
              <a:stCxn id="59" idx="5"/>
              <a:endCxn id="59" idx="2"/>
            </p:cNvCxnSpPr>
            <p:nvPr/>
          </p:nvCxnSpPr>
          <p:spPr>
            <a:xfrm>
              <a:off x="8733542" y="2434929"/>
              <a:ext cx="0" cy="22833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直線接點 61"/>
            <p:cNvCxnSpPr/>
            <p:nvPr/>
          </p:nvCxnSpPr>
          <p:spPr>
            <a:xfrm>
              <a:off x="9089317" y="2295339"/>
              <a:ext cx="0" cy="22833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直線接點 62"/>
            <p:cNvCxnSpPr/>
            <p:nvPr/>
          </p:nvCxnSpPr>
          <p:spPr>
            <a:xfrm>
              <a:off x="8373878" y="2567826"/>
              <a:ext cx="0" cy="22833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直線接點 63"/>
            <p:cNvCxnSpPr>
              <a:stCxn id="59" idx="1"/>
              <a:endCxn id="59" idx="3"/>
            </p:cNvCxnSpPr>
            <p:nvPr/>
          </p:nvCxnSpPr>
          <p:spPr>
            <a:xfrm flipV="1">
              <a:off x="8015644" y="3313422"/>
              <a:ext cx="1435795" cy="52639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直線接點 64"/>
            <p:cNvCxnSpPr/>
            <p:nvPr/>
          </p:nvCxnSpPr>
          <p:spPr>
            <a:xfrm flipV="1">
              <a:off x="8015644" y="2787031"/>
              <a:ext cx="1435795" cy="52639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直線接點 65"/>
            <p:cNvCxnSpPr/>
            <p:nvPr/>
          </p:nvCxnSpPr>
          <p:spPr>
            <a:xfrm flipV="1">
              <a:off x="8015644" y="3928720"/>
              <a:ext cx="1435795" cy="52639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7" name="文字方塊 66"/>
            <p:cNvSpPr txBox="1"/>
            <p:nvPr/>
          </p:nvSpPr>
          <p:spPr>
            <a:xfrm>
              <a:off x="8030591" y="2753440"/>
              <a:ext cx="374461" cy="400109"/>
            </a:xfrm>
            <a:prstGeom prst="rect">
              <a:avLst/>
            </a:prstGeom>
            <a:noFill/>
          </p:spPr>
          <p:txBody>
            <a:bodyPr wrap="none" rtlCol="0">
              <a:spAutoFit/>
            </a:bodyPr>
            <a:lstStyle/>
            <a:p>
              <a:r>
                <a:rPr lang="en-US" altLang="zh-TW" sz="1350" dirty="0"/>
                <a:t>6</a:t>
              </a:r>
              <a:endParaRPr lang="zh-TW" altLang="en-US" sz="1350" dirty="0"/>
            </a:p>
          </p:txBody>
        </p:sp>
      </p:grpSp>
    </p:spTree>
    <p:extLst>
      <p:ext uri="{BB962C8B-B14F-4D97-AF65-F5344CB8AC3E}">
        <p14:creationId xmlns:p14="http://schemas.microsoft.com/office/powerpoint/2010/main" val="422497584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pPr marL="0" indent="0">
              <a:lnSpc>
                <a:spcPct val="150000"/>
              </a:lnSpc>
              <a:buNone/>
            </a:pPr>
            <a:r>
              <a:rPr lang="zh-TW" altLang="en-US" sz="2400" kern="1200" dirty="0">
                <a:solidFill>
                  <a:srgbClr val="00B050"/>
                </a:solidFill>
              </a:rPr>
              <a:t>第二次運算</a:t>
            </a:r>
          </a:p>
        </p:txBody>
      </p:sp>
      <p:grpSp>
        <p:nvGrpSpPr>
          <p:cNvPr id="4" name="群組 3"/>
          <p:cNvGrpSpPr/>
          <p:nvPr/>
        </p:nvGrpSpPr>
        <p:grpSpPr>
          <a:xfrm>
            <a:off x="1455612" y="2601166"/>
            <a:ext cx="5716503" cy="3058928"/>
            <a:chOff x="1957121" y="1898660"/>
            <a:chExt cx="7622003" cy="4078571"/>
          </a:xfrm>
        </p:grpSpPr>
        <p:sp>
          <p:nvSpPr>
            <p:cNvPr id="5" name="平行四邊形 4"/>
            <p:cNvSpPr/>
            <p:nvPr/>
          </p:nvSpPr>
          <p:spPr>
            <a:xfrm rot="5400000" flipV="1">
              <a:off x="1117752" y="2745171"/>
              <a:ext cx="3471706" cy="1778683"/>
            </a:xfrm>
            <a:prstGeom prst="parallelogram">
              <a:avLst>
                <a:gd name="adj" fmla="val 36662"/>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dirty="0"/>
            </a:p>
          </p:txBody>
        </p:sp>
        <p:cxnSp>
          <p:nvCxnSpPr>
            <p:cNvPr id="6" name="直線接點 5"/>
            <p:cNvCxnSpPr/>
            <p:nvPr/>
          </p:nvCxnSpPr>
          <p:spPr>
            <a:xfrm>
              <a:off x="3024497" y="3311690"/>
              <a:ext cx="2895401" cy="56454"/>
            </a:xfrm>
            <a:prstGeom prst="line">
              <a:avLst/>
            </a:prstGeom>
            <a:ln>
              <a:solidFill>
                <a:srgbClr val="FF0000"/>
              </a:solidFill>
              <a:prstDash val="sysDot"/>
            </a:ln>
          </p:spPr>
          <p:style>
            <a:lnRef idx="1">
              <a:schemeClr val="accent1"/>
            </a:lnRef>
            <a:fillRef idx="0">
              <a:schemeClr val="accent1"/>
            </a:fillRef>
            <a:effectRef idx="0">
              <a:schemeClr val="accent1"/>
            </a:effectRef>
            <a:fontRef idx="minor">
              <a:schemeClr val="tx1"/>
            </a:fontRef>
          </p:style>
        </p:cxnSp>
        <p:sp>
          <p:nvSpPr>
            <p:cNvPr id="7" name="平行四邊形 6"/>
            <p:cNvSpPr/>
            <p:nvPr/>
          </p:nvSpPr>
          <p:spPr>
            <a:xfrm rot="5400000" flipV="1">
              <a:off x="4866676" y="2576275"/>
              <a:ext cx="1406683" cy="699760"/>
            </a:xfrm>
            <a:prstGeom prst="parallelogram">
              <a:avLst>
                <a:gd name="adj" fmla="val 36662"/>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dirty="0"/>
            </a:p>
          </p:txBody>
        </p:sp>
        <p:sp>
          <p:nvSpPr>
            <p:cNvPr id="8" name="平行四邊形 7"/>
            <p:cNvSpPr/>
            <p:nvPr/>
          </p:nvSpPr>
          <p:spPr>
            <a:xfrm rot="5400000" flipV="1">
              <a:off x="1978334" y="2534726"/>
              <a:ext cx="1406683" cy="699760"/>
            </a:xfrm>
            <a:prstGeom prst="parallelogram">
              <a:avLst>
                <a:gd name="adj" fmla="val 36662"/>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dirty="0"/>
            </a:p>
          </p:txBody>
        </p:sp>
        <p:cxnSp>
          <p:nvCxnSpPr>
            <p:cNvPr id="9" name="直線接點 8"/>
            <p:cNvCxnSpPr/>
            <p:nvPr/>
          </p:nvCxnSpPr>
          <p:spPr>
            <a:xfrm>
              <a:off x="2669144" y="2279910"/>
              <a:ext cx="0" cy="281430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線接點 9"/>
            <p:cNvCxnSpPr/>
            <p:nvPr/>
          </p:nvCxnSpPr>
          <p:spPr>
            <a:xfrm flipH="1">
              <a:off x="3021436" y="2148184"/>
              <a:ext cx="16496" cy="283694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線接點 10"/>
            <p:cNvCxnSpPr/>
            <p:nvPr/>
          </p:nvCxnSpPr>
          <p:spPr>
            <a:xfrm>
              <a:off x="2322492" y="2436573"/>
              <a:ext cx="9327" cy="280162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線接點 11"/>
            <p:cNvCxnSpPr/>
            <p:nvPr/>
          </p:nvCxnSpPr>
          <p:spPr>
            <a:xfrm flipV="1">
              <a:off x="1957123" y="3072127"/>
              <a:ext cx="1785824" cy="6523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直線接點 12"/>
            <p:cNvCxnSpPr/>
            <p:nvPr/>
          </p:nvCxnSpPr>
          <p:spPr>
            <a:xfrm flipV="1">
              <a:off x="1964258" y="2538390"/>
              <a:ext cx="1778689" cy="64378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線接點 13"/>
            <p:cNvCxnSpPr>
              <a:endCxn id="5" idx="4"/>
            </p:cNvCxnSpPr>
            <p:nvPr/>
          </p:nvCxnSpPr>
          <p:spPr>
            <a:xfrm flipV="1">
              <a:off x="1964258" y="3634513"/>
              <a:ext cx="1778689" cy="68934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文字方塊 14"/>
            <p:cNvSpPr txBox="1"/>
            <p:nvPr/>
          </p:nvSpPr>
          <p:spPr>
            <a:xfrm>
              <a:off x="1979205" y="2622187"/>
              <a:ext cx="374461" cy="400109"/>
            </a:xfrm>
            <a:prstGeom prst="rect">
              <a:avLst/>
            </a:prstGeom>
            <a:noFill/>
          </p:spPr>
          <p:txBody>
            <a:bodyPr wrap="none" rtlCol="0">
              <a:spAutoFit/>
            </a:bodyPr>
            <a:lstStyle/>
            <a:p>
              <a:r>
                <a:rPr lang="en-US" altLang="zh-TW" sz="1350" dirty="0"/>
                <a:t>6</a:t>
              </a:r>
              <a:endParaRPr lang="zh-TW" altLang="en-US" sz="1350" dirty="0"/>
            </a:p>
          </p:txBody>
        </p:sp>
        <p:sp>
          <p:nvSpPr>
            <p:cNvPr id="16" name="文字方塊 15"/>
            <p:cNvSpPr txBox="1"/>
            <p:nvPr/>
          </p:nvSpPr>
          <p:spPr>
            <a:xfrm>
              <a:off x="2351029" y="2488513"/>
              <a:ext cx="374461" cy="400109"/>
            </a:xfrm>
            <a:prstGeom prst="rect">
              <a:avLst/>
            </a:prstGeom>
            <a:noFill/>
          </p:spPr>
          <p:txBody>
            <a:bodyPr wrap="none" rtlCol="0">
              <a:spAutoFit/>
            </a:bodyPr>
            <a:lstStyle/>
            <a:p>
              <a:r>
                <a:rPr lang="en-US" altLang="zh-TW" sz="1350" dirty="0"/>
                <a:t>0</a:t>
              </a:r>
              <a:endParaRPr lang="zh-TW" altLang="en-US" sz="1350" dirty="0"/>
            </a:p>
          </p:txBody>
        </p:sp>
        <p:sp>
          <p:nvSpPr>
            <p:cNvPr id="17" name="文字方塊 16"/>
            <p:cNvSpPr txBox="1"/>
            <p:nvPr/>
          </p:nvSpPr>
          <p:spPr>
            <a:xfrm>
              <a:off x="2351394" y="3074125"/>
              <a:ext cx="374461" cy="400109"/>
            </a:xfrm>
            <a:prstGeom prst="rect">
              <a:avLst/>
            </a:prstGeom>
            <a:noFill/>
          </p:spPr>
          <p:txBody>
            <a:bodyPr wrap="none" rtlCol="0">
              <a:spAutoFit/>
            </a:bodyPr>
            <a:lstStyle/>
            <a:p>
              <a:r>
                <a:rPr lang="en-US" altLang="zh-TW" sz="1350" dirty="0"/>
                <a:t>0</a:t>
              </a:r>
              <a:endParaRPr lang="zh-TW" altLang="en-US" sz="1350" dirty="0"/>
            </a:p>
          </p:txBody>
        </p:sp>
        <p:sp>
          <p:nvSpPr>
            <p:cNvPr id="18" name="文字方塊 17"/>
            <p:cNvSpPr txBox="1"/>
            <p:nvPr/>
          </p:nvSpPr>
          <p:spPr>
            <a:xfrm>
              <a:off x="2349093" y="3659539"/>
              <a:ext cx="374461" cy="400109"/>
            </a:xfrm>
            <a:prstGeom prst="rect">
              <a:avLst/>
            </a:prstGeom>
            <a:noFill/>
          </p:spPr>
          <p:txBody>
            <a:bodyPr wrap="none" rtlCol="0">
              <a:spAutoFit/>
            </a:bodyPr>
            <a:lstStyle/>
            <a:p>
              <a:r>
                <a:rPr lang="en-US" altLang="zh-TW" sz="1350" dirty="0"/>
                <a:t>0</a:t>
              </a:r>
              <a:endParaRPr lang="zh-TW" altLang="en-US" sz="1350" dirty="0"/>
            </a:p>
          </p:txBody>
        </p:sp>
        <p:sp>
          <p:nvSpPr>
            <p:cNvPr id="19" name="文字方塊 18"/>
            <p:cNvSpPr txBox="1"/>
            <p:nvPr/>
          </p:nvSpPr>
          <p:spPr>
            <a:xfrm>
              <a:off x="3071536" y="3955268"/>
              <a:ext cx="374461" cy="400109"/>
            </a:xfrm>
            <a:prstGeom prst="rect">
              <a:avLst/>
            </a:prstGeom>
            <a:noFill/>
          </p:spPr>
          <p:txBody>
            <a:bodyPr wrap="none" rtlCol="0">
              <a:spAutoFit/>
            </a:bodyPr>
            <a:lstStyle/>
            <a:p>
              <a:r>
                <a:rPr lang="en-US" altLang="zh-TW" sz="1350" dirty="0"/>
                <a:t>0</a:t>
              </a:r>
              <a:endParaRPr lang="zh-TW" altLang="en-US" sz="1350" dirty="0"/>
            </a:p>
          </p:txBody>
        </p:sp>
        <p:sp>
          <p:nvSpPr>
            <p:cNvPr id="20" name="文字方塊 19"/>
            <p:cNvSpPr txBox="1"/>
            <p:nvPr/>
          </p:nvSpPr>
          <p:spPr>
            <a:xfrm>
              <a:off x="1982464" y="3178915"/>
              <a:ext cx="374461" cy="400109"/>
            </a:xfrm>
            <a:prstGeom prst="rect">
              <a:avLst/>
            </a:prstGeom>
            <a:noFill/>
          </p:spPr>
          <p:txBody>
            <a:bodyPr wrap="none" rtlCol="0">
              <a:spAutoFit/>
            </a:bodyPr>
            <a:lstStyle/>
            <a:p>
              <a:r>
                <a:rPr lang="en-US" altLang="zh-TW" sz="1350"/>
                <a:t>2</a:t>
              </a:r>
              <a:endParaRPr lang="zh-TW" altLang="en-US" sz="1350" dirty="0"/>
            </a:p>
          </p:txBody>
        </p:sp>
        <p:sp>
          <p:nvSpPr>
            <p:cNvPr id="21" name="文字方塊 20"/>
            <p:cNvSpPr txBox="1"/>
            <p:nvPr/>
          </p:nvSpPr>
          <p:spPr>
            <a:xfrm>
              <a:off x="2705866" y="2372369"/>
              <a:ext cx="374461" cy="400109"/>
            </a:xfrm>
            <a:prstGeom prst="rect">
              <a:avLst/>
            </a:prstGeom>
            <a:noFill/>
          </p:spPr>
          <p:txBody>
            <a:bodyPr wrap="none" rtlCol="0">
              <a:spAutoFit/>
            </a:bodyPr>
            <a:lstStyle/>
            <a:p>
              <a:r>
                <a:rPr lang="en-US" altLang="zh-TW" sz="1350" dirty="0"/>
                <a:t>2</a:t>
              </a:r>
              <a:endParaRPr lang="zh-TW" altLang="en-US" sz="1350" dirty="0"/>
            </a:p>
          </p:txBody>
        </p:sp>
        <p:sp>
          <p:nvSpPr>
            <p:cNvPr id="22" name="文字方塊 21"/>
            <p:cNvSpPr txBox="1"/>
            <p:nvPr/>
          </p:nvSpPr>
          <p:spPr>
            <a:xfrm>
              <a:off x="3066960" y="2814835"/>
              <a:ext cx="374461" cy="400109"/>
            </a:xfrm>
            <a:prstGeom prst="rect">
              <a:avLst/>
            </a:prstGeom>
            <a:noFill/>
          </p:spPr>
          <p:txBody>
            <a:bodyPr wrap="none" rtlCol="0">
              <a:spAutoFit/>
            </a:bodyPr>
            <a:lstStyle/>
            <a:p>
              <a:r>
                <a:rPr lang="en-US" altLang="zh-TW" sz="1350" dirty="0"/>
                <a:t>1</a:t>
              </a:r>
              <a:endParaRPr lang="zh-TW" altLang="en-US" sz="1350" dirty="0"/>
            </a:p>
          </p:txBody>
        </p:sp>
        <p:sp>
          <p:nvSpPr>
            <p:cNvPr id="23" name="文字方塊 22"/>
            <p:cNvSpPr txBox="1"/>
            <p:nvPr/>
          </p:nvSpPr>
          <p:spPr>
            <a:xfrm>
              <a:off x="1997045" y="3770601"/>
              <a:ext cx="374461" cy="400109"/>
            </a:xfrm>
            <a:prstGeom prst="rect">
              <a:avLst/>
            </a:prstGeom>
            <a:noFill/>
          </p:spPr>
          <p:txBody>
            <a:bodyPr wrap="none" rtlCol="0">
              <a:spAutoFit/>
            </a:bodyPr>
            <a:lstStyle/>
            <a:p>
              <a:r>
                <a:rPr lang="en-US" altLang="zh-TW" sz="1350" dirty="0"/>
                <a:t>1</a:t>
              </a:r>
              <a:endParaRPr lang="zh-TW" altLang="en-US" sz="1350" dirty="0"/>
            </a:p>
          </p:txBody>
        </p:sp>
        <p:sp>
          <p:nvSpPr>
            <p:cNvPr id="24" name="文字方塊 23"/>
            <p:cNvSpPr txBox="1"/>
            <p:nvPr/>
          </p:nvSpPr>
          <p:spPr>
            <a:xfrm>
              <a:off x="3064764" y="2255092"/>
              <a:ext cx="374461" cy="400109"/>
            </a:xfrm>
            <a:prstGeom prst="rect">
              <a:avLst/>
            </a:prstGeom>
            <a:noFill/>
          </p:spPr>
          <p:txBody>
            <a:bodyPr wrap="none" rtlCol="0">
              <a:spAutoFit/>
            </a:bodyPr>
            <a:lstStyle/>
            <a:p>
              <a:r>
                <a:rPr lang="en-US" altLang="zh-TW" sz="1350" dirty="0"/>
                <a:t>4</a:t>
              </a:r>
              <a:endParaRPr lang="zh-TW" altLang="en-US" sz="1350" dirty="0"/>
            </a:p>
          </p:txBody>
        </p:sp>
        <p:sp>
          <p:nvSpPr>
            <p:cNvPr id="25" name="文字方塊 24"/>
            <p:cNvSpPr txBox="1"/>
            <p:nvPr/>
          </p:nvSpPr>
          <p:spPr>
            <a:xfrm>
              <a:off x="2355474" y="4220202"/>
              <a:ext cx="374461" cy="400109"/>
            </a:xfrm>
            <a:prstGeom prst="rect">
              <a:avLst/>
            </a:prstGeom>
            <a:noFill/>
          </p:spPr>
          <p:txBody>
            <a:bodyPr wrap="none" rtlCol="0">
              <a:spAutoFit/>
            </a:bodyPr>
            <a:lstStyle/>
            <a:p>
              <a:r>
                <a:rPr lang="en-US" altLang="zh-TW" sz="1350"/>
                <a:t>3</a:t>
              </a:r>
              <a:endParaRPr lang="zh-TW" altLang="en-US" sz="1350" dirty="0"/>
            </a:p>
          </p:txBody>
        </p:sp>
        <p:sp>
          <p:nvSpPr>
            <p:cNvPr id="26" name="文字方塊 25"/>
            <p:cNvSpPr txBox="1"/>
            <p:nvPr/>
          </p:nvSpPr>
          <p:spPr>
            <a:xfrm>
              <a:off x="2717828" y="4083880"/>
              <a:ext cx="374461" cy="400109"/>
            </a:xfrm>
            <a:prstGeom prst="rect">
              <a:avLst/>
            </a:prstGeom>
            <a:noFill/>
          </p:spPr>
          <p:txBody>
            <a:bodyPr wrap="none" rtlCol="0">
              <a:spAutoFit/>
            </a:bodyPr>
            <a:lstStyle/>
            <a:p>
              <a:r>
                <a:rPr lang="en-US" altLang="zh-TW" sz="1350"/>
                <a:t>3</a:t>
              </a:r>
              <a:endParaRPr lang="zh-TW" altLang="en-US" sz="1350" dirty="0"/>
            </a:p>
          </p:txBody>
        </p:sp>
        <p:sp>
          <p:nvSpPr>
            <p:cNvPr id="27" name="文字方塊 26"/>
            <p:cNvSpPr txBox="1"/>
            <p:nvPr/>
          </p:nvSpPr>
          <p:spPr>
            <a:xfrm>
              <a:off x="1989820" y="4364506"/>
              <a:ext cx="374461" cy="400109"/>
            </a:xfrm>
            <a:prstGeom prst="rect">
              <a:avLst/>
            </a:prstGeom>
            <a:noFill/>
          </p:spPr>
          <p:txBody>
            <a:bodyPr wrap="none" rtlCol="0">
              <a:spAutoFit/>
            </a:bodyPr>
            <a:lstStyle/>
            <a:p>
              <a:r>
                <a:rPr lang="en-US" altLang="zh-TW" sz="1350" dirty="0"/>
                <a:t>7</a:t>
              </a:r>
              <a:endParaRPr lang="zh-TW" altLang="en-US" sz="1350" dirty="0"/>
            </a:p>
          </p:txBody>
        </p:sp>
        <p:sp>
          <p:nvSpPr>
            <p:cNvPr id="28" name="文字方塊 27"/>
            <p:cNvSpPr txBox="1"/>
            <p:nvPr/>
          </p:nvSpPr>
          <p:spPr>
            <a:xfrm>
              <a:off x="2696276" y="3522495"/>
              <a:ext cx="374461" cy="400109"/>
            </a:xfrm>
            <a:prstGeom prst="rect">
              <a:avLst/>
            </a:prstGeom>
            <a:noFill/>
          </p:spPr>
          <p:txBody>
            <a:bodyPr wrap="none" rtlCol="0">
              <a:spAutoFit/>
            </a:bodyPr>
            <a:lstStyle/>
            <a:p>
              <a:r>
                <a:rPr lang="en-US" altLang="zh-TW" sz="1350" dirty="0"/>
                <a:t>5</a:t>
              </a:r>
              <a:endParaRPr lang="zh-TW" altLang="en-US" sz="1350" dirty="0"/>
            </a:p>
          </p:txBody>
        </p:sp>
        <p:sp>
          <p:nvSpPr>
            <p:cNvPr id="29" name="文字方塊 28"/>
            <p:cNvSpPr txBox="1"/>
            <p:nvPr/>
          </p:nvSpPr>
          <p:spPr>
            <a:xfrm>
              <a:off x="3062706" y="3387381"/>
              <a:ext cx="374461" cy="400109"/>
            </a:xfrm>
            <a:prstGeom prst="rect">
              <a:avLst/>
            </a:prstGeom>
            <a:noFill/>
          </p:spPr>
          <p:txBody>
            <a:bodyPr wrap="none" rtlCol="0">
              <a:spAutoFit/>
            </a:bodyPr>
            <a:lstStyle/>
            <a:p>
              <a:r>
                <a:rPr lang="en-US" altLang="zh-TW" sz="1350" dirty="0"/>
                <a:t>5</a:t>
              </a:r>
              <a:endParaRPr lang="zh-TW" altLang="en-US" sz="1350" dirty="0"/>
            </a:p>
          </p:txBody>
        </p:sp>
        <p:sp>
          <p:nvSpPr>
            <p:cNvPr id="30" name="文字方塊 29"/>
            <p:cNvSpPr txBox="1"/>
            <p:nvPr/>
          </p:nvSpPr>
          <p:spPr>
            <a:xfrm>
              <a:off x="2702178" y="2936441"/>
              <a:ext cx="374461" cy="400109"/>
            </a:xfrm>
            <a:prstGeom prst="rect">
              <a:avLst/>
            </a:prstGeom>
            <a:noFill/>
          </p:spPr>
          <p:txBody>
            <a:bodyPr wrap="none" rtlCol="0">
              <a:spAutoFit/>
            </a:bodyPr>
            <a:lstStyle/>
            <a:p>
              <a:r>
                <a:rPr lang="en-US" altLang="zh-TW" sz="1350"/>
                <a:t>8</a:t>
              </a:r>
              <a:endParaRPr lang="zh-TW" altLang="en-US" sz="1350" dirty="0"/>
            </a:p>
          </p:txBody>
        </p:sp>
        <p:cxnSp>
          <p:nvCxnSpPr>
            <p:cNvPr id="31" name="直線接點 30"/>
            <p:cNvCxnSpPr/>
            <p:nvPr/>
          </p:nvCxnSpPr>
          <p:spPr>
            <a:xfrm>
              <a:off x="2331019" y="2428600"/>
              <a:ext cx="2893781" cy="59506"/>
            </a:xfrm>
            <a:prstGeom prst="line">
              <a:avLst/>
            </a:prstGeom>
            <a:ln>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32" name="直線接點 31"/>
            <p:cNvCxnSpPr/>
            <p:nvPr/>
          </p:nvCxnSpPr>
          <p:spPr>
            <a:xfrm>
              <a:off x="3030781" y="2172807"/>
              <a:ext cx="2889117" cy="52409"/>
            </a:xfrm>
            <a:prstGeom prst="line">
              <a:avLst/>
            </a:prstGeom>
            <a:ln>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33" name="直線接點 32"/>
            <p:cNvCxnSpPr/>
            <p:nvPr/>
          </p:nvCxnSpPr>
          <p:spPr>
            <a:xfrm>
              <a:off x="2343108" y="3556242"/>
              <a:ext cx="2880401" cy="55843"/>
            </a:xfrm>
            <a:prstGeom prst="line">
              <a:avLst/>
            </a:prstGeom>
            <a:ln>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34" name="直線接點 33"/>
            <p:cNvCxnSpPr/>
            <p:nvPr/>
          </p:nvCxnSpPr>
          <p:spPr>
            <a:xfrm flipV="1">
              <a:off x="5905029" y="3062599"/>
              <a:ext cx="2842433" cy="313916"/>
            </a:xfrm>
            <a:prstGeom prst="line">
              <a:avLst/>
            </a:prstGeom>
            <a:ln>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35" name="直線接點 34"/>
            <p:cNvCxnSpPr/>
            <p:nvPr/>
          </p:nvCxnSpPr>
          <p:spPr>
            <a:xfrm>
              <a:off x="5202956" y="2471124"/>
              <a:ext cx="3188858" cy="105477"/>
            </a:xfrm>
            <a:prstGeom prst="line">
              <a:avLst/>
            </a:prstGeom>
            <a:ln>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36" name="直線接點 35"/>
            <p:cNvCxnSpPr/>
            <p:nvPr/>
          </p:nvCxnSpPr>
          <p:spPr>
            <a:xfrm>
              <a:off x="5933582" y="2232940"/>
              <a:ext cx="2817769" cy="207163"/>
            </a:xfrm>
            <a:prstGeom prst="line">
              <a:avLst/>
            </a:prstGeom>
            <a:ln>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37" name="直線接點 36"/>
            <p:cNvCxnSpPr/>
            <p:nvPr/>
          </p:nvCxnSpPr>
          <p:spPr>
            <a:xfrm flipV="1">
              <a:off x="5223509" y="3178556"/>
              <a:ext cx="3161958" cy="443686"/>
            </a:xfrm>
            <a:prstGeom prst="line">
              <a:avLst/>
            </a:prstGeom>
            <a:ln>
              <a:solidFill>
                <a:srgbClr val="FF0000"/>
              </a:solidFill>
              <a:prstDash val="sysDot"/>
            </a:ln>
          </p:spPr>
          <p:style>
            <a:lnRef idx="1">
              <a:schemeClr val="accent1"/>
            </a:lnRef>
            <a:fillRef idx="0">
              <a:schemeClr val="accent1"/>
            </a:fillRef>
            <a:effectRef idx="0">
              <a:schemeClr val="accent1"/>
            </a:effectRef>
            <a:fontRef idx="minor">
              <a:schemeClr val="tx1"/>
            </a:fontRef>
          </p:style>
        </p:cxnSp>
        <p:sp>
          <p:nvSpPr>
            <p:cNvPr id="38" name="文字方塊 37"/>
            <p:cNvSpPr txBox="1"/>
            <p:nvPr/>
          </p:nvSpPr>
          <p:spPr>
            <a:xfrm>
              <a:off x="2565540" y="5577122"/>
              <a:ext cx="746359" cy="400109"/>
            </a:xfrm>
            <a:prstGeom prst="rect">
              <a:avLst/>
            </a:prstGeom>
            <a:noFill/>
          </p:spPr>
          <p:txBody>
            <a:bodyPr wrap="none" rtlCol="0">
              <a:spAutoFit/>
            </a:bodyPr>
            <a:lstStyle/>
            <a:p>
              <a:r>
                <a:rPr lang="en-US" altLang="zh-TW" sz="1350" dirty="0"/>
                <a:t>input</a:t>
              </a:r>
              <a:endParaRPr lang="zh-TW" altLang="en-US" sz="1350" dirty="0"/>
            </a:p>
          </p:txBody>
        </p:sp>
        <p:cxnSp>
          <p:nvCxnSpPr>
            <p:cNvPr id="39" name="直線接點 38"/>
            <p:cNvCxnSpPr>
              <a:endCxn id="7" idx="3"/>
            </p:cNvCxnSpPr>
            <p:nvPr/>
          </p:nvCxnSpPr>
          <p:spPr>
            <a:xfrm flipV="1">
              <a:off x="5223509" y="2797882"/>
              <a:ext cx="696389" cy="28764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直線接點 39"/>
            <p:cNvCxnSpPr>
              <a:stCxn id="7" idx="5"/>
              <a:endCxn id="7" idx="2"/>
            </p:cNvCxnSpPr>
            <p:nvPr/>
          </p:nvCxnSpPr>
          <p:spPr>
            <a:xfrm>
              <a:off x="5570018" y="2351087"/>
              <a:ext cx="0" cy="115013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文字方塊 40"/>
            <p:cNvSpPr txBox="1"/>
            <p:nvPr/>
          </p:nvSpPr>
          <p:spPr>
            <a:xfrm>
              <a:off x="5249173" y="2517671"/>
              <a:ext cx="374461" cy="400109"/>
            </a:xfrm>
            <a:prstGeom prst="rect">
              <a:avLst/>
            </a:prstGeom>
            <a:noFill/>
          </p:spPr>
          <p:txBody>
            <a:bodyPr wrap="none" rtlCol="0">
              <a:spAutoFit/>
            </a:bodyPr>
            <a:lstStyle/>
            <a:p>
              <a:r>
                <a:rPr lang="en-US" altLang="zh-TW" sz="1350" dirty="0"/>
                <a:t>1</a:t>
              </a:r>
              <a:endParaRPr lang="zh-TW" altLang="en-US" sz="1350" dirty="0"/>
            </a:p>
          </p:txBody>
        </p:sp>
        <p:sp>
          <p:nvSpPr>
            <p:cNvPr id="42" name="文字方塊 41"/>
            <p:cNvSpPr txBox="1"/>
            <p:nvPr/>
          </p:nvSpPr>
          <p:spPr>
            <a:xfrm>
              <a:off x="5599439" y="2965652"/>
              <a:ext cx="300083" cy="400109"/>
            </a:xfrm>
            <a:prstGeom prst="rect">
              <a:avLst/>
            </a:prstGeom>
            <a:noFill/>
          </p:spPr>
          <p:txBody>
            <a:bodyPr wrap="square" rtlCol="0">
              <a:spAutoFit/>
            </a:bodyPr>
            <a:lstStyle/>
            <a:p>
              <a:r>
                <a:rPr lang="en-US" altLang="zh-TW" sz="1350" dirty="0"/>
                <a:t>1</a:t>
              </a:r>
              <a:endParaRPr lang="zh-TW" altLang="en-US" sz="1350" dirty="0"/>
            </a:p>
          </p:txBody>
        </p:sp>
        <p:sp>
          <p:nvSpPr>
            <p:cNvPr id="43" name="文字方塊 42"/>
            <p:cNvSpPr txBox="1"/>
            <p:nvPr/>
          </p:nvSpPr>
          <p:spPr>
            <a:xfrm>
              <a:off x="5590391" y="2391935"/>
              <a:ext cx="300083" cy="400109"/>
            </a:xfrm>
            <a:prstGeom prst="rect">
              <a:avLst/>
            </a:prstGeom>
            <a:noFill/>
          </p:spPr>
          <p:txBody>
            <a:bodyPr wrap="square" rtlCol="0">
              <a:spAutoFit/>
            </a:bodyPr>
            <a:lstStyle/>
            <a:p>
              <a:r>
                <a:rPr lang="en-US" altLang="zh-TW" sz="1350" dirty="0"/>
                <a:t>0</a:t>
              </a:r>
              <a:endParaRPr lang="zh-TW" altLang="en-US" sz="1350" dirty="0"/>
            </a:p>
          </p:txBody>
        </p:sp>
        <p:sp>
          <p:nvSpPr>
            <p:cNvPr id="44" name="文字方塊 43"/>
            <p:cNvSpPr txBox="1"/>
            <p:nvPr/>
          </p:nvSpPr>
          <p:spPr>
            <a:xfrm>
              <a:off x="5268323" y="3100544"/>
              <a:ext cx="300083" cy="400109"/>
            </a:xfrm>
            <a:prstGeom prst="rect">
              <a:avLst/>
            </a:prstGeom>
            <a:noFill/>
          </p:spPr>
          <p:txBody>
            <a:bodyPr wrap="square" rtlCol="0">
              <a:spAutoFit/>
            </a:bodyPr>
            <a:lstStyle/>
            <a:p>
              <a:r>
                <a:rPr lang="en-US" altLang="zh-TW" sz="1350" dirty="0"/>
                <a:t>0</a:t>
              </a:r>
              <a:endParaRPr lang="zh-TW" altLang="en-US" sz="1350" dirty="0"/>
            </a:p>
          </p:txBody>
        </p:sp>
        <p:sp>
          <p:nvSpPr>
            <p:cNvPr id="45" name="文字方塊 44"/>
            <p:cNvSpPr txBox="1"/>
            <p:nvPr/>
          </p:nvSpPr>
          <p:spPr>
            <a:xfrm>
              <a:off x="5812909" y="5558140"/>
              <a:ext cx="682239" cy="400109"/>
            </a:xfrm>
            <a:prstGeom prst="rect">
              <a:avLst/>
            </a:prstGeom>
            <a:noFill/>
          </p:spPr>
          <p:txBody>
            <a:bodyPr wrap="none" rtlCol="0">
              <a:spAutoFit/>
            </a:bodyPr>
            <a:lstStyle/>
            <a:p>
              <a:r>
                <a:rPr lang="en-US" altLang="zh-TW" sz="1350" dirty="0"/>
                <a:t>filter</a:t>
              </a:r>
              <a:endParaRPr lang="zh-TW" altLang="en-US" sz="1350" dirty="0"/>
            </a:p>
          </p:txBody>
        </p:sp>
        <p:sp>
          <p:nvSpPr>
            <p:cNvPr id="46" name="文字方塊 45"/>
            <p:cNvSpPr txBox="1"/>
            <p:nvPr/>
          </p:nvSpPr>
          <p:spPr>
            <a:xfrm>
              <a:off x="8101796" y="5557787"/>
              <a:ext cx="1477328" cy="400109"/>
            </a:xfrm>
            <a:prstGeom prst="rect">
              <a:avLst/>
            </a:prstGeom>
            <a:noFill/>
          </p:spPr>
          <p:txBody>
            <a:bodyPr wrap="none" rtlCol="0">
              <a:spAutoFit/>
            </a:bodyPr>
            <a:lstStyle/>
            <a:p>
              <a:r>
                <a:rPr lang="en-US" altLang="zh-TW" sz="1350" dirty="0"/>
                <a:t>feature map</a:t>
              </a:r>
              <a:endParaRPr lang="zh-TW" altLang="en-US" sz="1350" dirty="0"/>
            </a:p>
          </p:txBody>
        </p:sp>
        <p:sp>
          <p:nvSpPr>
            <p:cNvPr id="47" name="文字方塊 46"/>
            <p:cNvSpPr txBox="1"/>
            <p:nvPr/>
          </p:nvSpPr>
          <p:spPr>
            <a:xfrm>
              <a:off x="5806495" y="5267150"/>
              <a:ext cx="707887" cy="400109"/>
            </a:xfrm>
            <a:prstGeom prst="rect">
              <a:avLst/>
            </a:prstGeom>
            <a:noFill/>
          </p:spPr>
          <p:txBody>
            <a:bodyPr wrap="none" rtlCol="0">
              <a:spAutoFit/>
            </a:bodyPr>
            <a:lstStyle/>
            <a:p>
              <a:r>
                <a:rPr lang="zh-TW" altLang="en-US" sz="1350" dirty="0"/>
                <a:t>銳化</a:t>
              </a:r>
            </a:p>
          </p:txBody>
        </p:sp>
        <p:cxnSp>
          <p:nvCxnSpPr>
            <p:cNvPr id="48" name="直線接點 47"/>
            <p:cNvCxnSpPr/>
            <p:nvPr/>
          </p:nvCxnSpPr>
          <p:spPr>
            <a:xfrm flipV="1">
              <a:off x="1957121" y="4199820"/>
              <a:ext cx="1785826" cy="6656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直線接點 48"/>
            <p:cNvCxnSpPr/>
            <p:nvPr/>
          </p:nvCxnSpPr>
          <p:spPr>
            <a:xfrm flipH="1">
              <a:off x="3371618" y="2034188"/>
              <a:ext cx="16848" cy="28233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0" name="文字方塊 49"/>
            <p:cNvSpPr txBox="1"/>
            <p:nvPr/>
          </p:nvSpPr>
          <p:spPr>
            <a:xfrm>
              <a:off x="3412507" y="2097305"/>
              <a:ext cx="374461" cy="400109"/>
            </a:xfrm>
            <a:prstGeom prst="rect">
              <a:avLst/>
            </a:prstGeom>
            <a:noFill/>
          </p:spPr>
          <p:txBody>
            <a:bodyPr wrap="none" rtlCol="0">
              <a:spAutoFit/>
            </a:bodyPr>
            <a:lstStyle/>
            <a:p>
              <a:r>
                <a:rPr lang="en-US" altLang="zh-TW" sz="1350" dirty="0"/>
                <a:t>6</a:t>
              </a:r>
              <a:endParaRPr lang="zh-TW" altLang="en-US" sz="1350" dirty="0"/>
            </a:p>
          </p:txBody>
        </p:sp>
        <p:sp>
          <p:nvSpPr>
            <p:cNvPr id="51" name="文字方塊 50"/>
            <p:cNvSpPr txBox="1"/>
            <p:nvPr/>
          </p:nvSpPr>
          <p:spPr>
            <a:xfrm>
              <a:off x="3412507" y="2695577"/>
              <a:ext cx="374461" cy="400109"/>
            </a:xfrm>
            <a:prstGeom prst="rect">
              <a:avLst/>
            </a:prstGeom>
            <a:noFill/>
          </p:spPr>
          <p:txBody>
            <a:bodyPr wrap="none" rtlCol="0">
              <a:spAutoFit/>
            </a:bodyPr>
            <a:lstStyle/>
            <a:p>
              <a:r>
                <a:rPr lang="en-US" altLang="zh-TW" sz="1350" dirty="0"/>
                <a:t>2</a:t>
              </a:r>
              <a:endParaRPr lang="zh-TW" altLang="en-US" sz="1350" dirty="0"/>
            </a:p>
          </p:txBody>
        </p:sp>
        <p:sp>
          <p:nvSpPr>
            <p:cNvPr id="52" name="文字方塊 51"/>
            <p:cNvSpPr txBox="1"/>
            <p:nvPr/>
          </p:nvSpPr>
          <p:spPr>
            <a:xfrm>
              <a:off x="3405946" y="3262425"/>
              <a:ext cx="374461" cy="400109"/>
            </a:xfrm>
            <a:prstGeom prst="rect">
              <a:avLst/>
            </a:prstGeom>
            <a:noFill/>
          </p:spPr>
          <p:txBody>
            <a:bodyPr wrap="none" rtlCol="0">
              <a:spAutoFit/>
            </a:bodyPr>
            <a:lstStyle/>
            <a:p>
              <a:r>
                <a:rPr lang="en-US" altLang="zh-TW" sz="1350" dirty="0"/>
                <a:t>9</a:t>
              </a:r>
              <a:endParaRPr lang="zh-TW" altLang="en-US" sz="1350" dirty="0"/>
            </a:p>
          </p:txBody>
        </p:sp>
        <p:sp>
          <p:nvSpPr>
            <p:cNvPr id="53" name="文字方塊 52"/>
            <p:cNvSpPr txBox="1"/>
            <p:nvPr/>
          </p:nvSpPr>
          <p:spPr>
            <a:xfrm>
              <a:off x="3421539" y="3818169"/>
              <a:ext cx="374461" cy="400109"/>
            </a:xfrm>
            <a:prstGeom prst="rect">
              <a:avLst/>
            </a:prstGeom>
            <a:noFill/>
          </p:spPr>
          <p:txBody>
            <a:bodyPr wrap="none" rtlCol="0">
              <a:spAutoFit/>
            </a:bodyPr>
            <a:lstStyle/>
            <a:p>
              <a:r>
                <a:rPr lang="en-US" altLang="zh-TW" sz="1350" dirty="0"/>
                <a:t>1</a:t>
              </a:r>
              <a:endParaRPr lang="zh-TW" altLang="en-US" sz="1350" dirty="0"/>
            </a:p>
          </p:txBody>
        </p:sp>
        <p:sp>
          <p:nvSpPr>
            <p:cNvPr id="54" name="文字方塊 53"/>
            <p:cNvSpPr txBox="1"/>
            <p:nvPr/>
          </p:nvSpPr>
          <p:spPr>
            <a:xfrm>
              <a:off x="1997590" y="4884062"/>
              <a:ext cx="374461" cy="400109"/>
            </a:xfrm>
            <a:prstGeom prst="rect">
              <a:avLst/>
            </a:prstGeom>
            <a:noFill/>
          </p:spPr>
          <p:txBody>
            <a:bodyPr wrap="none" rtlCol="0">
              <a:spAutoFit/>
            </a:bodyPr>
            <a:lstStyle/>
            <a:p>
              <a:r>
                <a:rPr lang="en-US" altLang="zh-TW" sz="1350" dirty="0"/>
                <a:t>5</a:t>
              </a:r>
              <a:endParaRPr lang="zh-TW" altLang="en-US" sz="1350" dirty="0"/>
            </a:p>
          </p:txBody>
        </p:sp>
        <p:sp>
          <p:nvSpPr>
            <p:cNvPr id="55" name="文字方塊 54"/>
            <p:cNvSpPr txBox="1"/>
            <p:nvPr/>
          </p:nvSpPr>
          <p:spPr>
            <a:xfrm>
              <a:off x="2364410" y="4733702"/>
              <a:ext cx="374461" cy="400109"/>
            </a:xfrm>
            <a:prstGeom prst="rect">
              <a:avLst/>
            </a:prstGeom>
            <a:noFill/>
          </p:spPr>
          <p:txBody>
            <a:bodyPr wrap="none" rtlCol="0">
              <a:spAutoFit/>
            </a:bodyPr>
            <a:lstStyle/>
            <a:p>
              <a:r>
                <a:rPr lang="en-US" altLang="zh-TW" sz="1350" dirty="0"/>
                <a:t>0</a:t>
              </a:r>
              <a:endParaRPr lang="zh-TW" altLang="en-US" sz="1350" dirty="0"/>
            </a:p>
          </p:txBody>
        </p:sp>
        <p:sp>
          <p:nvSpPr>
            <p:cNvPr id="56" name="文字方塊 55"/>
            <p:cNvSpPr txBox="1"/>
            <p:nvPr/>
          </p:nvSpPr>
          <p:spPr>
            <a:xfrm>
              <a:off x="2699280" y="4614563"/>
              <a:ext cx="374461" cy="400109"/>
            </a:xfrm>
            <a:prstGeom prst="rect">
              <a:avLst/>
            </a:prstGeom>
            <a:noFill/>
          </p:spPr>
          <p:txBody>
            <a:bodyPr wrap="none" rtlCol="0">
              <a:spAutoFit/>
            </a:bodyPr>
            <a:lstStyle/>
            <a:p>
              <a:r>
                <a:rPr lang="en-US" altLang="zh-TW" sz="1350" dirty="0"/>
                <a:t>4</a:t>
              </a:r>
              <a:endParaRPr lang="zh-TW" altLang="en-US" sz="1350" dirty="0"/>
            </a:p>
          </p:txBody>
        </p:sp>
        <p:sp>
          <p:nvSpPr>
            <p:cNvPr id="57" name="文字方塊 56"/>
            <p:cNvSpPr txBox="1"/>
            <p:nvPr/>
          </p:nvSpPr>
          <p:spPr>
            <a:xfrm>
              <a:off x="3066960" y="4468028"/>
              <a:ext cx="374461" cy="400109"/>
            </a:xfrm>
            <a:prstGeom prst="rect">
              <a:avLst/>
            </a:prstGeom>
            <a:noFill/>
          </p:spPr>
          <p:txBody>
            <a:bodyPr wrap="none" rtlCol="0">
              <a:spAutoFit/>
            </a:bodyPr>
            <a:lstStyle/>
            <a:p>
              <a:r>
                <a:rPr lang="en-US" altLang="zh-TW" sz="1350" dirty="0"/>
                <a:t>0</a:t>
              </a:r>
              <a:endParaRPr lang="zh-TW" altLang="en-US" sz="1350" dirty="0"/>
            </a:p>
          </p:txBody>
        </p:sp>
        <p:sp>
          <p:nvSpPr>
            <p:cNvPr id="58" name="文字方塊 57"/>
            <p:cNvSpPr txBox="1"/>
            <p:nvPr/>
          </p:nvSpPr>
          <p:spPr>
            <a:xfrm>
              <a:off x="3426059" y="4353516"/>
              <a:ext cx="374461" cy="400109"/>
            </a:xfrm>
            <a:prstGeom prst="rect">
              <a:avLst/>
            </a:prstGeom>
            <a:noFill/>
          </p:spPr>
          <p:txBody>
            <a:bodyPr wrap="none" rtlCol="0">
              <a:spAutoFit/>
            </a:bodyPr>
            <a:lstStyle/>
            <a:p>
              <a:r>
                <a:rPr lang="en-US" altLang="zh-TW" sz="1350" dirty="0"/>
                <a:t>2</a:t>
              </a:r>
              <a:endParaRPr lang="zh-TW" altLang="en-US" sz="1350" dirty="0"/>
            </a:p>
          </p:txBody>
        </p:sp>
        <p:sp>
          <p:nvSpPr>
            <p:cNvPr id="59" name="平行四邊形 58"/>
            <p:cNvSpPr/>
            <p:nvPr/>
          </p:nvSpPr>
          <p:spPr>
            <a:xfrm rot="5400000" flipV="1">
              <a:off x="7328657" y="2858720"/>
              <a:ext cx="2809769" cy="1435795"/>
            </a:xfrm>
            <a:prstGeom prst="parallelogram">
              <a:avLst>
                <a:gd name="adj" fmla="val 36662"/>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dirty="0"/>
            </a:p>
          </p:txBody>
        </p:sp>
        <p:sp>
          <p:nvSpPr>
            <p:cNvPr id="60" name="平行四邊形 59"/>
            <p:cNvSpPr/>
            <p:nvPr/>
          </p:nvSpPr>
          <p:spPr>
            <a:xfrm rot="5400000" flipV="1">
              <a:off x="8182798" y="2646807"/>
              <a:ext cx="727809" cy="350563"/>
            </a:xfrm>
            <a:prstGeom prst="parallelogram">
              <a:avLst>
                <a:gd name="adj" fmla="val 36662"/>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dirty="0"/>
            </a:p>
          </p:txBody>
        </p:sp>
        <p:cxnSp>
          <p:nvCxnSpPr>
            <p:cNvPr id="61" name="直線接點 60"/>
            <p:cNvCxnSpPr>
              <a:stCxn id="59" idx="5"/>
              <a:endCxn id="59" idx="2"/>
            </p:cNvCxnSpPr>
            <p:nvPr/>
          </p:nvCxnSpPr>
          <p:spPr>
            <a:xfrm>
              <a:off x="8733542" y="2434929"/>
              <a:ext cx="0" cy="22833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直線接點 61"/>
            <p:cNvCxnSpPr/>
            <p:nvPr/>
          </p:nvCxnSpPr>
          <p:spPr>
            <a:xfrm>
              <a:off x="9089317" y="2295339"/>
              <a:ext cx="0" cy="22833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直線接點 62"/>
            <p:cNvCxnSpPr/>
            <p:nvPr/>
          </p:nvCxnSpPr>
          <p:spPr>
            <a:xfrm>
              <a:off x="8373878" y="2567826"/>
              <a:ext cx="0" cy="22833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直線接點 63"/>
            <p:cNvCxnSpPr>
              <a:stCxn id="59" idx="1"/>
              <a:endCxn id="59" idx="3"/>
            </p:cNvCxnSpPr>
            <p:nvPr/>
          </p:nvCxnSpPr>
          <p:spPr>
            <a:xfrm flipV="1">
              <a:off x="8015644" y="3313422"/>
              <a:ext cx="1435795" cy="52639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直線接點 64"/>
            <p:cNvCxnSpPr/>
            <p:nvPr/>
          </p:nvCxnSpPr>
          <p:spPr>
            <a:xfrm flipV="1">
              <a:off x="8015644" y="2787031"/>
              <a:ext cx="1435795" cy="52639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直線接點 65"/>
            <p:cNvCxnSpPr/>
            <p:nvPr/>
          </p:nvCxnSpPr>
          <p:spPr>
            <a:xfrm flipV="1">
              <a:off x="8015644" y="3928720"/>
              <a:ext cx="1435795" cy="52639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7" name="文字方塊 66"/>
            <p:cNvSpPr txBox="1"/>
            <p:nvPr/>
          </p:nvSpPr>
          <p:spPr>
            <a:xfrm>
              <a:off x="8030591" y="2753440"/>
              <a:ext cx="374461" cy="400109"/>
            </a:xfrm>
            <a:prstGeom prst="rect">
              <a:avLst/>
            </a:prstGeom>
            <a:noFill/>
          </p:spPr>
          <p:txBody>
            <a:bodyPr wrap="none" rtlCol="0">
              <a:spAutoFit/>
            </a:bodyPr>
            <a:lstStyle/>
            <a:p>
              <a:r>
                <a:rPr lang="en-US" altLang="zh-TW" sz="1350" dirty="0"/>
                <a:t>6</a:t>
              </a:r>
              <a:endParaRPr lang="zh-TW" altLang="en-US" sz="1350" dirty="0"/>
            </a:p>
          </p:txBody>
        </p:sp>
        <p:sp>
          <p:nvSpPr>
            <p:cNvPr id="68" name="文字方塊 67"/>
            <p:cNvSpPr txBox="1"/>
            <p:nvPr/>
          </p:nvSpPr>
          <p:spPr>
            <a:xfrm>
              <a:off x="8389539" y="2619900"/>
              <a:ext cx="374461" cy="400109"/>
            </a:xfrm>
            <a:prstGeom prst="rect">
              <a:avLst/>
            </a:prstGeom>
            <a:noFill/>
          </p:spPr>
          <p:txBody>
            <a:bodyPr wrap="none" rtlCol="0">
              <a:spAutoFit/>
            </a:bodyPr>
            <a:lstStyle/>
            <a:p>
              <a:r>
                <a:rPr lang="en-US" altLang="zh-TW" sz="1350" dirty="0"/>
                <a:t>8</a:t>
              </a:r>
              <a:endParaRPr lang="zh-TW" altLang="en-US" sz="1350" dirty="0"/>
            </a:p>
          </p:txBody>
        </p:sp>
      </p:grpSp>
    </p:spTree>
    <p:extLst>
      <p:ext uri="{BB962C8B-B14F-4D97-AF65-F5344CB8AC3E}">
        <p14:creationId xmlns:p14="http://schemas.microsoft.com/office/powerpoint/2010/main" val="327584321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pPr marL="0" indent="0">
              <a:lnSpc>
                <a:spcPct val="150000"/>
              </a:lnSpc>
              <a:buNone/>
            </a:pPr>
            <a:r>
              <a:rPr lang="zh-TW" altLang="en-US" sz="2400" kern="1200" dirty="0">
                <a:solidFill>
                  <a:srgbClr val="00B050"/>
                </a:solidFill>
              </a:rPr>
              <a:t>完成運算</a:t>
            </a:r>
          </a:p>
        </p:txBody>
      </p:sp>
      <p:grpSp>
        <p:nvGrpSpPr>
          <p:cNvPr id="4" name="群組 3"/>
          <p:cNvGrpSpPr/>
          <p:nvPr/>
        </p:nvGrpSpPr>
        <p:grpSpPr>
          <a:xfrm>
            <a:off x="1395010" y="2455820"/>
            <a:ext cx="5716502" cy="3058928"/>
            <a:chOff x="1957121" y="1898660"/>
            <a:chExt cx="7622003" cy="4078571"/>
          </a:xfrm>
        </p:grpSpPr>
        <p:sp>
          <p:nvSpPr>
            <p:cNvPr id="5" name="平行四邊形 4"/>
            <p:cNvSpPr/>
            <p:nvPr/>
          </p:nvSpPr>
          <p:spPr>
            <a:xfrm rot="5400000" flipV="1">
              <a:off x="1117752" y="2745171"/>
              <a:ext cx="3471706" cy="1778683"/>
            </a:xfrm>
            <a:prstGeom prst="parallelogram">
              <a:avLst>
                <a:gd name="adj" fmla="val 36662"/>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dirty="0"/>
            </a:p>
          </p:txBody>
        </p:sp>
        <p:cxnSp>
          <p:nvCxnSpPr>
            <p:cNvPr id="6" name="直線接點 5"/>
            <p:cNvCxnSpPr/>
            <p:nvPr/>
          </p:nvCxnSpPr>
          <p:spPr>
            <a:xfrm>
              <a:off x="3745867" y="4726307"/>
              <a:ext cx="2864680" cy="117815"/>
            </a:xfrm>
            <a:prstGeom prst="line">
              <a:avLst/>
            </a:prstGeom>
            <a:ln>
              <a:solidFill>
                <a:srgbClr val="FF0000"/>
              </a:solidFill>
              <a:prstDash val="sysDot"/>
            </a:ln>
          </p:spPr>
          <p:style>
            <a:lnRef idx="1">
              <a:schemeClr val="accent1"/>
            </a:lnRef>
            <a:fillRef idx="0">
              <a:schemeClr val="accent1"/>
            </a:fillRef>
            <a:effectRef idx="0">
              <a:schemeClr val="accent1"/>
            </a:effectRef>
            <a:fontRef idx="minor">
              <a:schemeClr val="tx1"/>
            </a:fontRef>
          </p:style>
        </p:cxnSp>
        <p:sp>
          <p:nvSpPr>
            <p:cNvPr id="7" name="平行四邊形 6"/>
            <p:cNvSpPr/>
            <p:nvPr/>
          </p:nvSpPr>
          <p:spPr>
            <a:xfrm rot="5400000" flipV="1">
              <a:off x="5582291" y="4055220"/>
              <a:ext cx="1406683" cy="699760"/>
            </a:xfrm>
            <a:prstGeom prst="parallelogram">
              <a:avLst>
                <a:gd name="adj" fmla="val 36662"/>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dirty="0"/>
            </a:p>
          </p:txBody>
        </p:sp>
        <p:sp>
          <p:nvSpPr>
            <p:cNvPr id="8" name="平行四邊形 7"/>
            <p:cNvSpPr/>
            <p:nvPr/>
          </p:nvSpPr>
          <p:spPr>
            <a:xfrm rot="5400000" flipV="1">
              <a:off x="2730944" y="3962346"/>
              <a:ext cx="1320960" cy="708885"/>
            </a:xfrm>
            <a:prstGeom prst="parallelogram">
              <a:avLst>
                <a:gd name="adj" fmla="val 36662"/>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dirty="0"/>
            </a:p>
          </p:txBody>
        </p:sp>
        <p:cxnSp>
          <p:nvCxnSpPr>
            <p:cNvPr id="9" name="直線接點 8"/>
            <p:cNvCxnSpPr/>
            <p:nvPr/>
          </p:nvCxnSpPr>
          <p:spPr>
            <a:xfrm>
              <a:off x="2669144" y="2279910"/>
              <a:ext cx="0" cy="281430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線接點 9"/>
            <p:cNvCxnSpPr/>
            <p:nvPr/>
          </p:nvCxnSpPr>
          <p:spPr>
            <a:xfrm flipH="1">
              <a:off x="3021436" y="2148184"/>
              <a:ext cx="16496" cy="283694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線接點 10"/>
            <p:cNvCxnSpPr/>
            <p:nvPr/>
          </p:nvCxnSpPr>
          <p:spPr>
            <a:xfrm>
              <a:off x="2322492" y="2436573"/>
              <a:ext cx="9327" cy="280162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線接點 11"/>
            <p:cNvCxnSpPr/>
            <p:nvPr/>
          </p:nvCxnSpPr>
          <p:spPr>
            <a:xfrm flipV="1">
              <a:off x="1957123" y="3072127"/>
              <a:ext cx="1785824" cy="6523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直線接點 12"/>
            <p:cNvCxnSpPr/>
            <p:nvPr/>
          </p:nvCxnSpPr>
          <p:spPr>
            <a:xfrm flipV="1">
              <a:off x="1964258" y="2538390"/>
              <a:ext cx="1778689" cy="64378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線接點 13"/>
            <p:cNvCxnSpPr>
              <a:endCxn id="5" idx="4"/>
            </p:cNvCxnSpPr>
            <p:nvPr/>
          </p:nvCxnSpPr>
          <p:spPr>
            <a:xfrm flipV="1">
              <a:off x="1964258" y="3634513"/>
              <a:ext cx="1778689" cy="68934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文字方塊 14"/>
            <p:cNvSpPr txBox="1"/>
            <p:nvPr/>
          </p:nvSpPr>
          <p:spPr>
            <a:xfrm>
              <a:off x="1979205" y="2622187"/>
              <a:ext cx="374461" cy="400109"/>
            </a:xfrm>
            <a:prstGeom prst="rect">
              <a:avLst/>
            </a:prstGeom>
            <a:noFill/>
          </p:spPr>
          <p:txBody>
            <a:bodyPr wrap="none" rtlCol="0">
              <a:spAutoFit/>
            </a:bodyPr>
            <a:lstStyle/>
            <a:p>
              <a:r>
                <a:rPr lang="en-US" altLang="zh-TW" sz="1350" dirty="0"/>
                <a:t>6</a:t>
              </a:r>
              <a:endParaRPr lang="zh-TW" altLang="en-US" sz="1350" dirty="0"/>
            </a:p>
          </p:txBody>
        </p:sp>
        <p:sp>
          <p:nvSpPr>
            <p:cNvPr id="16" name="文字方塊 15"/>
            <p:cNvSpPr txBox="1"/>
            <p:nvPr/>
          </p:nvSpPr>
          <p:spPr>
            <a:xfrm>
              <a:off x="2351029" y="2488513"/>
              <a:ext cx="374461" cy="400109"/>
            </a:xfrm>
            <a:prstGeom prst="rect">
              <a:avLst/>
            </a:prstGeom>
            <a:noFill/>
          </p:spPr>
          <p:txBody>
            <a:bodyPr wrap="none" rtlCol="0">
              <a:spAutoFit/>
            </a:bodyPr>
            <a:lstStyle/>
            <a:p>
              <a:r>
                <a:rPr lang="en-US" altLang="zh-TW" sz="1350" dirty="0"/>
                <a:t>0</a:t>
              </a:r>
              <a:endParaRPr lang="zh-TW" altLang="en-US" sz="1350" dirty="0"/>
            </a:p>
          </p:txBody>
        </p:sp>
        <p:sp>
          <p:nvSpPr>
            <p:cNvPr id="17" name="文字方塊 16"/>
            <p:cNvSpPr txBox="1"/>
            <p:nvPr/>
          </p:nvSpPr>
          <p:spPr>
            <a:xfrm>
              <a:off x="2351394" y="3074125"/>
              <a:ext cx="374461" cy="400109"/>
            </a:xfrm>
            <a:prstGeom prst="rect">
              <a:avLst/>
            </a:prstGeom>
            <a:noFill/>
          </p:spPr>
          <p:txBody>
            <a:bodyPr wrap="none" rtlCol="0">
              <a:spAutoFit/>
            </a:bodyPr>
            <a:lstStyle/>
            <a:p>
              <a:r>
                <a:rPr lang="en-US" altLang="zh-TW" sz="1350" dirty="0"/>
                <a:t>0</a:t>
              </a:r>
              <a:endParaRPr lang="zh-TW" altLang="en-US" sz="1350" dirty="0"/>
            </a:p>
          </p:txBody>
        </p:sp>
        <p:sp>
          <p:nvSpPr>
            <p:cNvPr id="18" name="文字方塊 17"/>
            <p:cNvSpPr txBox="1"/>
            <p:nvPr/>
          </p:nvSpPr>
          <p:spPr>
            <a:xfrm>
              <a:off x="2349093" y="3659539"/>
              <a:ext cx="374461" cy="400109"/>
            </a:xfrm>
            <a:prstGeom prst="rect">
              <a:avLst/>
            </a:prstGeom>
            <a:noFill/>
          </p:spPr>
          <p:txBody>
            <a:bodyPr wrap="none" rtlCol="0">
              <a:spAutoFit/>
            </a:bodyPr>
            <a:lstStyle/>
            <a:p>
              <a:r>
                <a:rPr lang="en-US" altLang="zh-TW" sz="1350" dirty="0"/>
                <a:t>0</a:t>
              </a:r>
              <a:endParaRPr lang="zh-TW" altLang="en-US" sz="1350" dirty="0"/>
            </a:p>
          </p:txBody>
        </p:sp>
        <p:sp>
          <p:nvSpPr>
            <p:cNvPr id="19" name="文字方塊 18"/>
            <p:cNvSpPr txBox="1"/>
            <p:nvPr/>
          </p:nvSpPr>
          <p:spPr>
            <a:xfrm>
              <a:off x="3071536" y="3955268"/>
              <a:ext cx="374461" cy="400109"/>
            </a:xfrm>
            <a:prstGeom prst="rect">
              <a:avLst/>
            </a:prstGeom>
            <a:noFill/>
          </p:spPr>
          <p:txBody>
            <a:bodyPr wrap="none" rtlCol="0">
              <a:spAutoFit/>
            </a:bodyPr>
            <a:lstStyle/>
            <a:p>
              <a:r>
                <a:rPr lang="en-US" altLang="zh-TW" sz="1350" dirty="0"/>
                <a:t>0</a:t>
              </a:r>
              <a:endParaRPr lang="zh-TW" altLang="en-US" sz="1350" dirty="0"/>
            </a:p>
          </p:txBody>
        </p:sp>
        <p:sp>
          <p:nvSpPr>
            <p:cNvPr id="20" name="文字方塊 19"/>
            <p:cNvSpPr txBox="1"/>
            <p:nvPr/>
          </p:nvSpPr>
          <p:spPr>
            <a:xfrm>
              <a:off x="1982462" y="3178915"/>
              <a:ext cx="374461" cy="400109"/>
            </a:xfrm>
            <a:prstGeom prst="rect">
              <a:avLst/>
            </a:prstGeom>
            <a:noFill/>
          </p:spPr>
          <p:txBody>
            <a:bodyPr wrap="none" rtlCol="0">
              <a:spAutoFit/>
            </a:bodyPr>
            <a:lstStyle/>
            <a:p>
              <a:r>
                <a:rPr lang="en-US" altLang="zh-TW" sz="1350"/>
                <a:t>2</a:t>
              </a:r>
              <a:endParaRPr lang="zh-TW" altLang="en-US" sz="1350" dirty="0"/>
            </a:p>
          </p:txBody>
        </p:sp>
        <p:sp>
          <p:nvSpPr>
            <p:cNvPr id="21" name="文字方塊 20"/>
            <p:cNvSpPr txBox="1"/>
            <p:nvPr/>
          </p:nvSpPr>
          <p:spPr>
            <a:xfrm>
              <a:off x="2705866" y="2372369"/>
              <a:ext cx="374461" cy="400109"/>
            </a:xfrm>
            <a:prstGeom prst="rect">
              <a:avLst/>
            </a:prstGeom>
            <a:noFill/>
          </p:spPr>
          <p:txBody>
            <a:bodyPr wrap="none" rtlCol="0">
              <a:spAutoFit/>
            </a:bodyPr>
            <a:lstStyle/>
            <a:p>
              <a:r>
                <a:rPr lang="en-US" altLang="zh-TW" sz="1350" dirty="0"/>
                <a:t>2</a:t>
              </a:r>
              <a:endParaRPr lang="zh-TW" altLang="en-US" sz="1350" dirty="0"/>
            </a:p>
          </p:txBody>
        </p:sp>
        <p:sp>
          <p:nvSpPr>
            <p:cNvPr id="22" name="文字方塊 21"/>
            <p:cNvSpPr txBox="1"/>
            <p:nvPr/>
          </p:nvSpPr>
          <p:spPr>
            <a:xfrm>
              <a:off x="3066960" y="2814835"/>
              <a:ext cx="374461" cy="400109"/>
            </a:xfrm>
            <a:prstGeom prst="rect">
              <a:avLst/>
            </a:prstGeom>
            <a:noFill/>
          </p:spPr>
          <p:txBody>
            <a:bodyPr wrap="none" rtlCol="0">
              <a:spAutoFit/>
            </a:bodyPr>
            <a:lstStyle/>
            <a:p>
              <a:r>
                <a:rPr lang="en-US" altLang="zh-TW" sz="1350" dirty="0"/>
                <a:t>1</a:t>
              </a:r>
              <a:endParaRPr lang="zh-TW" altLang="en-US" sz="1350" dirty="0"/>
            </a:p>
          </p:txBody>
        </p:sp>
        <p:sp>
          <p:nvSpPr>
            <p:cNvPr id="23" name="文字方塊 22"/>
            <p:cNvSpPr txBox="1"/>
            <p:nvPr/>
          </p:nvSpPr>
          <p:spPr>
            <a:xfrm>
              <a:off x="1997045" y="3770601"/>
              <a:ext cx="374461" cy="400109"/>
            </a:xfrm>
            <a:prstGeom prst="rect">
              <a:avLst/>
            </a:prstGeom>
            <a:noFill/>
          </p:spPr>
          <p:txBody>
            <a:bodyPr wrap="none" rtlCol="0">
              <a:spAutoFit/>
            </a:bodyPr>
            <a:lstStyle/>
            <a:p>
              <a:r>
                <a:rPr lang="en-US" altLang="zh-TW" sz="1350" dirty="0"/>
                <a:t>1</a:t>
              </a:r>
              <a:endParaRPr lang="zh-TW" altLang="en-US" sz="1350" dirty="0"/>
            </a:p>
          </p:txBody>
        </p:sp>
        <p:sp>
          <p:nvSpPr>
            <p:cNvPr id="24" name="文字方塊 23"/>
            <p:cNvSpPr txBox="1"/>
            <p:nvPr/>
          </p:nvSpPr>
          <p:spPr>
            <a:xfrm>
              <a:off x="3064764" y="2255092"/>
              <a:ext cx="374461" cy="400109"/>
            </a:xfrm>
            <a:prstGeom prst="rect">
              <a:avLst/>
            </a:prstGeom>
            <a:noFill/>
          </p:spPr>
          <p:txBody>
            <a:bodyPr wrap="none" rtlCol="0">
              <a:spAutoFit/>
            </a:bodyPr>
            <a:lstStyle/>
            <a:p>
              <a:r>
                <a:rPr lang="en-US" altLang="zh-TW" sz="1350" dirty="0"/>
                <a:t>4</a:t>
              </a:r>
              <a:endParaRPr lang="zh-TW" altLang="en-US" sz="1350" dirty="0"/>
            </a:p>
          </p:txBody>
        </p:sp>
        <p:sp>
          <p:nvSpPr>
            <p:cNvPr id="25" name="文字方塊 24"/>
            <p:cNvSpPr txBox="1"/>
            <p:nvPr/>
          </p:nvSpPr>
          <p:spPr>
            <a:xfrm>
              <a:off x="2355474" y="4220202"/>
              <a:ext cx="374461" cy="400109"/>
            </a:xfrm>
            <a:prstGeom prst="rect">
              <a:avLst/>
            </a:prstGeom>
            <a:noFill/>
          </p:spPr>
          <p:txBody>
            <a:bodyPr wrap="none" rtlCol="0">
              <a:spAutoFit/>
            </a:bodyPr>
            <a:lstStyle/>
            <a:p>
              <a:r>
                <a:rPr lang="en-US" altLang="zh-TW" sz="1350"/>
                <a:t>3</a:t>
              </a:r>
              <a:endParaRPr lang="zh-TW" altLang="en-US" sz="1350" dirty="0"/>
            </a:p>
          </p:txBody>
        </p:sp>
        <p:sp>
          <p:nvSpPr>
            <p:cNvPr id="26" name="文字方塊 25"/>
            <p:cNvSpPr txBox="1"/>
            <p:nvPr/>
          </p:nvSpPr>
          <p:spPr>
            <a:xfrm>
              <a:off x="2717828" y="4083880"/>
              <a:ext cx="374461" cy="400109"/>
            </a:xfrm>
            <a:prstGeom prst="rect">
              <a:avLst/>
            </a:prstGeom>
            <a:noFill/>
          </p:spPr>
          <p:txBody>
            <a:bodyPr wrap="none" rtlCol="0">
              <a:spAutoFit/>
            </a:bodyPr>
            <a:lstStyle/>
            <a:p>
              <a:r>
                <a:rPr lang="en-US" altLang="zh-TW" sz="1350"/>
                <a:t>3</a:t>
              </a:r>
              <a:endParaRPr lang="zh-TW" altLang="en-US" sz="1350" dirty="0"/>
            </a:p>
          </p:txBody>
        </p:sp>
        <p:sp>
          <p:nvSpPr>
            <p:cNvPr id="27" name="文字方塊 26"/>
            <p:cNvSpPr txBox="1"/>
            <p:nvPr/>
          </p:nvSpPr>
          <p:spPr>
            <a:xfrm>
              <a:off x="1989818" y="4364506"/>
              <a:ext cx="374461" cy="400109"/>
            </a:xfrm>
            <a:prstGeom prst="rect">
              <a:avLst/>
            </a:prstGeom>
            <a:noFill/>
          </p:spPr>
          <p:txBody>
            <a:bodyPr wrap="none" rtlCol="0">
              <a:spAutoFit/>
            </a:bodyPr>
            <a:lstStyle/>
            <a:p>
              <a:r>
                <a:rPr lang="en-US" altLang="zh-TW" sz="1350" dirty="0"/>
                <a:t>7</a:t>
              </a:r>
              <a:endParaRPr lang="zh-TW" altLang="en-US" sz="1350" dirty="0"/>
            </a:p>
          </p:txBody>
        </p:sp>
        <p:sp>
          <p:nvSpPr>
            <p:cNvPr id="28" name="文字方塊 27"/>
            <p:cNvSpPr txBox="1"/>
            <p:nvPr/>
          </p:nvSpPr>
          <p:spPr>
            <a:xfrm>
              <a:off x="2696276" y="3522495"/>
              <a:ext cx="374461" cy="400109"/>
            </a:xfrm>
            <a:prstGeom prst="rect">
              <a:avLst/>
            </a:prstGeom>
            <a:noFill/>
          </p:spPr>
          <p:txBody>
            <a:bodyPr wrap="none" rtlCol="0">
              <a:spAutoFit/>
            </a:bodyPr>
            <a:lstStyle/>
            <a:p>
              <a:r>
                <a:rPr lang="en-US" altLang="zh-TW" sz="1350" dirty="0"/>
                <a:t>5</a:t>
              </a:r>
              <a:endParaRPr lang="zh-TW" altLang="en-US" sz="1350" dirty="0"/>
            </a:p>
          </p:txBody>
        </p:sp>
        <p:sp>
          <p:nvSpPr>
            <p:cNvPr id="29" name="文字方塊 28"/>
            <p:cNvSpPr txBox="1"/>
            <p:nvPr/>
          </p:nvSpPr>
          <p:spPr>
            <a:xfrm>
              <a:off x="3062706" y="3387381"/>
              <a:ext cx="374461" cy="400109"/>
            </a:xfrm>
            <a:prstGeom prst="rect">
              <a:avLst/>
            </a:prstGeom>
            <a:noFill/>
          </p:spPr>
          <p:txBody>
            <a:bodyPr wrap="none" rtlCol="0">
              <a:spAutoFit/>
            </a:bodyPr>
            <a:lstStyle/>
            <a:p>
              <a:r>
                <a:rPr lang="en-US" altLang="zh-TW" sz="1350" dirty="0"/>
                <a:t>5</a:t>
              </a:r>
              <a:endParaRPr lang="zh-TW" altLang="en-US" sz="1350" dirty="0"/>
            </a:p>
          </p:txBody>
        </p:sp>
        <p:sp>
          <p:nvSpPr>
            <p:cNvPr id="30" name="文字方塊 29"/>
            <p:cNvSpPr txBox="1"/>
            <p:nvPr/>
          </p:nvSpPr>
          <p:spPr>
            <a:xfrm>
              <a:off x="2702178" y="2936441"/>
              <a:ext cx="374461" cy="400109"/>
            </a:xfrm>
            <a:prstGeom prst="rect">
              <a:avLst/>
            </a:prstGeom>
            <a:noFill/>
          </p:spPr>
          <p:txBody>
            <a:bodyPr wrap="none" rtlCol="0">
              <a:spAutoFit/>
            </a:bodyPr>
            <a:lstStyle/>
            <a:p>
              <a:r>
                <a:rPr lang="en-US" altLang="zh-TW" sz="1350"/>
                <a:t>8</a:t>
              </a:r>
              <a:endParaRPr lang="zh-TW" altLang="en-US" sz="1350" dirty="0"/>
            </a:p>
          </p:txBody>
        </p:sp>
        <p:cxnSp>
          <p:nvCxnSpPr>
            <p:cNvPr id="31" name="直線接點 30"/>
            <p:cNvCxnSpPr/>
            <p:nvPr/>
          </p:nvCxnSpPr>
          <p:spPr>
            <a:xfrm>
              <a:off x="3046634" y="3907545"/>
              <a:ext cx="2893781" cy="59506"/>
            </a:xfrm>
            <a:prstGeom prst="line">
              <a:avLst/>
            </a:prstGeom>
            <a:ln>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32" name="直線接點 31"/>
            <p:cNvCxnSpPr/>
            <p:nvPr/>
          </p:nvCxnSpPr>
          <p:spPr>
            <a:xfrm>
              <a:off x="3746396" y="3651752"/>
              <a:ext cx="2889117" cy="52409"/>
            </a:xfrm>
            <a:prstGeom prst="line">
              <a:avLst/>
            </a:prstGeom>
            <a:ln>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33" name="直線接點 32"/>
            <p:cNvCxnSpPr/>
            <p:nvPr/>
          </p:nvCxnSpPr>
          <p:spPr>
            <a:xfrm>
              <a:off x="3046634" y="4963878"/>
              <a:ext cx="2867653" cy="124217"/>
            </a:xfrm>
            <a:prstGeom prst="line">
              <a:avLst/>
            </a:prstGeom>
            <a:ln>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34" name="直線接點 33"/>
            <p:cNvCxnSpPr/>
            <p:nvPr/>
          </p:nvCxnSpPr>
          <p:spPr>
            <a:xfrm flipV="1">
              <a:off x="6620644" y="4457009"/>
              <a:ext cx="2833254" cy="398453"/>
            </a:xfrm>
            <a:prstGeom prst="line">
              <a:avLst/>
            </a:prstGeom>
            <a:ln>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35" name="直線接點 34"/>
            <p:cNvCxnSpPr/>
            <p:nvPr/>
          </p:nvCxnSpPr>
          <p:spPr>
            <a:xfrm>
              <a:off x="5918571" y="3950069"/>
              <a:ext cx="3188858" cy="91333"/>
            </a:xfrm>
            <a:prstGeom prst="line">
              <a:avLst/>
            </a:prstGeom>
            <a:ln>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36" name="直線接點 35"/>
            <p:cNvCxnSpPr/>
            <p:nvPr/>
          </p:nvCxnSpPr>
          <p:spPr>
            <a:xfrm>
              <a:off x="6649197" y="3711885"/>
              <a:ext cx="2808113" cy="207604"/>
            </a:xfrm>
            <a:prstGeom prst="line">
              <a:avLst/>
            </a:prstGeom>
            <a:ln>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37" name="直線接點 36"/>
            <p:cNvCxnSpPr/>
            <p:nvPr/>
          </p:nvCxnSpPr>
          <p:spPr>
            <a:xfrm flipV="1">
              <a:off x="5939124" y="4586328"/>
              <a:ext cx="3149939" cy="514860"/>
            </a:xfrm>
            <a:prstGeom prst="line">
              <a:avLst/>
            </a:prstGeom>
            <a:ln>
              <a:solidFill>
                <a:srgbClr val="FF0000"/>
              </a:solidFill>
              <a:prstDash val="sysDot"/>
            </a:ln>
          </p:spPr>
          <p:style>
            <a:lnRef idx="1">
              <a:schemeClr val="accent1"/>
            </a:lnRef>
            <a:fillRef idx="0">
              <a:schemeClr val="accent1"/>
            </a:fillRef>
            <a:effectRef idx="0">
              <a:schemeClr val="accent1"/>
            </a:effectRef>
            <a:fontRef idx="minor">
              <a:schemeClr val="tx1"/>
            </a:fontRef>
          </p:style>
        </p:cxnSp>
        <p:sp>
          <p:nvSpPr>
            <p:cNvPr id="38" name="文字方塊 37"/>
            <p:cNvSpPr txBox="1"/>
            <p:nvPr/>
          </p:nvSpPr>
          <p:spPr>
            <a:xfrm>
              <a:off x="2565538" y="5577122"/>
              <a:ext cx="746359" cy="400109"/>
            </a:xfrm>
            <a:prstGeom prst="rect">
              <a:avLst/>
            </a:prstGeom>
            <a:noFill/>
          </p:spPr>
          <p:txBody>
            <a:bodyPr wrap="none" rtlCol="0">
              <a:spAutoFit/>
            </a:bodyPr>
            <a:lstStyle/>
            <a:p>
              <a:r>
                <a:rPr lang="en-US" altLang="zh-TW" sz="1350" dirty="0"/>
                <a:t>input</a:t>
              </a:r>
              <a:endParaRPr lang="zh-TW" altLang="en-US" sz="1350" dirty="0"/>
            </a:p>
          </p:txBody>
        </p:sp>
        <p:cxnSp>
          <p:nvCxnSpPr>
            <p:cNvPr id="39" name="直線接點 38"/>
            <p:cNvCxnSpPr>
              <a:endCxn id="7" idx="3"/>
            </p:cNvCxnSpPr>
            <p:nvPr/>
          </p:nvCxnSpPr>
          <p:spPr>
            <a:xfrm flipV="1">
              <a:off x="5939124" y="4276827"/>
              <a:ext cx="696389" cy="28764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直線接點 39"/>
            <p:cNvCxnSpPr>
              <a:stCxn id="7" idx="5"/>
              <a:endCxn id="7" idx="2"/>
            </p:cNvCxnSpPr>
            <p:nvPr/>
          </p:nvCxnSpPr>
          <p:spPr>
            <a:xfrm>
              <a:off x="6285633" y="3830032"/>
              <a:ext cx="0" cy="115013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文字方塊 40"/>
            <p:cNvSpPr txBox="1"/>
            <p:nvPr/>
          </p:nvSpPr>
          <p:spPr>
            <a:xfrm>
              <a:off x="5964788" y="3996616"/>
              <a:ext cx="374461" cy="400109"/>
            </a:xfrm>
            <a:prstGeom prst="rect">
              <a:avLst/>
            </a:prstGeom>
            <a:noFill/>
          </p:spPr>
          <p:txBody>
            <a:bodyPr wrap="none" rtlCol="0">
              <a:spAutoFit/>
            </a:bodyPr>
            <a:lstStyle/>
            <a:p>
              <a:r>
                <a:rPr lang="en-US" altLang="zh-TW" sz="1350" dirty="0"/>
                <a:t>1</a:t>
              </a:r>
              <a:endParaRPr lang="zh-TW" altLang="en-US" sz="1350" dirty="0"/>
            </a:p>
          </p:txBody>
        </p:sp>
        <p:sp>
          <p:nvSpPr>
            <p:cNvPr id="42" name="文字方塊 41"/>
            <p:cNvSpPr txBox="1"/>
            <p:nvPr/>
          </p:nvSpPr>
          <p:spPr>
            <a:xfrm>
              <a:off x="6315055" y="4444598"/>
              <a:ext cx="300081" cy="400109"/>
            </a:xfrm>
            <a:prstGeom prst="rect">
              <a:avLst/>
            </a:prstGeom>
            <a:noFill/>
          </p:spPr>
          <p:txBody>
            <a:bodyPr wrap="square" rtlCol="0">
              <a:spAutoFit/>
            </a:bodyPr>
            <a:lstStyle/>
            <a:p>
              <a:r>
                <a:rPr lang="en-US" altLang="zh-TW" sz="1350" dirty="0"/>
                <a:t>1</a:t>
              </a:r>
              <a:endParaRPr lang="zh-TW" altLang="en-US" sz="1350" dirty="0"/>
            </a:p>
          </p:txBody>
        </p:sp>
        <p:sp>
          <p:nvSpPr>
            <p:cNvPr id="43" name="文字方塊 42"/>
            <p:cNvSpPr txBox="1"/>
            <p:nvPr/>
          </p:nvSpPr>
          <p:spPr>
            <a:xfrm>
              <a:off x="6306007" y="3870880"/>
              <a:ext cx="300081" cy="400109"/>
            </a:xfrm>
            <a:prstGeom prst="rect">
              <a:avLst/>
            </a:prstGeom>
            <a:noFill/>
          </p:spPr>
          <p:txBody>
            <a:bodyPr wrap="square" rtlCol="0">
              <a:spAutoFit/>
            </a:bodyPr>
            <a:lstStyle/>
            <a:p>
              <a:r>
                <a:rPr lang="en-US" altLang="zh-TW" sz="1350" dirty="0"/>
                <a:t>0</a:t>
              </a:r>
              <a:endParaRPr lang="zh-TW" altLang="en-US" sz="1350" dirty="0"/>
            </a:p>
          </p:txBody>
        </p:sp>
        <p:sp>
          <p:nvSpPr>
            <p:cNvPr id="44" name="文字方塊 43"/>
            <p:cNvSpPr txBox="1"/>
            <p:nvPr/>
          </p:nvSpPr>
          <p:spPr>
            <a:xfrm>
              <a:off x="5983939" y="4579490"/>
              <a:ext cx="300081" cy="400109"/>
            </a:xfrm>
            <a:prstGeom prst="rect">
              <a:avLst/>
            </a:prstGeom>
            <a:noFill/>
          </p:spPr>
          <p:txBody>
            <a:bodyPr wrap="square" rtlCol="0">
              <a:spAutoFit/>
            </a:bodyPr>
            <a:lstStyle/>
            <a:p>
              <a:r>
                <a:rPr lang="en-US" altLang="zh-TW" sz="1350" dirty="0"/>
                <a:t>0</a:t>
              </a:r>
              <a:endParaRPr lang="zh-TW" altLang="en-US" sz="1350" dirty="0"/>
            </a:p>
          </p:txBody>
        </p:sp>
        <p:sp>
          <p:nvSpPr>
            <p:cNvPr id="45" name="文字方塊 44"/>
            <p:cNvSpPr txBox="1"/>
            <p:nvPr/>
          </p:nvSpPr>
          <p:spPr>
            <a:xfrm>
              <a:off x="5812908" y="5558140"/>
              <a:ext cx="682239" cy="400109"/>
            </a:xfrm>
            <a:prstGeom prst="rect">
              <a:avLst/>
            </a:prstGeom>
            <a:noFill/>
          </p:spPr>
          <p:txBody>
            <a:bodyPr wrap="none" rtlCol="0">
              <a:spAutoFit/>
            </a:bodyPr>
            <a:lstStyle/>
            <a:p>
              <a:r>
                <a:rPr lang="en-US" altLang="zh-TW" sz="1350" dirty="0"/>
                <a:t>filter</a:t>
              </a:r>
              <a:endParaRPr lang="zh-TW" altLang="en-US" sz="1350" dirty="0"/>
            </a:p>
          </p:txBody>
        </p:sp>
        <p:sp>
          <p:nvSpPr>
            <p:cNvPr id="46" name="文字方塊 45"/>
            <p:cNvSpPr txBox="1"/>
            <p:nvPr/>
          </p:nvSpPr>
          <p:spPr>
            <a:xfrm>
              <a:off x="8101796" y="5557787"/>
              <a:ext cx="1477328" cy="400109"/>
            </a:xfrm>
            <a:prstGeom prst="rect">
              <a:avLst/>
            </a:prstGeom>
            <a:noFill/>
          </p:spPr>
          <p:txBody>
            <a:bodyPr wrap="none" rtlCol="0">
              <a:spAutoFit/>
            </a:bodyPr>
            <a:lstStyle/>
            <a:p>
              <a:r>
                <a:rPr lang="en-US" altLang="zh-TW" sz="1350" dirty="0"/>
                <a:t>feature map</a:t>
              </a:r>
              <a:endParaRPr lang="zh-TW" altLang="en-US" sz="1350" dirty="0"/>
            </a:p>
          </p:txBody>
        </p:sp>
        <p:sp>
          <p:nvSpPr>
            <p:cNvPr id="47" name="文字方塊 46"/>
            <p:cNvSpPr txBox="1"/>
            <p:nvPr/>
          </p:nvSpPr>
          <p:spPr>
            <a:xfrm>
              <a:off x="5806495" y="5267150"/>
              <a:ext cx="707887" cy="400109"/>
            </a:xfrm>
            <a:prstGeom prst="rect">
              <a:avLst/>
            </a:prstGeom>
            <a:noFill/>
          </p:spPr>
          <p:txBody>
            <a:bodyPr wrap="none" rtlCol="0">
              <a:spAutoFit/>
            </a:bodyPr>
            <a:lstStyle/>
            <a:p>
              <a:r>
                <a:rPr lang="zh-TW" altLang="en-US" sz="1350" dirty="0"/>
                <a:t>銳化</a:t>
              </a:r>
            </a:p>
          </p:txBody>
        </p:sp>
        <p:cxnSp>
          <p:nvCxnSpPr>
            <p:cNvPr id="48" name="直線接點 47"/>
            <p:cNvCxnSpPr/>
            <p:nvPr/>
          </p:nvCxnSpPr>
          <p:spPr>
            <a:xfrm flipV="1">
              <a:off x="1957121" y="4199820"/>
              <a:ext cx="1785826" cy="6656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直線接點 48"/>
            <p:cNvCxnSpPr/>
            <p:nvPr/>
          </p:nvCxnSpPr>
          <p:spPr>
            <a:xfrm flipH="1">
              <a:off x="3371618" y="2034188"/>
              <a:ext cx="16848" cy="28233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0" name="文字方塊 49"/>
            <p:cNvSpPr txBox="1"/>
            <p:nvPr/>
          </p:nvSpPr>
          <p:spPr>
            <a:xfrm>
              <a:off x="3412508" y="2097305"/>
              <a:ext cx="374461" cy="400109"/>
            </a:xfrm>
            <a:prstGeom prst="rect">
              <a:avLst/>
            </a:prstGeom>
            <a:noFill/>
          </p:spPr>
          <p:txBody>
            <a:bodyPr wrap="none" rtlCol="0">
              <a:spAutoFit/>
            </a:bodyPr>
            <a:lstStyle/>
            <a:p>
              <a:r>
                <a:rPr lang="en-US" altLang="zh-TW" sz="1350" dirty="0"/>
                <a:t>6</a:t>
              </a:r>
              <a:endParaRPr lang="zh-TW" altLang="en-US" sz="1350" dirty="0"/>
            </a:p>
          </p:txBody>
        </p:sp>
        <p:sp>
          <p:nvSpPr>
            <p:cNvPr id="51" name="文字方塊 50"/>
            <p:cNvSpPr txBox="1"/>
            <p:nvPr/>
          </p:nvSpPr>
          <p:spPr>
            <a:xfrm>
              <a:off x="3412508" y="2695577"/>
              <a:ext cx="374461" cy="400109"/>
            </a:xfrm>
            <a:prstGeom prst="rect">
              <a:avLst/>
            </a:prstGeom>
            <a:noFill/>
          </p:spPr>
          <p:txBody>
            <a:bodyPr wrap="none" rtlCol="0">
              <a:spAutoFit/>
            </a:bodyPr>
            <a:lstStyle/>
            <a:p>
              <a:r>
                <a:rPr lang="en-US" altLang="zh-TW" sz="1350" dirty="0"/>
                <a:t>2</a:t>
              </a:r>
              <a:endParaRPr lang="zh-TW" altLang="en-US" sz="1350" dirty="0"/>
            </a:p>
          </p:txBody>
        </p:sp>
        <p:sp>
          <p:nvSpPr>
            <p:cNvPr id="52" name="文字方塊 51"/>
            <p:cNvSpPr txBox="1"/>
            <p:nvPr/>
          </p:nvSpPr>
          <p:spPr>
            <a:xfrm>
              <a:off x="3405946" y="3262425"/>
              <a:ext cx="374461" cy="400109"/>
            </a:xfrm>
            <a:prstGeom prst="rect">
              <a:avLst/>
            </a:prstGeom>
            <a:noFill/>
          </p:spPr>
          <p:txBody>
            <a:bodyPr wrap="none" rtlCol="0">
              <a:spAutoFit/>
            </a:bodyPr>
            <a:lstStyle/>
            <a:p>
              <a:r>
                <a:rPr lang="en-US" altLang="zh-TW" sz="1350" dirty="0"/>
                <a:t>9</a:t>
              </a:r>
              <a:endParaRPr lang="zh-TW" altLang="en-US" sz="1350" dirty="0"/>
            </a:p>
          </p:txBody>
        </p:sp>
        <p:sp>
          <p:nvSpPr>
            <p:cNvPr id="53" name="文字方塊 52"/>
            <p:cNvSpPr txBox="1"/>
            <p:nvPr/>
          </p:nvSpPr>
          <p:spPr>
            <a:xfrm>
              <a:off x="3421538" y="3818169"/>
              <a:ext cx="374461" cy="400109"/>
            </a:xfrm>
            <a:prstGeom prst="rect">
              <a:avLst/>
            </a:prstGeom>
            <a:noFill/>
          </p:spPr>
          <p:txBody>
            <a:bodyPr wrap="none" rtlCol="0">
              <a:spAutoFit/>
            </a:bodyPr>
            <a:lstStyle/>
            <a:p>
              <a:r>
                <a:rPr lang="en-US" altLang="zh-TW" sz="1350" dirty="0"/>
                <a:t>1</a:t>
              </a:r>
              <a:endParaRPr lang="zh-TW" altLang="en-US" sz="1350" dirty="0"/>
            </a:p>
          </p:txBody>
        </p:sp>
        <p:sp>
          <p:nvSpPr>
            <p:cNvPr id="54" name="文字方塊 53"/>
            <p:cNvSpPr txBox="1"/>
            <p:nvPr/>
          </p:nvSpPr>
          <p:spPr>
            <a:xfrm>
              <a:off x="1997590" y="4884062"/>
              <a:ext cx="374461" cy="400109"/>
            </a:xfrm>
            <a:prstGeom prst="rect">
              <a:avLst/>
            </a:prstGeom>
            <a:noFill/>
          </p:spPr>
          <p:txBody>
            <a:bodyPr wrap="none" rtlCol="0">
              <a:spAutoFit/>
            </a:bodyPr>
            <a:lstStyle/>
            <a:p>
              <a:r>
                <a:rPr lang="en-US" altLang="zh-TW" sz="1350" dirty="0"/>
                <a:t>5</a:t>
              </a:r>
              <a:endParaRPr lang="zh-TW" altLang="en-US" sz="1350" dirty="0"/>
            </a:p>
          </p:txBody>
        </p:sp>
        <p:sp>
          <p:nvSpPr>
            <p:cNvPr id="55" name="文字方塊 54"/>
            <p:cNvSpPr txBox="1"/>
            <p:nvPr/>
          </p:nvSpPr>
          <p:spPr>
            <a:xfrm>
              <a:off x="2364410" y="4733702"/>
              <a:ext cx="374461" cy="400109"/>
            </a:xfrm>
            <a:prstGeom prst="rect">
              <a:avLst/>
            </a:prstGeom>
            <a:noFill/>
          </p:spPr>
          <p:txBody>
            <a:bodyPr wrap="none" rtlCol="0">
              <a:spAutoFit/>
            </a:bodyPr>
            <a:lstStyle/>
            <a:p>
              <a:r>
                <a:rPr lang="en-US" altLang="zh-TW" sz="1350" dirty="0"/>
                <a:t>0</a:t>
              </a:r>
              <a:endParaRPr lang="zh-TW" altLang="en-US" sz="1350" dirty="0"/>
            </a:p>
          </p:txBody>
        </p:sp>
        <p:sp>
          <p:nvSpPr>
            <p:cNvPr id="56" name="文字方塊 55"/>
            <p:cNvSpPr txBox="1"/>
            <p:nvPr/>
          </p:nvSpPr>
          <p:spPr>
            <a:xfrm>
              <a:off x="2699278" y="4614563"/>
              <a:ext cx="374461" cy="400109"/>
            </a:xfrm>
            <a:prstGeom prst="rect">
              <a:avLst/>
            </a:prstGeom>
            <a:noFill/>
          </p:spPr>
          <p:txBody>
            <a:bodyPr wrap="none" rtlCol="0">
              <a:spAutoFit/>
            </a:bodyPr>
            <a:lstStyle/>
            <a:p>
              <a:r>
                <a:rPr lang="en-US" altLang="zh-TW" sz="1350" dirty="0"/>
                <a:t>4</a:t>
              </a:r>
              <a:endParaRPr lang="zh-TW" altLang="en-US" sz="1350" dirty="0"/>
            </a:p>
          </p:txBody>
        </p:sp>
        <p:sp>
          <p:nvSpPr>
            <p:cNvPr id="57" name="文字方塊 56"/>
            <p:cNvSpPr txBox="1"/>
            <p:nvPr/>
          </p:nvSpPr>
          <p:spPr>
            <a:xfrm>
              <a:off x="3066960" y="4468028"/>
              <a:ext cx="374461" cy="400109"/>
            </a:xfrm>
            <a:prstGeom prst="rect">
              <a:avLst/>
            </a:prstGeom>
            <a:noFill/>
          </p:spPr>
          <p:txBody>
            <a:bodyPr wrap="none" rtlCol="0">
              <a:spAutoFit/>
            </a:bodyPr>
            <a:lstStyle/>
            <a:p>
              <a:r>
                <a:rPr lang="en-US" altLang="zh-TW" sz="1350" dirty="0"/>
                <a:t>0</a:t>
              </a:r>
              <a:endParaRPr lang="zh-TW" altLang="en-US" sz="1350" dirty="0"/>
            </a:p>
          </p:txBody>
        </p:sp>
        <p:sp>
          <p:nvSpPr>
            <p:cNvPr id="58" name="文字方塊 57"/>
            <p:cNvSpPr txBox="1"/>
            <p:nvPr/>
          </p:nvSpPr>
          <p:spPr>
            <a:xfrm>
              <a:off x="3426058" y="4353516"/>
              <a:ext cx="374461" cy="400109"/>
            </a:xfrm>
            <a:prstGeom prst="rect">
              <a:avLst/>
            </a:prstGeom>
            <a:noFill/>
          </p:spPr>
          <p:txBody>
            <a:bodyPr wrap="none" rtlCol="0">
              <a:spAutoFit/>
            </a:bodyPr>
            <a:lstStyle/>
            <a:p>
              <a:r>
                <a:rPr lang="en-US" altLang="zh-TW" sz="1350" dirty="0"/>
                <a:t>2</a:t>
              </a:r>
              <a:endParaRPr lang="zh-TW" altLang="en-US" sz="1350" dirty="0"/>
            </a:p>
          </p:txBody>
        </p:sp>
        <p:sp>
          <p:nvSpPr>
            <p:cNvPr id="59" name="平行四邊形 58"/>
            <p:cNvSpPr/>
            <p:nvPr/>
          </p:nvSpPr>
          <p:spPr>
            <a:xfrm rot="5400000" flipV="1">
              <a:off x="7328657" y="2858720"/>
              <a:ext cx="2809769" cy="1435795"/>
            </a:xfrm>
            <a:prstGeom prst="parallelogram">
              <a:avLst>
                <a:gd name="adj" fmla="val 36662"/>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dirty="0"/>
            </a:p>
          </p:txBody>
        </p:sp>
        <p:sp>
          <p:nvSpPr>
            <p:cNvPr id="60" name="平行四邊形 59"/>
            <p:cNvSpPr/>
            <p:nvPr/>
          </p:nvSpPr>
          <p:spPr>
            <a:xfrm rot="5400000" flipV="1">
              <a:off x="8944814" y="4073824"/>
              <a:ext cx="669791" cy="369445"/>
            </a:xfrm>
            <a:prstGeom prst="parallelogram">
              <a:avLst>
                <a:gd name="adj" fmla="val 36662"/>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dirty="0"/>
            </a:p>
          </p:txBody>
        </p:sp>
        <p:cxnSp>
          <p:nvCxnSpPr>
            <p:cNvPr id="61" name="直線接點 60"/>
            <p:cNvCxnSpPr>
              <a:stCxn id="59" idx="5"/>
              <a:endCxn id="59" idx="2"/>
            </p:cNvCxnSpPr>
            <p:nvPr/>
          </p:nvCxnSpPr>
          <p:spPr>
            <a:xfrm>
              <a:off x="8733542" y="2434929"/>
              <a:ext cx="0" cy="22833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直線接點 61"/>
            <p:cNvCxnSpPr/>
            <p:nvPr/>
          </p:nvCxnSpPr>
          <p:spPr>
            <a:xfrm>
              <a:off x="9089317" y="2295339"/>
              <a:ext cx="0" cy="22833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直線接點 62"/>
            <p:cNvCxnSpPr/>
            <p:nvPr/>
          </p:nvCxnSpPr>
          <p:spPr>
            <a:xfrm>
              <a:off x="8373878" y="2567826"/>
              <a:ext cx="0" cy="22833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直線接點 63"/>
            <p:cNvCxnSpPr>
              <a:stCxn id="59" idx="1"/>
              <a:endCxn id="59" idx="3"/>
            </p:cNvCxnSpPr>
            <p:nvPr/>
          </p:nvCxnSpPr>
          <p:spPr>
            <a:xfrm flipV="1">
              <a:off x="8015644" y="3313422"/>
              <a:ext cx="1435795" cy="52639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直線接點 64"/>
            <p:cNvCxnSpPr/>
            <p:nvPr/>
          </p:nvCxnSpPr>
          <p:spPr>
            <a:xfrm flipV="1">
              <a:off x="8015644" y="2787031"/>
              <a:ext cx="1435795" cy="52639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直線接點 65"/>
            <p:cNvCxnSpPr/>
            <p:nvPr/>
          </p:nvCxnSpPr>
          <p:spPr>
            <a:xfrm flipV="1">
              <a:off x="8015644" y="3928720"/>
              <a:ext cx="1435795" cy="52639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7" name="文字方塊 66"/>
            <p:cNvSpPr txBox="1"/>
            <p:nvPr/>
          </p:nvSpPr>
          <p:spPr>
            <a:xfrm>
              <a:off x="8030591" y="2753440"/>
              <a:ext cx="374461" cy="400109"/>
            </a:xfrm>
            <a:prstGeom prst="rect">
              <a:avLst/>
            </a:prstGeom>
            <a:noFill/>
          </p:spPr>
          <p:txBody>
            <a:bodyPr wrap="none" rtlCol="0">
              <a:spAutoFit/>
            </a:bodyPr>
            <a:lstStyle/>
            <a:p>
              <a:r>
                <a:rPr lang="en-US" altLang="zh-TW" sz="1350" dirty="0"/>
                <a:t>6</a:t>
              </a:r>
              <a:endParaRPr lang="zh-TW" altLang="en-US" sz="1350" dirty="0"/>
            </a:p>
          </p:txBody>
        </p:sp>
        <p:sp>
          <p:nvSpPr>
            <p:cNvPr id="68" name="文字方塊 67"/>
            <p:cNvSpPr txBox="1"/>
            <p:nvPr/>
          </p:nvSpPr>
          <p:spPr>
            <a:xfrm>
              <a:off x="8389539" y="2619900"/>
              <a:ext cx="374461" cy="400109"/>
            </a:xfrm>
            <a:prstGeom prst="rect">
              <a:avLst/>
            </a:prstGeom>
            <a:noFill/>
          </p:spPr>
          <p:txBody>
            <a:bodyPr wrap="none" rtlCol="0">
              <a:spAutoFit/>
            </a:bodyPr>
            <a:lstStyle/>
            <a:p>
              <a:r>
                <a:rPr lang="en-US" altLang="zh-TW" sz="1350" dirty="0"/>
                <a:t>8</a:t>
              </a:r>
              <a:endParaRPr lang="zh-TW" altLang="en-US" sz="1350" dirty="0"/>
            </a:p>
          </p:txBody>
        </p:sp>
        <p:sp>
          <p:nvSpPr>
            <p:cNvPr id="69" name="文字方塊 68"/>
            <p:cNvSpPr txBox="1"/>
            <p:nvPr/>
          </p:nvSpPr>
          <p:spPr>
            <a:xfrm>
              <a:off x="8762417" y="2518372"/>
              <a:ext cx="374461" cy="400109"/>
            </a:xfrm>
            <a:prstGeom prst="rect">
              <a:avLst/>
            </a:prstGeom>
            <a:noFill/>
          </p:spPr>
          <p:txBody>
            <a:bodyPr wrap="none" rtlCol="0">
              <a:spAutoFit/>
            </a:bodyPr>
            <a:lstStyle/>
            <a:p>
              <a:r>
                <a:rPr lang="en-US" altLang="zh-TW" sz="1350" dirty="0"/>
                <a:t>3</a:t>
              </a:r>
              <a:endParaRPr lang="zh-TW" altLang="en-US" sz="1350" dirty="0"/>
            </a:p>
          </p:txBody>
        </p:sp>
        <p:sp>
          <p:nvSpPr>
            <p:cNvPr id="70" name="文字方塊 69"/>
            <p:cNvSpPr txBox="1"/>
            <p:nvPr/>
          </p:nvSpPr>
          <p:spPr>
            <a:xfrm>
              <a:off x="9138248" y="2376708"/>
              <a:ext cx="374461" cy="400109"/>
            </a:xfrm>
            <a:prstGeom prst="rect">
              <a:avLst/>
            </a:prstGeom>
            <a:noFill/>
          </p:spPr>
          <p:txBody>
            <a:bodyPr wrap="none" rtlCol="0">
              <a:spAutoFit/>
            </a:bodyPr>
            <a:lstStyle/>
            <a:p>
              <a:r>
                <a:rPr lang="en-US" altLang="zh-TW" sz="1350" dirty="0"/>
                <a:t>6</a:t>
              </a:r>
              <a:endParaRPr lang="zh-TW" altLang="en-US" sz="1350" dirty="0"/>
            </a:p>
          </p:txBody>
        </p:sp>
        <p:sp>
          <p:nvSpPr>
            <p:cNvPr id="71" name="文字方塊 70"/>
            <p:cNvSpPr txBox="1"/>
            <p:nvPr/>
          </p:nvSpPr>
          <p:spPr>
            <a:xfrm>
              <a:off x="8050531" y="3316795"/>
              <a:ext cx="374461" cy="400109"/>
            </a:xfrm>
            <a:prstGeom prst="rect">
              <a:avLst/>
            </a:prstGeom>
            <a:noFill/>
          </p:spPr>
          <p:txBody>
            <a:bodyPr wrap="none" rtlCol="0">
              <a:spAutoFit/>
            </a:bodyPr>
            <a:lstStyle/>
            <a:p>
              <a:r>
                <a:rPr lang="en-US" altLang="zh-TW" sz="1350" dirty="0"/>
                <a:t>2</a:t>
              </a:r>
              <a:endParaRPr lang="zh-TW" altLang="en-US" sz="1350" dirty="0"/>
            </a:p>
          </p:txBody>
        </p:sp>
        <p:sp>
          <p:nvSpPr>
            <p:cNvPr id="72" name="文字方塊 71"/>
            <p:cNvSpPr txBox="1"/>
            <p:nvPr/>
          </p:nvSpPr>
          <p:spPr>
            <a:xfrm>
              <a:off x="8401199" y="3184417"/>
              <a:ext cx="374461" cy="400109"/>
            </a:xfrm>
            <a:prstGeom prst="rect">
              <a:avLst/>
            </a:prstGeom>
            <a:noFill/>
          </p:spPr>
          <p:txBody>
            <a:bodyPr wrap="none" rtlCol="0">
              <a:spAutoFit/>
            </a:bodyPr>
            <a:lstStyle/>
            <a:p>
              <a:r>
                <a:rPr lang="en-US" altLang="zh-TW" sz="1350" dirty="0"/>
                <a:t>5</a:t>
              </a:r>
              <a:endParaRPr lang="zh-TW" altLang="en-US" sz="1350" dirty="0"/>
            </a:p>
          </p:txBody>
        </p:sp>
        <p:sp>
          <p:nvSpPr>
            <p:cNvPr id="73" name="文字方塊 72"/>
            <p:cNvSpPr txBox="1"/>
            <p:nvPr/>
          </p:nvSpPr>
          <p:spPr>
            <a:xfrm>
              <a:off x="8701280" y="3066139"/>
              <a:ext cx="502701" cy="400109"/>
            </a:xfrm>
            <a:prstGeom prst="rect">
              <a:avLst/>
            </a:prstGeom>
            <a:noFill/>
          </p:spPr>
          <p:txBody>
            <a:bodyPr wrap="none" rtlCol="0">
              <a:spAutoFit/>
            </a:bodyPr>
            <a:lstStyle/>
            <a:p>
              <a:r>
                <a:rPr lang="en-US" altLang="zh-TW" sz="1350" dirty="0"/>
                <a:t>13</a:t>
              </a:r>
              <a:endParaRPr lang="zh-TW" altLang="en-US" sz="1350" dirty="0"/>
            </a:p>
          </p:txBody>
        </p:sp>
        <p:sp>
          <p:nvSpPr>
            <p:cNvPr id="74" name="文字方塊 73"/>
            <p:cNvSpPr txBox="1"/>
            <p:nvPr/>
          </p:nvSpPr>
          <p:spPr>
            <a:xfrm>
              <a:off x="9060943" y="2915428"/>
              <a:ext cx="502701" cy="400109"/>
            </a:xfrm>
            <a:prstGeom prst="rect">
              <a:avLst/>
            </a:prstGeom>
            <a:noFill/>
          </p:spPr>
          <p:txBody>
            <a:bodyPr wrap="none" rtlCol="0">
              <a:spAutoFit/>
            </a:bodyPr>
            <a:lstStyle/>
            <a:p>
              <a:r>
                <a:rPr lang="en-US" altLang="zh-TW" sz="1350" dirty="0"/>
                <a:t>10</a:t>
              </a:r>
              <a:endParaRPr lang="zh-TW" altLang="en-US" sz="1350" dirty="0"/>
            </a:p>
          </p:txBody>
        </p:sp>
        <p:sp>
          <p:nvSpPr>
            <p:cNvPr id="75" name="文字方塊 74"/>
            <p:cNvSpPr txBox="1"/>
            <p:nvPr/>
          </p:nvSpPr>
          <p:spPr>
            <a:xfrm>
              <a:off x="8050029" y="3895475"/>
              <a:ext cx="374461" cy="400109"/>
            </a:xfrm>
            <a:prstGeom prst="rect">
              <a:avLst/>
            </a:prstGeom>
            <a:noFill/>
          </p:spPr>
          <p:txBody>
            <a:bodyPr wrap="none" rtlCol="0">
              <a:spAutoFit/>
            </a:bodyPr>
            <a:lstStyle/>
            <a:p>
              <a:r>
                <a:rPr lang="en-US" altLang="zh-TW" sz="1350" dirty="0"/>
                <a:t>4</a:t>
              </a:r>
              <a:endParaRPr lang="zh-TW" altLang="en-US" sz="1350" dirty="0"/>
            </a:p>
          </p:txBody>
        </p:sp>
        <p:sp>
          <p:nvSpPr>
            <p:cNvPr id="76" name="文字方塊 75"/>
            <p:cNvSpPr txBox="1"/>
            <p:nvPr/>
          </p:nvSpPr>
          <p:spPr>
            <a:xfrm>
              <a:off x="8401199" y="3786745"/>
              <a:ext cx="374461" cy="400109"/>
            </a:xfrm>
            <a:prstGeom prst="rect">
              <a:avLst/>
            </a:prstGeom>
            <a:noFill/>
          </p:spPr>
          <p:txBody>
            <a:bodyPr wrap="none" rtlCol="0">
              <a:spAutoFit/>
            </a:bodyPr>
            <a:lstStyle/>
            <a:p>
              <a:r>
                <a:rPr lang="en-US" altLang="zh-TW" sz="1350" dirty="0"/>
                <a:t>3</a:t>
              </a:r>
              <a:endParaRPr lang="zh-TW" altLang="en-US" sz="1350" dirty="0"/>
            </a:p>
          </p:txBody>
        </p:sp>
        <p:sp>
          <p:nvSpPr>
            <p:cNvPr id="77" name="文字方塊 76"/>
            <p:cNvSpPr txBox="1"/>
            <p:nvPr/>
          </p:nvSpPr>
          <p:spPr>
            <a:xfrm>
              <a:off x="8768696" y="3650344"/>
              <a:ext cx="374461" cy="400109"/>
            </a:xfrm>
            <a:prstGeom prst="rect">
              <a:avLst/>
            </a:prstGeom>
            <a:noFill/>
          </p:spPr>
          <p:txBody>
            <a:bodyPr wrap="none" rtlCol="0">
              <a:spAutoFit/>
            </a:bodyPr>
            <a:lstStyle/>
            <a:p>
              <a:r>
                <a:rPr lang="en-US" altLang="zh-TW" sz="1350" dirty="0"/>
                <a:t>5</a:t>
              </a:r>
              <a:endParaRPr lang="zh-TW" altLang="en-US" sz="1350" dirty="0"/>
            </a:p>
          </p:txBody>
        </p:sp>
        <p:sp>
          <p:nvSpPr>
            <p:cNvPr id="78" name="文字方塊 77"/>
            <p:cNvSpPr txBox="1"/>
            <p:nvPr/>
          </p:nvSpPr>
          <p:spPr>
            <a:xfrm>
              <a:off x="9126112" y="3516073"/>
              <a:ext cx="374461" cy="400109"/>
            </a:xfrm>
            <a:prstGeom prst="rect">
              <a:avLst/>
            </a:prstGeom>
            <a:noFill/>
          </p:spPr>
          <p:txBody>
            <a:bodyPr wrap="none" rtlCol="0">
              <a:spAutoFit/>
            </a:bodyPr>
            <a:lstStyle/>
            <a:p>
              <a:r>
                <a:rPr lang="en-US" altLang="zh-TW" sz="1350" dirty="0"/>
                <a:t>6</a:t>
              </a:r>
              <a:endParaRPr lang="zh-TW" altLang="en-US" sz="1350" dirty="0"/>
            </a:p>
          </p:txBody>
        </p:sp>
        <p:sp>
          <p:nvSpPr>
            <p:cNvPr id="79" name="文字方塊 78"/>
            <p:cNvSpPr txBox="1"/>
            <p:nvPr/>
          </p:nvSpPr>
          <p:spPr>
            <a:xfrm>
              <a:off x="8037003" y="4479504"/>
              <a:ext cx="374461" cy="400109"/>
            </a:xfrm>
            <a:prstGeom prst="rect">
              <a:avLst/>
            </a:prstGeom>
            <a:noFill/>
          </p:spPr>
          <p:txBody>
            <a:bodyPr wrap="none" rtlCol="0">
              <a:spAutoFit/>
            </a:bodyPr>
            <a:lstStyle/>
            <a:p>
              <a:r>
                <a:rPr lang="en-US" altLang="zh-TW" sz="1350" dirty="0"/>
                <a:t>7</a:t>
              </a:r>
              <a:endParaRPr lang="zh-TW" altLang="en-US" sz="1350" dirty="0"/>
            </a:p>
          </p:txBody>
        </p:sp>
        <p:sp>
          <p:nvSpPr>
            <p:cNvPr id="80" name="文字方塊 79"/>
            <p:cNvSpPr txBox="1"/>
            <p:nvPr/>
          </p:nvSpPr>
          <p:spPr>
            <a:xfrm>
              <a:off x="8411500" y="4364506"/>
              <a:ext cx="374461" cy="400109"/>
            </a:xfrm>
            <a:prstGeom prst="rect">
              <a:avLst/>
            </a:prstGeom>
            <a:noFill/>
          </p:spPr>
          <p:txBody>
            <a:bodyPr wrap="none" rtlCol="0">
              <a:spAutoFit/>
            </a:bodyPr>
            <a:lstStyle/>
            <a:p>
              <a:r>
                <a:rPr lang="en-US" altLang="zh-TW" sz="1350" dirty="0"/>
                <a:t>7</a:t>
              </a:r>
              <a:endParaRPr lang="zh-TW" altLang="en-US" sz="1350" dirty="0"/>
            </a:p>
          </p:txBody>
        </p:sp>
        <p:sp>
          <p:nvSpPr>
            <p:cNvPr id="81" name="文字方塊 80"/>
            <p:cNvSpPr txBox="1"/>
            <p:nvPr/>
          </p:nvSpPr>
          <p:spPr>
            <a:xfrm>
              <a:off x="8779131" y="4208642"/>
              <a:ext cx="374461" cy="400109"/>
            </a:xfrm>
            <a:prstGeom prst="rect">
              <a:avLst/>
            </a:prstGeom>
            <a:noFill/>
          </p:spPr>
          <p:txBody>
            <a:bodyPr wrap="none" rtlCol="0">
              <a:spAutoFit/>
            </a:bodyPr>
            <a:lstStyle/>
            <a:p>
              <a:r>
                <a:rPr lang="en-US" altLang="zh-TW" sz="1350" dirty="0"/>
                <a:t>3</a:t>
              </a:r>
              <a:endParaRPr lang="zh-TW" altLang="en-US" sz="1350" dirty="0"/>
            </a:p>
          </p:txBody>
        </p:sp>
        <p:sp>
          <p:nvSpPr>
            <p:cNvPr id="82" name="文字方塊 81"/>
            <p:cNvSpPr txBox="1"/>
            <p:nvPr/>
          </p:nvSpPr>
          <p:spPr>
            <a:xfrm>
              <a:off x="9113975" y="4064540"/>
              <a:ext cx="374461" cy="400109"/>
            </a:xfrm>
            <a:prstGeom prst="rect">
              <a:avLst/>
            </a:prstGeom>
            <a:noFill/>
          </p:spPr>
          <p:txBody>
            <a:bodyPr wrap="none" rtlCol="0">
              <a:spAutoFit/>
            </a:bodyPr>
            <a:lstStyle/>
            <a:p>
              <a:r>
                <a:rPr lang="en-US" altLang="zh-TW" sz="1350" dirty="0"/>
                <a:t>2</a:t>
              </a:r>
              <a:endParaRPr lang="zh-TW" altLang="en-US" sz="1350" dirty="0"/>
            </a:p>
          </p:txBody>
        </p:sp>
      </p:grpSp>
    </p:spTree>
    <p:extLst>
      <p:ext uri="{BB962C8B-B14F-4D97-AF65-F5344CB8AC3E}">
        <p14:creationId xmlns:p14="http://schemas.microsoft.com/office/powerpoint/2010/main" val="145218597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5656" y="2060848"/>
            <a:ext cx="6289394" cy="35482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0852149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endParaRPr lang="zh-TW" altLang="en-US" dirty="0"/>
          </a:p>
        </p:txBody>
      </p:sp>
      <p:sp>
        <p:nvSpPr>
          <p:cNvPr id="6" name="內容版面配置區 5"/>
          <p:cNvSpPr>
            <a:spLocks noGrp="1"/>
          </p:cNvSpPr>
          <p:nvPr>
            <p:ph idx="1"/>
          </p:nvPr>
        </p:nvSpPr>
        <p:spPr/>
        <p:txBody>
          <a:bodyPr/>
          <a:lstStyle/>
          <a:p>
            <a:pPr marL="0" indent="0">
              <a:lnSpc>
                <a:spcPct val="150000"/>
              </a:lnSpc>
              <a:buNone/>
            </a:pPr>
            <a:r>
              <a:rPr lang="zh-TW" altLang="en-US" sz="2400" kern="1200" dirty="0">
                <a:solidFill>
                  <a:srgbClr val="00B050"/>
                </a:solidFill>
              </a:rPr>
              <a:t>卷積層之間連接情況</a:t>
            </a:r>
            <a:endParaRPr lang="en-US" altLang="zh-TW" sz="2400" kern="1200" dirty="0">
              <a:solidFill>
                <a:srgbClr val="00B050"/>
              </a:solidFill>
            </a:endParaRPr>
          </a:p>
          <a:p>
            <a:pPr marL="0" indent="0">
              <a:buNone/>
            </a:pPr>
            <a:r>
              <a:rPr lang="en-US" altLang="zh-TW" sz="2400" b="0" dirty="0">
                <a:solidFill>
                  <a:schemeClr val="tx1"/>
                </a:solidFill>
                <a:latin typeface="標楷體" panose="03000509000000000000" pitchFamily="65" charset="-120"/>
                <a:ea typeface="標楷體" panose="03000509000000000000" pitchFamily="65" charset="-120"/>
              </a:rPr>
              <a:t>	</a:t>
            </a:r>
            <a:r>
              <a:rPr lang="zh-TW" altLang="en-US" sz="2400" b="0" dirty="0">
                <a:solidFill>
                  <a:schemeClr val="tx1"/>
                </a:solidFill>
                <a:latin typeface="標楷體" panose="03000509000000000000" pitchFamily="65" charset="-120"/>
                <a:ea typeface="標楷體" panose="03000509000000000000" pitchFamily="65" charset="-120"/>
              </a:rPr>
              <a:t>左邊輸入的矩陣與右邊的特徵圖，透過濾波器連接兩層神經元的權重，輸入矩陣與權重的乘積加總後，就能得到特徵圖中的神經元數值。</a:t>
            </a:r>
          </a:p>
        </p:txBody>
      </p:sp>
      <p:pic>
        <p:nvPicPr>
          <p:cNvPr id="5" name="圖片 4"/>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21777" y="2996952"/>
            <a:ext cx="7469867" cy="3389439"/>
          </a:xfrm>
          <a:prstGeom prst="rect">
            <a:avLst/>
          </a:prstGeom>
        </p:spPr>
      </p:pic>
    </p:spTree>
    <p:extLst>
      <p:ext uri="{BB962C8B-B14F-4D97-AF65-F5344CB8AC3E}">
        <p14:creationId xmlns:p14="http://schemas.microsoft.com/office/powerpoint/2010/main" val="189530305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endParaRPr lang="zh-TW" altLang="en-US" dirty="0"/>
          </a:p>
        </p:txBody>
      </p:sp>
      <p:sp>
        <p:nvSpPr>
          <p:cNvPr id="5" name="內容版面配置區 4"/>
          <p:cNvSpPr>
            <a:spLocks noGrp="1"/>
          </p:cNvSpPr>
          <p:nvPr>
            <p:ph idx="1"/>
          </p:nvPr>
        </p:nvSpPr>
        <p:spPr/>
        <p:txBody>
          <a:bodyPr/>
          <a:lstStyle/>
          <a:p>
            <a:pPr marL="0" indent="0">
              <a:lnSpc>
                <a:spcPct val="150000"/>
              </a:lnSpc>
              <a:buNone/>
            </a:pPr>
            <a:r>
              <a:rPr lang="zh-TW" altLang="en-US" sz="2400" kern="1200" dirty="0">
                <a:solidFill>
                  <a:srgbClr val="00B050"/>
                </a:solidFill>
              </a:rPr>
              <a:t>同一層使用多濾波器</a:t>
            </a:r>
            <a:endParaRPr lang="en-US" altLang="zh-TW" sz="2400" kern="1200" dirty="0">
              <a:solidFill>
                <a:srgbClr val="00B050"/>
              </a:solidFill>
            </a:endParaRPr>
          </a:p>
          <a:p>
            <a:pPr marL="0" indent="0">
              <a:buNone/>
            </a:pPr>
            <a:r>
              <a:rPr lang="en-US" altLang="zh-TW" sz="2400" b="0" dirty="0">
                <a:solidFill>
                  <a:schemeClr val="tx1"/>
                </a:solidFill>
                <a:latin typeface="標楷體" panose="03000509000000000000" pitchFamily="65" charset="-120"/>
                <a:ea typeface="標楷體" panose="03000509000000000000" pitchFamily="65" charset="-120"/>
              </a:rPr>
              <a:t>	</a:t>
            </a:r>
            <a:r>
              <a:rPr lang="zh-TW" altLang="en-US" sz="2400" b="0" dirty="0">
                <a:solidFill>
                  <a:schemeClr val="tx1"/>
                </a:solidFill>
                <a:latin typeface="標楷體" panose="03000509000000000000" pitchFamily="65" charset="-120"/>
                <a:ea typeface="標楷體" panose="03000509000000000000" pitchFamily="65" charset="-120"/>
              </a:rPr>
              <a:t>使用多張濾波器，而濾波器的數目會決定該層卷積層的矩陣厚度。</a:t>
            </a:r>
            <a:endParaRPr lang="zh-TW" altLang="en-US" sz="2400" dirty="0"/>
          </a:p>
        </p:txBody>
      </p:sp>
      <p:pic>
        <p:nvPicPr>
          <p:cNvPr id="146" name="內容版面配置區 3"/>
          <p:cNvPicPr>
            <a:picLocks noChangeAspect="1"/>
          </p:cNvPicPr>
          <p:nvPr/>
        </p:nvPicPr>
        <p:blipFill>
          <a:blip r:embed="rId2" cstate="print">
            <a:clrChange>
              <a:clrFrom>
                <a:srgbClr val="FDFDFD"/>
              </a:clrFrom>
              <a:clrTo>
                <a:srgbClr val="FDFDFD">
                  <a:alpha val="0"/>
                </a:srgbClr>
              </a:clrTo>
            </a:clrChange>
            <a:extLst>
              <a:ext uri="{28A0092B-C50C-407E-A947-70E740481C1C}">
                <a14:useLocalDpi xmlns:a14="http://schemas.microsoft.com/office/drawing/2010/main" val="0"/>
              </a:ext>
            </a:extLst>
          </a:blip>
          <a:stretch>
            <a:fillRect/>
          </a:stretch>
        </p:blipFill>
        <p:spPr bwMode="auto">
          <a:xfrm>
            <a:off x="755576" y="2492896"/>
            <a:ext cx="7381340" cy="3888854"/>
          </a:xfrm>
          <a:prstGeom prst="rect">
            <a:avLst/>
          </a:prstGeom>
          <a:noFill/>
          <a:ln w="9525" algn="ctr">
            <a:noFill/>
            <a:miter lim="800000"/>
            <a:headEnd/>
            <a:tailEnd/>
          </a:ln>
        </p:spPr>
      </p:pic>
    </p:spTree>
    <p:extLst>
      <p:ext uri="{BB962C8B-B14F-4D97-AF65-F5344CB8AC3E}">
        <p14:creationId xmlns:p14="http://schemas.microsoft.com/office/powerpoint/2010/main" val="348087291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endParaRPr lang="zh-TW" altLang="en-US" dirty="0"/>
          </a:p>
        </p:txBody>
      </p:sp>
      <p:sp>
        <p:nvSpPr>
          <p:cNvPr id="6" name="內容版面配置區 5"/>
          <p:cNvSpPr>
            <a:spLocks noGrp="1"/>
          </p:cNvSpPr>
          <p:nvPr>
            <p:ph idx="1"/>
          </p:nvPr>
        </p:nvSpPr>
        <p:spPr>
          <a:xfrm>
            <a:off x="179388" y="1341438"/>
            <a:ext cx="8264525" cy="5040312"/>
          </a:xfrm>
        </p:spPr>
        <p:txBody>
          <a:bodyPr/>
          <a:lstStyle/>
          <a:p>
            <a:pPr marL="0" indent="0">
              <a:lnSpc>
                <a:spcPct val="150000"/>
              </a:lnSpc>
              <a:buNone/>
            </a:pPr>
            <a:r>
              <a:rPr lang="zh-TW" altLang="en-US" sz="2400" kern="1200" dirty="0">
                <a:solidFill>
                  <a:srgbClr val="00B050"/>
                </a:solidFill>
              </a:rPr>
              <a:t>維持圖片大小</a:t>
            </a:r>
            <a:endParaRPr lang="en-US" altLang="zh-TW" sz="2400" kern="1200" dirty="0">
              <a:solidFill>
                <a:srgbClr val="00B050"/>
              </a:solidFill>
            </a:endParaRPr>
          </a:p>
          <a:p>
            <a:pPr marL="0" indent="0">
              <a:buNone/>
            </a:pPr>
            <a:r>
              <a:rPr lang="en-US" altLang="zh-TW" sz="2400" b="0" dirty="0">
                <a:solidFill>
                  <a:schemeClr val="tx1"/>
                </a:solidFill>
                <a:latin typeface="標楷體" panose="03000509000000000000" pitchFamily="65" charset="-120"/>
                <a:ea typeface="標楷體" panose="03000509000000000000" pitchFamily="65" charset="-120"/>
              </a:rPr>
              <a:t>	</a:t>
            </a:r>
            <a:r>
              <a:rPr lang="zh-TW" altLang="en-US"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特徵圖的寬高會比輸入更小，導致卷積後的神經元保留的特徵比卷積前少，如果想要保留與卷積前相同的神經元個數，會使用到補零</a:t>
            </a:r>
            <a:r>
              <a:rPr lang="en-US" altLang="zh-TW"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(zero </a:t>
            </a:r>
            <a:r>
              <a:rPr lang="en-US" altLang="zh-TW" sz="2400" b="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padding</a:t>
            </a:r>
            <a:r>
              <a:rPr lang="en-US" altLang="zh-TW"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的手法。</a:t>
            </a:r>
            <a:endParaRPr lang="zh-TW" altLang="en-US" sz="2400" dirty="0">
              <a:latin typeface="Times New Roman" panose="02020603050405020304" pitchFamily="18" charset="0"/>
              <a:cs typeface="Times New Roman" panose="02020603050405020304" pitchFamily="18" charset="0"/>
            </a:endParaRPr>
          </a:p>
        </p:txBody>
      </p:sp>
      <p:pic>
        <p:nvPicPr>
          <p:cNvPr id="2457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1600" y="3356992"/>
            <a:ext cx="7166533" cy="30344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1434813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endParaRPr lang="zh-TW" altLang="en-US" dirty="0">
              <a:latin typeface="+mj-ea"/>
            </a:endParaRPr>
          </a:p>
        </p:txBody>
      </p:sp>
      <p:sp>
        <p:nvSpPr>
          <p:cNvPr id="2" name="內容版面配置區 1"/>
          <p:cNvSpPr>
            <a:spLocks noGrp="1"/>
          </p:cNvSpPr>
          <p:nvPr>
            <p:ph idx="1"/>
          </p:nvPr>
        </p:nvSpPr>
        <p:spPr/>
        <p:txBody>
          <a:bodyPr/>
          <a:lstStyle/>
          <a:p>
            <a:pPr marL="0" indent="0" algn="l">
              <a:lnSpc>
                <a:spcPct val="150000"/>
              </a:lnSpc>
              <a:buNone/>
            </a:pPr>
            <a:r>
              <a:rPr lang="zh-TW" altLang="en-US" sz="2400" dirty="0" smtClean="0">
                <a:solidFill>
                  <a:srgbClr val="00B050"/>
                </a:solidFill>
                <a:latin typeface="+mj-ea"/>
              </a:rPr>
              <a:t>電腦</a:t>
            </a:r>
            <a:r>
              <a:rPr lang="zh-TW" altLang="en-US" sz="2400" dirty="0">
                <a:solidFill>
                  <a:srgbClr val="00B050"/>
                </a:solidFill>
                <a:latin typeface="+mj-ea"/>
              </a:rPr>
              <a:t>的神經元架構</a:t>
            </a:r>
          </a:p>
          <a:p>
            <a:pPr marL="0" indent="0" algn="l">
              <a:buNone/>
            </a:pPr>
            <a:r>
              <a:rPr kumimoji="1" lang="en-US" altLang="zh-TW" sz="2400" b="0" dirty="0" smtClean="0">
                <a:solidFill>
                  <a:schemeClr val="tx1"/>
                </a:solidFill>
                <a:latin typeface="Times New Roman" pitchFamily="18" charset="0"/>
                <a:ea typeface="標楷體" pitchFamily="65" charset="-120"/>
              </a:rPr>
              <a:t>	</a:t>
            </a:r>
            <a:r>
              <a:rPr kumimoji="1" lang="zh-TW" altLang="en-US" sz="2400" b="0" dirty="0" smtClean="0">
                <a:solidFill>
                  <a:schemeClr val="tx1"/>
                </a:solidFill>
                <a:latin typeface="Times New Roman" pitchFamily="18" charset="0"/>
                <a:ea typeface="標楷體" pitchFamily="65" charset="-120"/>
              </a:rPr>
              <a:t>每</a:t>
            </a:r>
            <a:r>
              <a:rPr kumimoji="1" lang="zh-TW" altLang="en-US" sz="2400" b="0" dirty="0">
                <a:solidFill>
                  <a:schemeClr val="tx1"/>
                </a:solidFill>
                <a:latin typeface="Times New Roman" pitchFamily="18" charset="0"/>
                <a:ea typeface="標楷體" pitchFamily="65" charset="-120"/>
              </a:rPr>
              <a:t>一個輸入</a:t>
            </a:r>
            <a:r>
              <a:rPr kumimoji="1" lang="zh-TW" altLang="en-US" sz="2400" b="0" i="1" dirty="0">
                <a:solidFill>
                  <a:schemeClr val="tx1"/>
                </a:solidFill>
                <a:latin typeface="Times New Roman" pitchFamily="18" charset="0"/>
                <a:ea typeface="標楷體" pitchFamily="65" charset="-120"/>
              </a:rPr>
              <a:t> </a:t>
            </a:r>
            <a:r>
              <a:rPr kumimoji="1" lang="en-US" altLang="zh-TW" sz="2400" b="0" i="1" dirty="0">
                <a:solidFill>
                  <a:schemeClr val="tx1"/>
                </a:solidFill>
                <a:latin typeface="Times New Roman" pitchFamily="18" charset="0"/>
                <a:ea typeface="標楷體" pitchFamily="65" charset="-120"/>
              </a:rPr>
              <a:t>x </a:t>
            </a:r>
            <a:r>
              <a:rPr kumimoji="1" lang="zh-TW" altLang="en-US" sz="2400" b="0" dirty="0">
                <a:solidFill>
                  <a:schemeClr val="tx1"/>
                </a:solidFill>
                <a:latin typeface="Times New Roman" pitchFamily="18" charset="0"/>
                <a:ea typeface="標楷體" pitchFamily="65" charset="-120"/>
              </a:rPr>
              <a:t>都與相應的權重 </a:t>
            </a:r>
            <a:r>
              <a:rPr kumimoji="1" lang="en-US" altLang="zh-TW" sz="2400" b="0" i="1" dirty="0">
                <a:solidFill>
                  <a:schemeClr val="tx1"/>
                </a:solidFill>
                <a:latin typeface="Times New Roman" pitchFamily="18" charset="0"/>
                <a:ea typeface="標楷體" pitchFamily="65" charset="-120"/>
              </a:rPr>
              <a:t>w</a:t>
            </a:r>
            <a:r>
              <a:rPr kumimoji="1" lang="en-US" altLang="zh-TW" sz="2400" b="0" dirty="0">
                <a:solidFill>
                  <a:schemeClr val="tx1"/>
                </a:solidFill>
                <a:latin typeface="Times New Roman" pitchFamily="18" charset="0"/>
                <a:ea typeface="標楷體" pitchFamily="65" charset="-120"/>
              </a:rPr>
              <a:t> </a:t>
            </a:r>
            <a:r>
              <a:rPr kumimoji="1" lang="zh-TW" altLang="en-US" sz="2400" b="0" dirty="0">
                <a:solidFill>
                  <a:schemeClr val="tx1"/>
                </a:solidFill>
                <a:latin typeface="Times New Roman" pitchFamily="18" charset="0"/>
                <a:ea typeface="標楷體" pitchFamily="65" charset="-120"/>
              </a:rPr>
              <a:t>相乘，表示不同強度的訊號來源，經過神經元進行「相加」的處理方式，就可以計算出這個神經元處理後的訊號強度。</a:t>
            </a:r>
          </a:p>
        </p:txBody>
      </p:sp>
      <p:pic>
        <p:nvPicPr>
          <p:cNvPr id="4" name="圖片 3"/>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904801" y="3789040"/>
            <a:ext cx="5353925" cy="2712725"/>
          </a:xfrm>
          <a:prstGeom prst="rect">
            <a:avLst/>
          </a:prstGeom>
        </p:spPr>
      </p:pic>
      <p:pic>
        <p:nvPicPr>
          <p:cNvPr id="10240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520" y="3212976"/>
            <a:ext cx="7848000" cy="5217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5003678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endParaRPr lang="zh-TW" altLang="en-US"/>
          </a:p>
        </p:txBody>
      </p:sp>
      <p:sp>
        <p:nvSpPr>
          <p:cNvPr id="2" name="內容版面配置區 1"/>
          <p:cNvSpPr>
            <a:spLocks noGrp="1"/>
          </p:cNvSpPr>
          <p:nvPr>
            <p:ph idx="1"/>
          </p:nvPr>
        </p:nvSpPr>
        <p:spPr/>
        <p:txBody>
          <a:bodyPr/>
          <a:lstStyle/>
          <a:p>
            <a:pPr marL="0" indent="0">
              <a:lnSpc>
                <a:spcPct val="150000"/>
              </a:lnSpc>
              <a:buNone/>
            </a:pPr>
            <a:r>
              <a:rPr lang="en-US" altLang="zh-TW" sz="2400" kern="1200" dirty="0" err="1">
                <a:solidFill>
                  <a:srgbClr val="00B050"/>
                </a:solidFill>
              </a:rPr>
              <a:t>ReLU</a:t>
            </a:r>
            <a:r>
              <a:rPr lang="zh-TW" altLang="en-US" sz="2400" kern="1200" dirty="0">
                <a:solidFill>
                  <a:srgbClr val="00B050"/>
                </a:solidFill>
              </a:rPr>
              <a:t>函數介紹</a:t>
            </a:r>
            <a:endParaRPr lang="en-US" altLang="zh-TW" sz="2400" kern="1200" dirty="0">
              <a:solidFill>
                <a:srgbClr val="00B050"/>
              </a:solidFill>
            </a:endParaRPr>
          </a:p>
          <a:p>
            <a:pPr marL="0" indent="0">
              <a:lnSpc>
                <a:spcPct val="150000"/>
              </a:lnSpc>
              <a:buNone/>
            </a:pPr>
            <a:r>
              <a:rPr lang="en-US" altLang="zh-TW" sz="2400" b="0" dirty="0">
                <a:solidFill>
                  <a:schemeClr val="tx1"/>
                </a:solidFill>
                <a:latin typeface="標楷體" panose="03000509000000000000" pitchFamily="65" charset="-120"/>
                <a:ea typeface="標楷體" panose="03000509000000000000" pitchFamily="65" charset="-120"/>
              </a:rPr>
              <a:t>	</a:t>
            </a:r>
            <a:r>
              <a:rPr lang="en-US" altLang="zh-TW" sz="2400" b="0" dirty="0" err="1">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ReLU</a:t>
            </a:r>
            <a:r>
              <a:rPr lang="zh-TW" altLang="en-US"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函數只要輸入為負數，函數輸出值皆為零，若輸</a:t>
            </a:r>
          </a:p>
          <a:p>
            <a:pPr marL="0" indent="0">
              <a:lnSpc>
                <a:spcPct val="150000"/>
              </a:lnSpc>
              <a:buNone/>
            </a:pPr>
            <a:r>
              <a:rPr lang="zh-TW" altLang="en-US"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出為正數，則函數輸出值與輸入值相同。</a:t>
            </a:r>
            <a:endParaRPr lang="zh-TW" altLang="en-US" sz="2400" dirty="0">
              <a:latin typeface="Times New Roman" panose="02020603050405020304" pitchFamily="18" charset="0"/>
              <a:cs typeface="Times New Roman" panose="02020603050405020304" pitchFamily="18" charset="0"/>
            </a:endParaRPr>
          </a:p>
        </p:txBody>
      </p:sp>
      <p:pic>
        <p:nvPicPr>
          <p:cNvPr id="2560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24116" y="3068960"/>
            <a:ext cx="5295768" cy="31279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3338520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endParaRPr lang="zh-TW" altLang="en-US" dirty="0"/>
          </a:p>
        </p:txBody>
      </p:sp>
      <p:sp>
        <p:nvSpPr>
          <p:cNvPr id="2" name="內容版面配置區 1"/>
          <p:cNvSpPr>
            <a:spLocks noGrp="1"/>
          </p:cNvSpPr>
          <p:nvPr>
            <p:ph idx="1"/>
          </p:nvPr>
        </p:nvSpPr>
        <p:spPr/>
        <p:txBody>
          <a:bodyPr/>
          <a:lstStyle/>
          <a:p>
            <a:pPr marL="0" indent="0">
              <a:lnSpc>
                <a:spcPct val="150000"/>
              </a:lnSpc>
              <a:buNone/>
            </a:pPr>
            <a:r>
              <a:rPr lang="zh-TW" altLang="en-US" sz="2400" kern="1200" dirty="0">
                <a:solidFill>
                  <a:srgbClr val="00B050"/>
                </a:solidFill>
              </a:rPr>
              <a:t>為什麼要用</a:t>
            </a:r>
            <a:r>
              <a:rPr lang="en-US" altLang="zh-TW" sz="2400" kern="1200" dirty="0" err="1">
                <a:solidFill>
                  <a:srgbClr val="00B050"/>
                </a:solidFill>
              </a:rPr>
              <a:t>ReLU</a:t>
            </a:r>
            <a:r>
              <a:rPr lang="zh-TW" altLang="en-US" sz="2400" kern="1200" dirty="0">
                <a:solidFill>
                  <a:srgbClr val="00B050"/>
                </a:solidFill>
              </a:rPr>
              <a:t>函數</a:t>
            </a:r>
            <a:endParaRPr lang="en-US" altLang="zh-TW" sz="2400" kern="1200" dirty="0">
              <a:solidFill>
                <a:srgbClr val="00B050"/>
              </a:solidFill>
            </a:endParaRPr>
          </a:p>
          <a:p>
            <a:pPr marL="360363" indent="-360363">
              <a:lnSpc>
                <a:spcPct val="150000"/>
              </a:lnSpc>
              <a:buNone/>
            </a:pPr>
            <a:r>
              <a:rPr lang="en-US" altLang="zh-TW" sz="2400" b="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1</a:t>
            </a:r>
            <a:r>
              <a:rPr lang="en-US" altLang="zh-TW"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 </a:t>
            </a:r>
            <a:r>
              <a:rPr lang="en-US" altLang="zh-TW" sz="2400" b="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	</a:t>
            </a:r>
            <a:r>
              <a:rPr lang="en-US" altLang="zh-TW" sz="2400" b="0" dirty="0" err="1"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ReLU</a:t>
            </a:r>
            <a:r>
              <a:rPr lang="zh-TW" altLang="en-US"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函數的分段線性性質能有效的克服梯度消失問題，而在神經網路之中梯度消失的問題極為重要，此問題是在使用梯度下降法和反向傳播訓練人工神經網路時出現的難題，在此類訓練神經網路的方法中，神經網路權重的更新值與梯度值相關，在某些情況下會使得梯度值幾乎消失，進而導致神經網路的權重無法更新，甚至使神經網路無法繼續訓練。</a:t>
            </a:r>
            <a:endParaRPr lang="en-US" altLang="zh-TW"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p:txBody>
      </p:sp>
    </p:spTree>
    <p:extLst>
      <p:ext uri="{BB962C8B-B14F-4D97-AF65-F5344CB8AC3E}">
        <p14:creationId xmlns:p14="http://schemas.microsoft.com/office/powerpoint/2010/main" val="397941368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endParaRPr lang="zh-TW" altLang="en-US" dirty="0"/>
          </a:p>
        </p:txBody>
      </p:sp>
      <p:sp>
        <p:nvSpPr>
          <p:cNvPr id="2" name="內容版面配置區 1"/>
          <p:cNvSpPr>
            <a:spLocks noGrp="1"/>
          </p:cNvSpPr>
          <p:nvPr>
            <p:ph idx="1"/>
          </p:nvPr>
        </p:nvSpPr>
        <p:spPr/>
        <p:txBody>
          <a:bodyPr/>
          <a:lstStyle/>
          <a:p>
            <a:pPr marL="442913" indent="-442913">
              <a:lnSpc>
                <a:spcPct val="150000"/>
              </a:lnSpc>
              <a:buNone/>
            </a:pPr>
            <a:r>
              <a:rPr lang="en-US" altLang="zh-TW"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2</a:t>
            </a:r>
            <a:r>
              <a:rPr lang="en-US" altLang="zh-TW" sz="2400" b="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	</a:t>
            </a:r>
            <a:r>
              <a:rPr lang="zh-TW" altLang="en-US" sz="2400" b="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類</a:t>
            </a:r>
            <a:r>
              <a:rPr lang="zh-TW" altLang="en-US"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神經網路的稀疏性，</a:t>
            </a:r>
            <a:r>
              <a:rPr lang="zh-TW" altLang="en-US" sz="2400" b="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由於</a:t>
            </a:r>
            <a:r>
              <a:rPr lang="en-US" altLang="zh-TW" sz="2400" b="0" dirty="0" err="1"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ReLU</a:t>
            </a:r>
            <a:r>
              <a:rPr lang="zh-TW" altLang="en-US" sz="2400" b="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函數</a:t>
            </a:r>
            <a:r>
              <a:rPr lang="zh-TW" altLang="en-US"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會使得部分神經元輸出為零，因此在兩層神經元間部分神經元的連接會消失，緩解過度擬合目標的問題。</a:t>
            </a:r>
            <a:endParaRPr lang="en-US" altLang="zh-TW"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p>
            <a:pPr marL="442913" indent="-442913">
              <a:lnSpc>
                <a:spcPct val="150000"/>
              </a:lnSpc>
              <a:buNone/>
            </a:pPr>
            <a:r>
              <a:rPr lang="en-US" altLang="zh-TW"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3</a:t>
            </a:r>
            <a:r>
              <a:rPr lang="en-US" altLang="zh-TW" sz="2400" b="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	</a:t>
            </a:r>
            <a:r>
              <a:rPr lang="en-US" altLang="zh-TW" sz="2400" b="0" dirty="0" err="1"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ReLU</a:t>
            </a:r>
            <a:r>
              <a:rPr lang="zh-TW" altLang="en-US" sz="2400" b="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計算</a:t>
            </a:r>
            <a:r>
              <a:rPr lang="zh-TW" altLang="en-US"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量很小，只需要判斷輸入是否小於零，正數皆保持不變，負數才需改為零，因此在訓練神經網路時的效率會更佳。</a:t>
            </a:r>
            <a:endParaRPr lang="zh-TW" alt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4560676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pPr marL="0" indent="0">
              <a:lnSpc>
                <a:spcPct val="150000"/>
              </a:lnSpc>
              <a:buNone/>
            </a:pPr>
            <a:r>
              <a:rPr lang="en-US" altLang="zh-TW" sz="2400" kern="1200" dirty="0" err="1">
                <a:solidFill>
                  <a:srgbClr val="00B050"/>
                </a:solidFill>
              </a:rPr>
              <a:t>ReLU</a:t>
            </a:r>
            <a:r>
              <a:rPr lang="zh-TW" altLang="en-US" sz="2400" kern="1200" dirty="0">
                <a:solidFill>
                  <a:srgbClr val="00B050"/>
                </a:solidFill>
              </a:rPr>
              <a:t>函數運作方式</a:t>
            </a:r>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55072" y="2567309"/>
            <a:ext cx="6323313" cy="29670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122956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內容版面配置區 5">
            <a:extLst>
              <a:ext uri="{FF2B5EF4-FFF2-40B4-BE49-F238E27FC236}">
                <a16:creationId xmlns="" xmlns:a16="http://schemas.microsoft.com/office/drawing/2014/main" id="{4056AAF0-D9FC-4E7D-BDC6-5AB28D7CA7D9}"/>
              </a:ext>
            </a:extLst>
          </p:cNvPr>
          <p:cNvSpPr txBox="1">
            <a:spLocks/>
          </p:cNvSpPr>
          <p:nvPr/>
        </p:nvSpPr>
        <p:spPr bwMode="auto">
          <a:xfrm>
            <a:off x="179388" y="1341437"/>
            <a:ext cx="8264525" cy="4967287"/>
          </a:xfrm>
          <a:prstGeom prst="rect">
            <a:avLst/>
          </a:prstGeom>
          <a:noFill/>
          <a:ln w="9525" algn="ctr">
            <a:noFill/>
            <a:miter lim="800000"/>
            <a:headEnd/>
            <a:tailEnd/>
          </a:ln>
        </p:spPr>
        <p:txBody>
          <a:bodyPr vert="horz" wrap="square" lIns="91440" tIns="45720" rIns="91440" bIns="45720" numCol="1" anchor="t" anchorCtr="0" compatLnSpc="1">
            <a:prstTxWarp prst="textNoShape">
              <a:avLst/>
            </a:prstTxWarp>
          </a:bodyPr>
          <a:lstStyle>
            <a:lvl1pPr marL="342900" indent="-342900" algn="just" defTabSz="257175" rtl="0" eaLnBrk="0" fontAlgn="base" hangingPunct="0">
              <a:spcBef>
                <a:spcPts val="80"/>
              </a:spcBef>
              <a:spcAft>
                <a:spcPct val="0"/>
              </a:spcAft>
              <a:buChar char="•"/>
              <a:tabLst>
                <a:tab pos="757238" algn="l"/>
                <a:tab pos="8072438" algn="r"/>
              </a:tabLst>
              <a:defRPr sz="2800" b="1">
                <a:solidFill>
                  <a:srgbClr val="4346BD"/>
                </a:solidFill>
                <a:latin typeface="+mn-lt"/>
                <a:ea typeface="+mn-ea"/>
                <a:cs typeface="+mn-cs"/>
              </a:defRPr>
            </a:lvl1pPr>
            <a:lvl2pPr marL="1588" indent="455613" algn="just" defTabSz="257175" rtl="0" eaLnBrk="0" fontAlgn="base" hangingPunct="0">
              <a:lnSpc>
                <a:spcPct val="115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2pPr>
            <a:lvl3pPr marL="282575" indent="-279400" algn="just" defTabSz="257175" rtl="0" eaLnBrk="0" fontAlgn="base" hangingPunct="0">
              <a:lnSpc>
                <a:spcPct val="115000"/>
              </a:lnSpc>
              <a:spcBef>
                <a:spcPct val="5000"/>
              </a:spcBef>
              <a:spcAft>
                <a:spcPct val="5000"/>
              </a:spcAft>
              <a:buChar char="•"/>
              <a:tabLst>
                <a:tab pos="757238" algn="l"/>
                <a:tab pos="8072438" algn="r"/>
              </a:tabLst>
              <a:defRPr sz="2800">
                <a:solidFill>
                  <a:schemeClr val="tx1"/>
                </a:solidFill>
                <a:latin typeface="Times New Roman" pitchFamily="18" charset="0"/>
                <a:ea typeface="標楷體" pitchFamily="65" charset="-120"/>
              </a:defRPr>
            </a:lvl3pPr>
            <a:lvl4pPr marL="284163" indent="1087438" algn="just" defTabSz="257175" rtl="0" eaLnBrk="0" fontAlgn="base" hangingPunct="0">
              <a:lnSpc>
                <a:spcPct val="115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4pPr>
            <a:lvl5pPr marL="285750" indent="1543050" algn="l" defTabSz="257175" rtl="0" eaLnBrk="0" fontAlgn="base" hangingPunct="0">
              <a:lnSpc>
                <a:spcPct val="115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5pPr>
            <a:lvl6pPr marL="21256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6pPr>
            <a:lvl7pPr marL="25828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7pPr>
            <a:lvl8pPr marL="30400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8pPr>
            <a:lvl9pPr marL="34972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9pPr>
          </a:lstStyle>
          <a:p>
            <a:pPr marL="0" indent="0">
              <a:lnSpc>
                <a:spcPct val="150000"/>
              </a:lnSpc>
              <a:buNone/>
            </a:pPr>
            <a:r>
              <a:rPr lang="zh-TW" altLang="en-US" sz="2400" dirty="0">
                <a:solidFill>
                  <a:srgbClr val="00B050"/>
                </a:solidFill>
              </a:rPr>
              <a:t>池化層</a:t>
            </a:r>
            <a:endParaRPr lang="en-US" altLang="zh-TW" sz="2400" dirty="0">
              <a:solidFill>
                <a:srgbClr val="00B050"/>
              </a:solidFill>
            </a:endParaRPr>
          </a:p>
          <a:p>
            <a:pPr marL="0" indent="0">
              <a:buNone/>
            </a:pPr>
            <a:r>
              <a:rPr lang="en-US" altLang="zh-TW" sz="2400" b="0" kern="0" dirty="0">
                <a:solidFill>
                  <a:schemeClr val="tx1"/>
                </a:solidFill>
                <a:latin typeface="標楷體" panose="03000509000000000000" pitchFamily="65" charset="-120"/>
                <a:ea typeface="標楷體" panose="03000509000000000000" pitchFamily="65" charset="-120"/>
              </a:rPr>
              <a:t>	</a:t>
            </a:r>
            <a:r>
              <a:rPr lang="zh-TW" altLang="en-US" sz="2400" b="0" kern="0" dirty="0">
                <a:solidFill>
                  <a:schemeClr val="tx1"/>
                </a:solidFill>
                <a:latin typeface="標楷體" panose="03000509000000000000" pitchFamily="65" charset="-120"/>
                <a:ea typeface="標楷體" panose="03000509000000000000" pitchFamily="65" charset="-120"/>
              </a:rPr>
              <a:t>池化層也是卷積神經網路中隱藏層的一種，往往接在卷積層後面，主要用於透過池化來降低卷積層輸出的複雜度，並去除一些可有可無的特徵，但也希望能具有卷積輸出特徵的代表性。</a:t>
            </a:r>
            <a:endParaRPr lang="zh-TW" altLang="en-US" sz="2400" kern="0" dirty="0"/>
          </a:p>
        </p:txBody>
      </p:sp>
      <p:sp>
        <p:nvSpPr>
          <p:cNvPr id="3" name="標題 2"/>
          <p:cNvSpPr>
            <a:spLocks noGrp="1"/>
          </p:cNvSpPr>
          <p:nvPr>
            <p:ph type="title"/>
          </p:nvPr>
        </p:nvSpPr>
        <p:spPr/>
        <p:txBody>
          <a:bodyPr/>
          <a:lstStyle/>
          <a:p>
            <a:endParaRPr lang="zh-TW" altLang="en-US" dirty="0"/>
          </a:p>
        </p:txBody>
      </p:sp>
      <p:pic>
        <p:nvPicPr>
          <p:cNvPr id="4" name="內容版面配置區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475656" y="3429000"/>
            <a:ext cx="6432084" cy="2990626"/>
          </a:xfrm>
        </p:spPr>
      </p:pic>
    </p:spTree>
    <p:extLst>
      <p:ext uri="{BB962C8B-B14F-4D97-AF65-F5344CB8AC3E}">
        <p14:creationId xmlns:p14="http://schemas.microsoft.com/office/powerpoint/2010/main" val="253786741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內容版面配置區 5">
            <a:extLst>
              <a:ext uri="{FF2B5EF4-FFF2-40B4-BE49-F238E27FC236}">
                <a16:creationId xmlns="" xmlns:a16="http://schemas.microsoft.com/office/drawing/2014/main" id="{4FCDE88B-E07B-420A-BE9B-F7CB641EFD12}"/>
              </a:ext>
            </a:extLst>
          </p:cNvPr>
          <p:cNvSpPr>
            <a:spLocks noGrp="1"/>
          </p:cNvSpPr>
          <p:nvPr>
            <p:ph idx="1"/>
          </p:nvPr>
        </p:nvSpPr>
        <p:spPr/>
        <p:txBody>
          <a:bodyPr/>
          <a:lstStyle/>
          <a:p>
            <a:pPr marL="0" indent="0">
              <a:lnSpc>
                <a:spcPct val="150000"/>
              </a:lnSpc>
              <a:buNone/>
            </a:pPr>
            <a:r>
              <a:rPr lang="zh-TW" altLang="en-US" sz="2400" kern="1200" dirty="0">
                <a:solidFill>
                  <a:srgbClr val="00B050"/>
                </a:solidFill>
              </a:rPr>
              <a:t>最大池化</a:t>
            </a:r>
            <a:r>
              <a:rPr lang="en-US" altLang="zh-TW" sz="2400" kern="1200" dirty="0">
                <a:solidFill>
                  <a:srgbClr val="00B050"/>
                </a:solidFill>
              </a:rPr>
              <a:t>(Max</a:t>
            </a:r>
            <a:r>
              <a:rPr lang="zh-TW" altLang="en-US" sz="2400" kern="1200" dirty="0">
                <a:solidFill>
                  <a:srgbClr val="00B050"/>
                </a:solidFill>
              </a:rPr>
              <a:t> </a:t>
            </a:r>
            <a:r>
              <a:rPr lang="en-US" altLang="zh-TW" sz="2400" kern="1200" dirty="0">
                <a:solidFill>
                  <a:srgbClr val="00B050"/>
                </a:solidFill>
              </a:rPr>
              <a:t>pooling)</a:t>
            </a:r>
          </a:p>
          <a:p>
            <a:pPr marL="0" indent="0">
              <a:buNone/>
            </a:pPr>
            <a:r>
              <a:rPr lang="en-US" altLang="zh-TW" sz="2400" b="0" dirty="0">
                <a:solidFill>
                  <a:schemeClr val="tx1"/>
                </a:solidFill>
                <a:latin typeface="標楷體" panose="03000509000000000000" pitchFamily="65" charset="-120"/>
                <a:ea typeface="標楷體" panose="03000509000000000000" pitchFamily="65" charset="-120"/>
              </a:rPr>
              <a:t>	</a:t>
            </a:r>
            <a:r>
              <a:rPr lang="zh-TW" altLang="en-US" sz="2400" b="0" dirty="0">
                <a:solidFill>
                  <a:schemeClr val="tx1"/>
                </a:solidFill>
                <a:latin typeface="Times New Roman" panose="02020603050405020304" pitchFamily="18" charset="0"/>
                <a:ea typeface="標楷體" panose="03000509000000000000" pitchFamily="65" charset="-120"/>
              </a:rPr>
              <a:t>最大池化指的是對輸入的卷積層指定的子矩陣內取最大值作為輸出，輸入為</a:t>
            </a:r>
            <a:r>
              <a:rPr lang="en-US" altLang="zh-TW" sz="2400" b="0" dirty="0">
                <a:solidFill>
                  <a:schemeClr val="tx1"/>
                </a:solidFill>
                <a:latin typeface="Times New Roman" panose="02020603050405020304" pitchFamily="18" charset="0"/>
                <a:ea typeface="標楷體" panose="03000509000000000000" pitchFamily="65" charset="-120"/>
              </a:rPr>
              <a:t>4x4</a:t>
            </a:r>
            <a:r>
              <a:rPr lang="zh-TW" altLang="en-US" sz="2400" b="0" dirty="0">
                <a:solidFill>
                  <a:schemeClr val="tx1"/>
                </a:solidFill>
                <a:latin typeface="Times New Roman" panose="02020603050405020304" pitchFamily="18" charset="0"/>
                <a:ea typeface="標楷體" panose="03000509000000000000" pitchFamily="65" charset="-120"/>
              </a:rPr>
              <a:t>的矩陣，取</a:t>
            </a:r>
            <a:r>
              <a:rPr lang="en-US" altLang="zh-TW" sz="2400" b="0" dirty="0">
                <a:solidFill>
                  <a:schemeClr val="tx1"/>
                </a:solidFill>
                <a:latin typeface="Times New Roman" panose="02020603050405020304" pitchFamily="18" charset="0"/>
                <a:ea typeface="標楷體" panose="03000509000000000000" pitchFamily="65" charset="-120"/>
              </a:rPr>
              <a:t>2x2</a:t>
            </a:r>
            <a:r>
              <a:rPr lang="zh-TW" altLang="en-US" sz="2400" b="0" dirty="0">
                <a:solidFill>
                  <a:schemeClr val="tx1"/>
                </a:solidFill>
                <a:latin typeface="Times New Roman" panose="02020603050405020304" pitchFamily="18" charset="0"/>
                <a:ea typeface="標楷體" panose="03000509000000000000" pitchFamily="65" charset="-120"/>
              </a:rPr>
              <a:t>的最大池化，就會於輸入上取</a:t>
            </a:r>
            <a:r>
              <a:rPr lang="en-US" altLang="zh-TW" sz="2400" b="0" dirty="0">
                <a:solidFill>
                  <a:schemeClr val="tx1"/>
                </a:solidFill>
                <a:latin typeface="Times New Roman" panose="02020603050405020304" pitchFamily="18" charset="0"/>
                <a:ea typeface="標楷體" panose="03000509000000000000" pitchFamily="65" charset="-120"/>
              </a:rPr>
              <a:t>2x2</a:t>
            </a:r>
            <a:r>
              <a:rPr lang="zh-TW" altLang="en-US" sz="2400" b="0" dirty="0">
                <a:solidFill>
                  <a:schemeClr val="tx1"/>
                </a:solidFill>
                <a:latin typeface="Times New Roman" panose="02020603050405020304" pitchFamily="18" charset="0"/>
                <a:ea typeface="標楷體" panose="03000509000000000000" pitchFamily="65" charset="-120"/>
              </a:rPr>
              <a:t>的矩陣中最大的值作為池化的輸出。</a:t>
            </a:r>
          </a:p>
        </p:txBody>
      </p:sp>
      <p:sp>
        <p:nvSpPr>
          <p:cNvPr id="3" name="標題 2"/>
          <p:cNvSpPr>
            <a:spLocks noGrp="1"/>
          </p:cNvSpPr>
          <p:nvPr>
            <p:ph type="title"/>
          </p:nvPr>
        </p:nvSpPr>
        <p:spPr/>
        <p:txBody>
          <a:bodyPr/>
          <a:lstStyle/>
          <a:p>
            <a:endParaRPr lang="zh-TW" altLang="en-US" dirty="0"/>
          </a:p>
        </p:txBody>
      </p:sp>
      <p:pic>
        <p:nvPicPr>
          <p:cNvPr id="5" name="內容版面配置區 3">
            <a:extLst>
              <a:ext uri="{FF2B5EF4-FFF2-40B4-BE49-F238E27FC236}">
                <a16:creationId xmlns="" xmlns:a16="http://schemas.microsoft.com/office/drawing/2014/main" id="{004CDE3B-EE43-4CC9-81F9-7A8DBE7D9CD0}"/>
              </a:ext>
            </a:extLst>
          </p:cNvPr>
          <p:cNvPicPr>
            <a:picLocks noChangeAspect="1"/>
          </p:cNvPicPr>
          <p:nvPr/>
        </p:nvPicPr>
        <p:blipFill>
          <a:blip r:embed="rId2" cstate="print">
            <a:clrChange>
              <a:clrFrom>
                <a:srgbClr val="F4F3F9"/>
              </a:clrFrom>
              <a:clrTo>
                <a:srgbClr val="F4F3F9">
                  <a:alpha val="0"/>
                </a:srgbClr>
              </a:clrTo>
            </a:clrChange>
            <a:extLst>
              <a:ext uri="{28A0092B-C50C-407E-A947-70E740481C1C}">
                <a14:useLocalDpi xmlns:a14="http://schemas.microsoft.com/office/drawing/2010/main" val="0"/>
              </a:ext>
            </a:extLst>
          </a:blip>
          <a:stretch>
            <a:fillRect/>
          </a:stretch>
        </p:blipFill>
        <p:spPr bwMode="auto">
          <a:xfrm>
            <a:off x="1043608" y="3167169"/>
            <a:ext cx="7115547" cy="3018387"/>
          </a:xfrm>
          <a:prstGeom prst="rect">
            <a:avLst/>
          </a:prstGeom>
          <a:noFill/>
          <a:ln w="9525" algn="ctr">
            <a:noFill/>
            <a:miter lim="800000"/>
            <a:headEnd/>
            <a:tailEnd/>
          </a:ln>
        </p:spPr>
      </p:pic>
    </p:spTree>
    <p:extLst>
      <p:ext uri="{BB962C8B-B14F-4D97-AF65-F5344CB8AC3E}">
        <p14:creationId xmlns:p14="http://schemas.microsoft.com/office/powerpoint/2010/main" val="224018197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內容版面配置區 3"/>
          <p:cNvPicPr>
            <a:picLocks noGrp="1" noChangeAspect="1"/>
          </p:cNvPicPr>
          <p:nvPr>
            <p:ph idx="1"/>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43608" y="1988840"/>
            <a:ext cx="7087955" cy="3047964"/>
          </a:xfrm>
        </p:spPr>
      </p:pic>
    </p:spTree>
    <p:extLst>
      <p:ext uri="{BB962C8B-B14F-4D97-AF65-F5344CB8AC3E}">
        <p14:creationId xmlns:p14="http://schemas.microsoft.com/office/powerpoint/2010/main" val="69214488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endParaRPr lang="zh-TW" altLang="en-US" dirty="0"/>
          </a:p>
        </p:txBody>
      </p:sp>
      <p:pic>
        <p:nvPicPr>
          <p:cNvPr id="4" name="內容版面配置區 3"/>
          <p:cNvPicPr>
            <a:picLocks noGrp="1" noChangeAspect="1"/>
          </p:cNvPicPr>
          <p:nvPr>
            <p:ph idx="1"/>
          </p:nvPr>
        </p:nvPicPr>
        <p:blipFill rotWithShape="1">
          <a:blip r:embed="rId2" cstate="print">
            <a:clrChange>
              <a:clrFrom>
                <a:srgbClr val="FDFDFD"/>
              </a:clrFrom>
              <a:clrTo>
                <a:srgbClr val="FDFDFD">
                  <a:alpha val="0"/>
                </a:srgbClr>
              </a:clrTo>
            </a:clrChange>
            <a:extLst>
              <a:ext uri="{28A0092B-C50C-407E-A947-70E740481C1C}">
                <a14:useLocalDpi xmlns:a14="http://schemas.microsoft.com/office/drawing/2010/main" val="0"/>
              </a:ext>
            </a:extLst>
          </a:blip>
          <a:srcRect b="4336"/>
          <a:stretch/>
        </p:blipFill>
        <p:spPr>
          <a:xfrm>
            <a:off x="1763688" y="2564904"/>
            <a:ext cx="5637156" cy="3306507"/>
          </a:xfrm>
        </p:spPr>
      </p:pic>
      <p:sp>
        <p:nvSpPr>
          <p:cNvPr id="5" name="內容版面配置區 5">
            <a:extLst>
              <a:ext uri="{FF2B5EF4-FFF2-40B4-BE49-F238E27FC236}">
                <a16:creationId xmlns="" xmlns:a16="http://schemas.microsoft.com/office/drawing/2014/main" id="{EE40132F-8305-47CF-B43C-77C4A17C5FA2}"/>
              </a:ext>
            </a:extLst>
          </p:cNvPr>
          <p:cNvSpPr txBox="1">
            <a:spLocks/>
          </p:cNvSpPr>
          <p:nvPr/>
        </p:nvSpPr>
        <p:spPr bwMode="auto">
          <a:xfrm>
            <a:off x="179388" y="1341438"/>
            <a:ext cx="8264525" cy="1655514"/>
          </a:xfrm>
          <a:prstGeom prst="rect">
            <a:avLst/>
          </a:prstGeom>
          <a:noFill/>
          <a:ln w="9525" algn="ctr">
            <a:noFill/>
            <a:miter lim="800000"/>
            <a:headEnd/>
            <a:tailEnd/>
          </a:ln>
        </p:spPr>
        <p:txBody>
          <a:bodyPr vert="horz" wrap="square" lIns="91440" tIns="45720" rIns="91440" bIns="45720" numCol="1" anchor="t" anchorCtr="0" compatLnSpc="1">
            <a:prstTxWarp prst="textNoShape">
              <a:avLst/>
            </a:prstTxWarp>
          </a:bodyPr>
          <a:lstStyle>
            <a:lvl1pPr marL="342900" indent="-342900" algn="just" defTabSz="257175" rtl="0" eaLnBrk="0" fontAlgn="base" hangingPunct="0">
              <a:spcBef>
                <a:spcPts val="80"/>
              </a:spcBef>
              <a:spcAft>
                <a:spcPct val="0"/>
              </a:spcAft>
              <a:buChar char="•"/>
              <a:tabLst>
                <a:tab pos="757238" algn="l"/>
                <a:tab pos="8072438" algn="r"/>
              </a:tabLst>
              <a:defRPr sz="2800" b="1">
                <a:solidFill>
                  <a:srgbClr val="4346BD"/>
                </a:solidFill>
                <a:latin typeface="+mn-lt"/>
                <a:ea typeface="+mn-ea"/>
                <a:cs typeface="+mn-cs"/>
              </a:defRPr>
            </a:lvl1pPr>
            <a:lvl2pPr marL="1588" indent="455613" algn="just" defTabSz="257175" rtl="0" eaLnBrk="0" fontAlgn="base" hangingPunct="0">
              <a:lnSpc>
                <a:spcPct val="115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2pPr>
            <a:lvl3pPr marL="282575" indent="-279400" algn="just" defTabSz="257175" rtl="0" eaLnBrk="0" fontAlgn="base" hangingPunct="0">
              <a:lnSpc>
                <a:spcPct val="115000"/>
              </a:lnSpc>
              <a:spcBef>
                <a:spcPct val="5000"/>
              </a:spcBef>
              <a:spcAft>
                <a:spcPct val="5000"/>
              </a:spcAft>
              <a:buChar char="•"/>
              <a:tabLst>
                <a:tab pos="757238" algn="l"/>
                <a:tab pos="8072438" algn="r"/>
              </a:tabLst>
              <a:defRPr sz="2800">
                <a:solidFill>
                  <a:schemeClr val="tx1"/>
                </a:solidFill>
                <a:latin typeface="Times New Roman" pitchFamily="18" charset="0"/>
                <a:ea typeface="標楷體" pitchFamily="65" charset="-120"/>
              </a:defRPr>
            </a:lvl3pPr>
            <a:lvl4pPr marL="284163" indent="1087438" algn="just" defTabSz="257175" rtl="0" eaLnBrk="0" fontAlgn="base" hangingPunct="0">
              <a:lnSpc>
                <a:spcPct val="115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4pPr>
            <a:lvl5pPr marL="285750" indent="1543050" algn="l" defTabSz="257175" rtl="0" eaLnBrk="0" fontAlgn="base" hangingPunct="0">
              <a:lnSpc>
                <a:spcPct val="115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5pPr>
            <a:lvl6pPr marL="21256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6pPr>
            <a:lvl7pPr marL="25828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7pPr>
            <a:lvl8pPr marL="30400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8pPr>
            <a:lvl9pPr marL="34972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9pPr>
          </a:lstStyle>
          <a:p>
            <a:pPr marL="0" indent="0">
              <a:lnSpc>
                <a:spcPct val="150000"/>
              </a:lnSpc>
              <a:buNone/>
            </a:pPr>
            <a:r>
              <a:rPr lang="zh-TW" altLang="en-US" sz="2400" dirty="0">
                <a:solidFill>
                  <a:srgbClr val="00B050"/>
                </a:solidFill>
              </a:rPr>
              <a:t>池化層輸入與輸出</a:t>
            </a:r>
            <a:endParaRPr lang="en-US" altLang="zh-TW" sz="2400" dirty="0">
              <a:solidFill>
                <a:srgbClr val="00B050"/>
              </a:solidFill>
            </a:endParaRPr>
          </a:p>
          <a:p>
            <a:pPr marL="0" lvl="1" indent="0">
              <a:spcBef>
                <a:spcPts val="600"/>
              </a:spcBef>
              <a:buNone/>
            </a:pPr>
            <a:r>
              <a:rPr lang="en-US" altLang="zh-TW" sz="2400" kern="0" dirty="0"/>
              <a:t>	</a:t>
            </a:r>
            <a:r>
              <a:rPr lang="zh-TW" altLang="en-US" sz="2400" kern="0" dirty="0" smtClean="0"/>
              <a:t>池</a:t>
            </a:r>
            <a:r>
              <a:rPr lang="zh-TW" altLang="en-US" sz="2400" kern="0" dirty="0"/>
              <a:t>化層的輸入的深度為</a:t>
            </a:r>
            <a:r>
              <a:rPr lang="en-US" altLang="zh-TW" sz="2400" kern="0" dirty="0"/>
              <a:t>x</a:t>
            </a:r>
            <a:r>
              <a:rPr lang="zh-TW" altLang="en-US" sz="2400" kern="0" dirty="0"/>
              <a:t>，則輸出的深度也保持</a:t>
            </a:r>
            <a:r>
              <a:rPr lang="en-US" altLang="zh-TW" sz="2400" kern="0" dirty="0"/>
              <a:t>x</a:t>
            </a:r>
            <a:r>
              <a:rPr lang="zh-TW" altLang="en-US" sz="2400" kern="0" dirty="0"/>
              <a:t>。</a:t>
            </a:r>
          </a:p>
        </p:txBody>
      </p:sp>
    </p:spTree>
    <p:extLst>
      <p:ext uri="{BB962C8B-B14F-4D97-AF65-F5344CB8AC3E}">
        <p14:creationId xmlns:p14="http://schemas.microsoft.com/office/powerpoint/2010/main" val="400156217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endParaRPr lang="zh-TW" altLang="en-US" dirty="0"/>
          </a:p>
        </p:txBody>
      </p:sp>
      <p:sp>
        <p:nvSpPr>
          <p:cNvPr id="2" name="內容版面配置區 1"/>
          <p:cNvSpPr>
            <a:spLocks noGrp="1"/>
          </p:cNvSpPr>
          <p:nvPr>
            <p:ph idx="1"/>
          </p:nvPr>
        </p:nvSpPr>
        <p:spPr>
          <a:xfrm>
            <a:off x="179388" y="1341438"/>
            <a:ext cx="8281043" cy="5040312"/>
          </a:xfrm>
        </p:spPr>
        <p:txBody>
          <a:bodyPr/>
          <a:lstStyle/>
          <a:p>
            <a:pPr marL="0" indent="0">
              <a:lnSpc>
                <a:spcPct val="150000"/>
              </a:lnSpc>
              <a:buNone/>
            </a:pPr>
            <a:r>
              <a:rPr lang="en-US" altLang="zh-TW" dirty="0"/>
              <a:t>4-2-5</a:t>
            </a:r>
            <a:r>
              <a:rPr lang="zh-TW" altLang="en-US" dirty="0"/>
              <a:t>　輸出層</a:t>
            </a:r>
            <a:endParaRPr lang="en-US" altLang="zh-TW" b="0" dirty="0" smtClean="0">
              <a:solidFill>
                <a:schemeClr val="tx1"/>
              </a:solidFill>
              <a:latin typeface="標楷體" panose="03000509000000000000" pitchFamily="65" charset="-120"/>
              <a:ea typeface="標楷體" panose="03000509000000000000" pitchFamily="65" charset="-120"/>
            </a:endParaRPr>
          </a:p>
          <a:p>
            <a:pPr marL="0" indent="0">
              <a:buNone/>
            </a:pPr>
            <a:r>
              <a:rPr lang="en-US" altLang="zh-TW" sz="2400" b="0" dirty="0">
                <a:solidFill>
                  <a:schemeClr val="tx1"/>
                </a:solidFill>
                <a:latin typeface="標楷體" panose="03000509000000000000" pitchFamily="65" charset="-120"/>
                <a:ea typeface="標楷體" panose="03000509000000000000" pitchFamily="65" charset="-120"/>
              </a:rPr>
              <a:t>	</a:t>
            </a:r>
            <a:r>
              <a:rPr lang="zh-TW" altLang="en-US" sz="2400" b="0" dirty="0">
                <a:solidFill>
                  <a:schemeClr val="tx1"/>
                </a:solidFill>
                <a:latin typeface="標楷體" panose="03000509000000000000" pitchFamily="65" charset="-120"/>
                <a:ea typeface="標楷體" panose="03000509000000000000" pitchFamily="65" charset="-120"/>
              </a:rPr>
              <a:t>池化層矩陣排列的神經元此時會拉平為向量，後續才可與全連接層進行連接。卷積神經網路經過多次的卷積與池化，訓練出諸多特徵，接著要透過全連接層進行特徵分類，最終才有分類的輸出。</a:t>
            </a:r>
            <a:endParaRPr lang="en-US" altLang="zh-TW" sz="2400" b="0" dirty="0">
              <a:solidFill>
                <a:schemeClr val="tx1"/>
              </a:solidFill>
              <a:latin typeface="標楷體" panose="03000509000000000000" pitchFamily="65" charset="-120"/>
              <a:ea typeface="標楷體" panose="03000509000000000000" pitchFamily="65" charset="-120"/>
            </a:endParaRPr>
          </a:p>
          <a:p>
            <a:pPr marL="0" indent="0">
              <a:lnSpc>
                <a:spcPct val="150000"/>
              </a:lnSpc>
              <a:buNone/>
            </a:pPr>
            <a:endParaRPr lang="zh-TW" altLang="en-US" sz="2400" b="0" dirty="0">
              <a:solidFill>
                <a:schemeClr val="tx1"/>
              </a:solidFill>
              <a:latin typeface="標楷體" panose="03000509000000000000" pitchFamily="65" charset="-120"/>
              <a:ea typeface="標楷體" panose="03000509000000000000" pitchFamily="65" charset="-120"/>
            </a:endParaRPr>
          </a:p>
        </p:txBody>
      </p:sp>
      <p:pic>
        <p:nvPicPr>
          <p:cNvPr id="4" name="圖片 3"/>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267744" y="3112598"/>
            <a:ext cx="4504899" cy="3312368"/>
          </a:xfrm>
          <a:prstGeom prst="rect">
            <a:avLst/>
          </a:prstGeom>
        </p:spPr>
      </p:pic>
    </p:spTree>
    <p:extLst>
      <p:ext uri="{BB962C8B-B14F-4D97-AF65-F5344CB8AC3E}">
        <p14:creationId xmlns:p14="http://schemas.microsoft.com/office/powerpoint/2010/main" val="137277396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endParaRPr lang="zh-TW" altLang="en-US" dirty="0"/>
          </a:p>
        </p:txBody>
      </p:sp>
      <p:pic>
        <p:nvPicPr>
          <p:cNvPr id="4" name="內容版面配置區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403648" y="2924944"/>
            <a:ext cx="6428720" cy="3343347"/>
          </a:xfrm>
        </p:spPr>
      </p:pic>
      <p:sp>
        <p:nvSpPr>
          <p:cNvPr id="5" name="內容版面配置區 1">
            <a:extLst>
              <a:ext uri="{FF2B5EF4-FFF2-40B4-BE49-F238E27FC236}">
                <a16:creationId xmlns="" xmlns:a16="http://schemas.microsoft.com/office/drawing/2014/main" id="{B54BFB29-E8E4-4E26-B57C-4FB76A2B6850}"/>
              </a:ext>
            </a:extLst>
          </p:cNvPr>
          <p:cNvSpPr txBox="1">
            <a:spLocks/>
          </p:cNvSpPr>
          <p:nvPr/>
        </p:nvSpPr>
        <p:spPr bwMode="auto">
          <a:xfrm>
            <a:off x="179388" y="1341438"/>
            <a:ext cx="8281043" cy="1799530"/>
          </a:xfrm>
          <a:prstGeom prst="rect">
            <a:avLst/>
          </a:prstGeom>
          <a:noFill/>
          <a:ln w="9525" algn="ctr">
            <a:noFill/>
            <a:miter lim="800000"/>
            <a:headEnd/>
            <a:tailEnd/>
          </a:ln>
        </p:spPr>
        <p:txBody>
          <a:bodyPr vert="horz" wrap="square" lIns="91440" tIns="45720" rIns="91440" bIns="45720" numCol="1" anchor="t" anchorCtr="0" compatLnSpc="1">
            <a:prstTxWarp prst="textNoShape">
              <a:avLst/>
            </a:prstTxWarp>
          </a:bodyPr>
          <a:lstStyle>
            <a:lvl1pPr marL="342900" indent="-342900" algn="just" defTabSz="257175" rtl="0" eaLnBrk="0" fontAlgn="base" hangingPunct="0">
              <a:spcBef>
                <a:spcPts val="80"/>
              </a:spcBef>
              <a:spcAft>
                <a:spcPct val="0"/>
              </a:spcAft>
              <a:buChar char="•"/>
              <a:tabLst>
                <a:tab pos="757238" algn="l"/>
                <a:tab pos="8072438" algn="r"/>
              </a:tabLst>
              <a:defRPr sz="2800" b="1">
                <a:solidFill>
                  <a:srgbClr val="4346BD"/>
                </a:solidFill>
                <a:latin typeface="+mn-lt"/>
                <a:ea typeface="+mn-ea"/>
                <a:cs typeface="+mn-cs"/>
              </a:defRPr>
            </a:lvl1pPr>
            <a:lvl2pPr marL="1588" indent="455613" algn="just" defTabSz="257175" rtl="0" eaLnBrk="0" fontAlgn="base" hangingPunct="0">
              <a:lnSpc>
                <a:spcPct val="115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2pPr>
            <a:lvl3pPr marL="282575" indent="-279400" algn="just" defTabSz="257175" rtl="0" eaLnBrk="0" fontAlgn="base" hangingPunct="0">
              <a:lnSpc>
                <a:spcPct val="115000"/>
              </a:lnSpc>
              <a:spcBef>
                <a:spcPct val="5000"/>
              </a:spcBef>
              <a:spcAft>
                <a:spcPct val="5000"/>
              </a:spcAft>
              <a:buChar char="•"/>
              <a:tabLst>
                <a:tab pos="757238" algn="l"/>
                <a:tab pos="8072438" algn="r"/>
              </a:tabLst>
              <a:defRPr sz="2800">
                <a:solidFill>
                  <a:schemeClr val="tx1"/>
                </a:solidFill>
                <a:latin typeface="Times New Roman" pitchFamily="18" charset="0"/>
                <a:ea typeface="標楷體" pitchFamily="65" charset="-120"/>
              </a:defRPr>
            </a:lvl3pPr>
            <a:lvl4pPr marL="284163" indent="1087438" algn="just" defTabSz="257175" rtl="0" eaLnBrk="0" fontAlgn="base" hangingPunct="0">
              <a:lnSpc>
                <a:spcPct val="115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4pPr>
            <a:lvl5pPr marL="285750" indent="1543050" algn="l" defTabSz="257175" rtl="0" eaLnBrk="0" fontAlgn="base" hangingPunct="0">
              <a:lnSpc>
                <a:spcPct val="115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5pPr>
            <a:lvl6pPr marL="21256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6pPr>
            <a:lvl7pPr marL="25828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7pPr>
            <a:lvl8pPr marL="30400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8pPr>
            <a:lvl9pPr marL="34972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9pPr>
          </a:lstStyle>
          <a:p>
            <a:pPr marL="0" indent="0">
              <a:lnSpc>
                <a:spcPct val="150000"/>
              </a:lnSpc>
              <a:buNone/>
            </a:pPr>
            <a:r>
              <a:rPr lang="zh-TW" altLang="en-US" sz="2400" dirty="0">
                <a:solidFill>
                  <a:srgbClr val="00B050"/>
                </a:solidFill>
              </a:rPr>
              <a:t>全連接層與輸出層</a:t>
            </a:r>
            <a:endParaRPr lang="en-US" altLang="zh-TW" sz="2400" dirty="0">
              <a:solidFill>
                <a:srgbClr val="00B050"/>
              </a:solidFill>
            </a:endParaRPr>
          </a:p>
          <a:p>
            <a:pPr marL="0" indent="0">
              <a:buNone/>
            </a:pPr>
            <a:r>
              <a:rPr lang="en-US" altLang="zh-TW" sz="2400" b="0" kern="0" dirty="0">
                <a:solidFill>
                  <a:schemeClr val="tx1"/>
                </a:solidFill>
                <a:latin typeface="標楷體" panose="03000509000000000000" pitchFamily="65" charset="-120"/>
                <a:ea typeface="標楷體" panose="03000509000000000000" pitchFamily="65" charset="-120"/>
              </a:rPr>
              <a:t>	</a:t>
            </a:r>
            <a:r>
              <a:rPr lang="zh-TW" altLang="en-US" sz="2400" b="0" kern="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全連接層輸入至輸出層的數值</a:t>
            </a:r>
            <a:r>
              <a:rPr lang="en-US" altLang="zh-TW" sz="2400" b="0" i="1" kern="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x</a:t>
            </a:r>
            <a:r>
              <a:rPr lang="en-US" altLang="zh-TW" sz="2400" b="0" kern="0" baseline="-250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1</a:t>
            </a:r>
            <a:r>
              <a:rPr lang="zh-TW" altLang="en-US" sz="2400" b="0" kern="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，代表是貓的數值，數值</a:t>
            </a:r>
            <a:r>
              <a:rPr lang="en-US" altLang="zh-TW" sz="2400" b="0" i="1" kern="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x</a:t>
            </a:r>
            <a:r>
              <a:rPr lang="en-US" altLang="zh-TW" sz="2400" b="0" kern="0" baseline="-250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2</a:t>
            </a:r>
            <a:r>
              <a:rPr lang="en-US" altLang="zh-TW" sz="2400" b="0" kern="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 </a:t>
            </a:r>
            <a:r>
              <a:rPr lang="zh-TW" altLang="en-US" sz="2400" b="0" kern="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代表是老虎的數值，經過</a:t>
            </a:r>
            <a:r>
              <a:rPr lang="en-US" altLang="zh-TW" sz="2400" b="0" kern="0" dirty="0" err="1">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Softmax</a:t>
            </a:r>
            <a:r>
              <a:rPr lang="zh-TW" altLang="en-US" sz="2400" b="0" kern="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運算後，數值越大代表越有可能是此類別。</a:t>
            </a:r>
          </a:p>
        </p:txBody>
      </p:sp>
    </p:spTree>
    <p:extLst>
      <p:ext uri="{BB962C8B-B14F-4D97-AF65-F5344CB8AC3E}">
        <p14:creationId xmlns:p14="http://schemas.microsoft.com/office/powerpoint/2010/main" val="373118834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內容版面配置區 7">
            <a:extLst>
              <a:ext uri="{FF2B5EF4-FFF2-40B4-BE49-F238E27FC236}">
                <a16:creationId xmlns="" xmlns:a16="http://schemas.microsoft.com/office/drawing/2014/main" id="{E3FD441B-0196-4D98-BC76-75EF8A60B616}"/>
              </a:ext>
            </a:extLst>
          </p:cNvPr>
          <p:cNvSpPr>
            <a:spLocks noGrp="1"/>
          </p:cNvSpPr>
          <p:nvPr>
            <p:ph idx="1"/>
          </p:nvPr>
        </p:nvSpPr>
        <p:spPr/>
        <p:txBody>
          <a:bodyPr/>
          <a:lstStyle/>
          <a:p>
            <a:pPr marL="0" indent="0">
              <a:lnSpc>
                <a:spcPct val="150000"/>
              </a:lnSpc>
              <a:buNone/>
            </a:pPr>
            <a:r>
              <a:rPr lang="zh-TW" altLang="en-US" sz="2400" dirty="0">
                <a:solidFill>
                  <a:srgbClr val="00B050"/>
                </a:solidFill>
              </a:rPr>
              <a:t>遇到的問題</a:t>
            </a:r>
            <a:r>
              <a:rPr kumimoji="1" lang="en-US" altLang="zh-TW" sz="2400" b="0" dirty="0">
                <a:solidFill>
                  <a:schemeClr val="tx1"/>
                </a:solidFill>
                <a:latin typeface="Times New Roman" pitchFamily="18" charset="0"/>
                <a:ea typeface="標楷體" pitchFamily="65" charset="-120"/>
              </a:rPr>
              <a:t>	</a:t>
            </a:r>
            <a:endParaRPr kumimoji="1" lang="en-US" altLang="zh-TW" sz="2400" b="0" dirty="0" smtClean="0">
              <a:solidFill>
                <a:schemeClr val="tx1"/>
              </a:solidFill>
              <a:latin typeface="Times New Roman" pitchFamily="18" charset="0"/>
              <a:ea typeface="標楷體" pitchFamily="65" charset="-120"/>
            </a:endParaRPr>
          </a:p>
          <a:p>
            <a:pPr marL="0" indent="0">
              <a:lnSpc>
                <a:spcPct val="150000"/>
              </a:lnSpc>
              <a:buNone/>
            </a:pPr>
            <a:r>
              <a:rPr kumimoji="1" lang="en-US" altLang="zh-TW" sz="2400" b="0" dirty="0">
                <a:solidFill>
                  <a:schemeClr val="tx1"/>
                </a:solidFill>
                <a:latin typeface="Times New Roman" pitchFamily="18" charset="0"/>
                <a:ea typeface="標楷體" pitchFamily="65" charset="-120"/>
              </a:rPr>
              <a:t>	</a:t>
            </a:r>
            <a:r>
              <a:rPr kumimoji="1" lang="zh-TW" altLang="en-US" sz="2400" b="0" dirty="0" smtClean="0">
                <a:solidFill>
                  <a:schemeClr val="tx1"/>
                </a:solidFill>
                <a:latin typeface="Times New Roman" pitchFamily="18" charset="0"/>
                <a:ea typeface="標楷體" pitchFamily="65" charset="-120"/>
              </a:rPr>
              <a:t>這樣</a:t>
            </a:r>
            <a:r>
              <a:rPr kumimoji="1" lang="zh-TW" altLang="en-US" sz="2400" b="0" dirty="0">
                <a:solidFill>
                  <a:schemeClr val="tx1"/>
                </a:solidFill>
                <a:latin typeface="Times New Roman" pitchFamily="18" charset="0"/>
                <a:ea typeface="標楷體" pitchFamily="65" charset="-120"/>
              </a:rPr>
              <a:t>的訊號處理方式，若要進行分類時有時會遇見困難，以下圖為例，其中綠色點與紅色點各為一類；若我們只使用上述訊號處理方式進行分類，其藍色的分類線必定會經過原點，導致分類線無法將綠色點與紅色點完全分開。</a:t>
            </a:r>
          </a:p>
        </p:txBody>
      </p:sp>
      <p:sp>
        <p:nvSpPr>
          <p:cNvPr id="3" name="標題 2"/>
          <p:cNvSpPr>
            <a:spLocks noGrp="1"/>
          </p:cNvSpPr>
          <p:nvPr>
            <p:ph type="title"/>
          </p:nvPr>
        </p:nvSpPr>
        <p:spPr/>
        <p:txBody>
          <a:bodyPr/>
          <a:lstStyle/>
          <a:p>
            <a:endParaRPr lang="zh-TW" altLang="en-US" dirty="0"/>
          </a:p>
        </p:txBody>
      </p:sp>
      <p:pic>
        <p:nvPicPr>
          <p:cNvPr id="5" name="圖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716016" y="4192370"/>
            <a:ext cx="2994288" cy="2187969"/>
          </a:xfrm>
          <a:prstGeom prst="rect">
            <a:avLst/>
          </a:prstGeom>
        </p:spPr>
      </p:pic>
      <p:pic>
        <p:nvPicPr>
          <p:cNvPr id="6" name="圖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1640" y="4252854"/>
            <a:ext cx="2920678" cy="2200482"/>
          </a:xfrm>
          <a:prstGeom prst="rect">
            <a:avLst/>
          </a:prstGeom>
        </p:spPr>
      </p:pic>
    </p:spTree>
    <p:extLst>
      <p:ext uri="{BB962C8B-B14F-4D97-AF65-F5344CB8AC3E}">
        <p14:creationId xmlns:p14="http://schemas.microsoft.com/office/powerpoint/2010/main" val="115529288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42972" y="2852489"/>
            <a:ext cx="5258056" cy="3456236"/>
          </a:xfrm>
          <a:prstGeom prst="rect">
            <a:avLst/>
          </a:prstGeom>
        </p:spPr>
      </p:pic>
      <p:sp>
        <p:nvSpPr>
          <p:cNvPr id="4" name="標題 3"/>
          <p:cNvSpPr>
            <a:spLocks noGrp="1"/>
          </p:cNvSpPr>
          <p:nvPr>
            <p:ph type="title"/>
          </p:nvPr>
        </p:nvSpPr>
        <p:spPr/>
        <p:txBody>
          <a:bodyPr/>
          <a:lstStyle/>
          <a:p>
            <a:endParaRPr lang="zh-TW" altLang="en-US" dirty="0"/>
          </a:p>
        </p:txBody>
      </p:sp>
      <p:sp>
        <p:nvSpPr>
          <p:cNvPr id="2" name="內容版面配置區 1"/>
          <p:cNvSpPr>
            <a:spLocks noGrp="1"/>
          </p:cNvSpPr>
          <p:nvPr>
            <p:ph idx="1"/>
          </p:nvPr>
        </p:nvSpPr>
        <p:spPr/>
        <p:txBody>
          <a:bodyPr/>
          <a:lstStyle/>
          <a:p>
            <a:pPr marL="0" indent="0">
              <a:lnSpc>
                <a:spcPct val="150000"/>
              </a:lnSpc>
              <a:buNone/>
            </a:pPr>
            <a:r>
              <a:rPr lang="en-US" altLang="zh-TW" dirty="0"/>
              <a:t>4-2-6</a:t>
            </a:r>
            <a:r>
              <a:rPr lang="zh-TW" altLang="en-US" dirty="0"/>
              <a:t>　</a:t>
            </a:r>
            <a:r>
              <a:rPr lang="zh-TW" altLang="zh-TW" dirty="0"/>
              <a:t>卷積神經網路的實際應用</a:t>
            </a:r>
            <a:endParaRPr lang="en-US" altLang="zh-TW" b="0" dirty="0" smtClean="0">
              <a:solidFill>
                <a:schemeClr val="tx1"/>
              </a:solidFill>
              <a:latin typeface="標楷體" panose="03000509000000000000" pitchFamily="65" charset="-120"/>
              <a:ea typeface="標楷體" panose="03000509000000000000" pitchFamily="65" charset="-120"/>
            </a:endParaRPr>
          </a:p>
          <a:p>
            <a:pPr marL="0" indent="0">
              <a:buNone/>
            </a:pPr>
            <a:r>
              <a:rPr lang="en-US" altLang="zh-TW" sz="2400" b="0" dirty="0">
                <a:solidFill>
                  <a:schemeClr val="tx1"/>
                </a:solidFill>
                <a:latin typeface="標楷體" panose="03000509000000000000" pitchFamily="65" charset="-120"/>
                <a:ea typeface="標楷體" panose="03000509000000000000" pitchFamily="65" charset="-120"/>
              </a:rPr>
              <a:t>	</a:t>
            </a:r>
            <a:r>
              <a:rPr lang="zh-TW" altLang="en-US" sz="2400" b="0" dirty="0">
                <a:solidFill>
                  <a:schemeClr val="tx1"/>
                </a:solidFill>
                <a:latin typeface="標楷體" panose="03000509000000000000" pitchFamily="65" charset="-120"/>
                <a:ea typeface="標楷體" panose="03000509000000000000" pitchFamily="65" charset="-120"/>
              </a:rPr>
              <a:t>人臉辨識可用於門禁管理、人臉支付的功能和犯罪偵防，機器透過人臉辨識判斷能夠辨識出該人臉的身分。</a:t>
            </a:r>
          </a:p>
        </p:txBody>
      </p:sp>
    </p:spTree>
    <p:extLst>
      <p:ext uri="{BB962C8B-B14F-4D97-AF65-F5344CB8AC3E}">
        <p14:creationId xmlns:p14="http://schemas.microsoft.com/office/powerpoint/2010/main" val="74678582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p:txBody>
          <a:bodyPr/>
          <a:lstStyle/>
          <a:p>
            <a:pPr marL="0" indent="0">
              <a:lnSpc>
                <a:spcPct val="150000"/>
              </a:lnSpc>
              <a:buNone/>
            </a:pPr>
            <a:r>
              <a:rPr lang="zh-TW" altLang="en-US" sz="2400" kern="1200" dirty="0">
                <a:solidFill>
                  <a:srgbClr val="00B050"/>
                </a:solidFill>
              </a:rPr>
              <a:t>自動駕駛</a:t>
            </a:r>
            <a:endParaRPr lang="en-US" altLang="zh-TW" sz="2400" kern="1200" dirty="0">
              <a:solidFill>
                <a:srgbClr val="00B050"/>
              </a:solidFill>
            </a:endParaRPr>
          </a:p>
          <a:p>
            <a:pPr marL="0" indent="0">
              <a:buNone/>
            </a:pPr>
            <a:r>
              <a:rPr kumimoji="1" lang="en-US" altLang="zh-TW" sz="2400" b="0" dirty="0">
                <a:solidFill>
                  <a:schemeClr val="tx1"/>
                </a:solidFill>
                <a:latin typeface="Times New Roman" pitchFamily="18" charset="0"/>
                <a:ea typeface="標楷體" pitchFamily="65" charset="-120"/>
              </a:rPr>
              <a:t>	</a:t>
            </a:r>
            <a:r>
              <a:rPr kumimoji="1" lang="zh-TW" altLang="en-US" sz="2400" b="0" dirty="0">
                <a:solidFill>
                  <a:schemeClr val="tx1"/>
                </a:solidFill>
                <a:latin typeface="Times New Roman" pitchFamily="18" charset="0"/>
                <a:ea typeface="標楷體" pitchFamily="65" charset="-120"/>
              </a:rPr>
              <a:t>自動駕駛系統透過大量的行車影像數據，如車輛前方有障礙物的影像、車輛周遭有人的影像或前方紅綠燈目前為紅燈的影像等，訓練出能夠辨識車輛周遭環境的卷積神經網路，自動駕駛系統才能透過車子拍攝的影像，實時辨識周遭狀況，並針對該狀況做出合理的駕駛判斷。</a:t>
            </a:r>
          </a:p>
        </p:txBody>
      </p:sp>
      <p:pic>
        <p:nvPicPr>
          <p:cNvPr id="4" name="圖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27784" y="3789040"/>
            <a:ext cx="3782918" cy="2673317"/>
          </a:xfrm>
          <a:prstGeom prst="rect">
            <a:avLst/>
          </a:prstGeom>
        </p:spPr>
      </p:pic>
      <p:sp>
        <p:nvSpPr>
          <p:cNvPr id="5" name="標題 4"/>
          <p:cNvSpPr>
            <a:spLocks noGrp="1"/>
          </p:cNvSpPr>
          <p:nvPr>
            <p:ph type="title"/>
          </p:nvPr>
        </p:nvSpPr>
        <p:spPr/>
        <p:txBody>
          <a:bodyPr/>
          <a:lstStyle/>
          <a:p>
            <a:endParaRPr lang="zh-TW" altLang="en-US" dirty="0"/>
          </a:p>
        </p:txBody>
      </p:sp>
    </p:spTree>
    <p:extLst>
      <p:ext uri="{BB962C8B-B14F-4D97-AF65-F5344CB8AC3E}">
        <p14:creationId xmlns:p14="http://schemas.microsoft.com/office/powerpoint/2010/main" val="334688372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dirty="0"/>
          </a:p>
        </p:txBody>
      </p:sp>
      <p:sp>
        <p:nvSpPr>
          <p:cNvPr id="3" name="內容版面配置區 2"/>
          <p:cNvSpPr>
            <a:spLocks noGrp="1"/>
          </p:cNvSpPr>
          <p:nvPr>
            <p:ph idx="1"/>
          </p:nvPr>
        </p:nvSpPr>
        <p:spPr/>
        <p:txBody>
          <a:bodyPr/>
          <a:lstStyle/>
          <a:p>
            <a:pPr marL="0" indent="0">
              <a:lnSpc>
                <a:spcPct val="150000"/>
              </a:lnSpc>
              <a:buNone/>
            </a:pPr>
            <a:r>
              <a:rPr lang="en-US" altLang="zh-TW" dirty="0"/>
              <a:t>4-2-7</a:t>
            </a:r>
            <a:r>
              <a:rPr lang="zh-TW" altLang="en-US" dirty="0"/>
              <a:t>　全連接神經網路實作範例</a:t>
            </a:r>
            <a:endParaRPr lang="en-US" altLang="zh-TW" b="0" dirty="0" smtClean="0">
              <a:solidFill>
                <a:schemeClr val="tx1"/>
              </a:solidFill>
              <a:latin typeface="標楷體" panose="03000509000000000000" pitchFamily="65" charset="-120"/>
              <a:ea typeface="標楷體" panose="03000509000000000000" pitchFamily="65" charset="-120"/>
            </a:endParaRPr>
          </a:p>
          <a:p>
            <a:pPr marL="0" indent="0">
              <a:lnSpc>
                <a:spcPct val="150000"/>
              </a:lnSpc>
              <a:buNone/>
            </a:pPr>
            <a:r>
              <a:rPr lang="en-US" altLang="zh-TW" sz="2400" b="0" dirty="0">
                <a:solidFill>
                  <a:schemeClr val="tx1"/>
                </a:solidFill>
                <a:latin typeface="標楷體" panose="03000509000000000000" pitchFamily="65" charset="-120"/>
                <a:ea typeface="標楷體" panose="03000509000000000000" pitchFamily="65" charset="-120"/>
              </a:rPr>
              <a:t>	</a:t>
            </a:r>
            <a:r>
              <a:rPr lang="zh-TW" altLang="en-US" sz="2400" b="0" dirty="0">
                <a:solidFill>
                  <a:schemeClr val="tx1"/>
                </a:solidFill>
                <a:latin typeface="標楷體" panose="03000509000000000000" pitchFamily="65" charset="-120"/>
                <a:ea typeface="標楷體" panose="03000509000000000000" pitchFamily="65" charset="-120"/>
              </a:rPr>
              <a:t>在深度學習實作中，大多採用六個程序來進行實</a:t>
            </a:r>
            <a:r>
              <a:rPr lang="zh-TW" altLang="en-US" sz="2400" b="0" dirty="0" smtClean="0">
                <a:solidFill>
                  <a:schemeClr val="tx1"/>
                </a:solidFill>
                <a:latin typeface="標楷體" panose="03000509000000000000" pitchFamily="65" charset="-120"/>
                <a:ea typeface="標楷體" panose="03000509000000000000" pitchFamily="65" charset="-120"/>
              </a:rPr>
              <a:t>作：</a:t>
            </a:r>
            <a:endParaRPr lang="zh-TW" altLang="en-US" sz="2400" b="0" dirty="0">
              <a:solidFill>
                <a:schemeClr val="tx1"/>
              </a:solidFill>
              <a:latin typeface="標楷體" panose="03000509000000000000" pitchFamily="65" charset="-120"/>
              <a:ea typeface="標楷體" panose="03000509000000000000" pitchFamily="65" charset="-120"/>
            </a:endParaRPr>
          </a:p>
        </p:txBody>
      </p:sp>
      <p:pic>
        <p:nvPicPr>
          <p:cNvPr id="276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95736" y="2996951"/>
            <a:ext cx="4776347" cy="262699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0895581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dirty="0"/>
          </a:p>
        </p:txBody>
      </p:sp>
      <p:sp>
        <p:nvSpPr>
          <p:cNvPr id="3" name="內容版面配置區 2"/>
          <p:cNvSpPr>
            <a:spLocks noGrp="1"/>
          </p:cNvSpPr>
          <p:nvPr>
            <p:ph idx="1"/>
          </p:nvPr>
        </p:nvSpPr>
        <p:spPr/>
        <p:txBody>
          <a:bodyPr/>
          <a:lstStyle/>
          <a:p>
            <a:pPr marL="0" indent="0">
              <a:lnSpc>
                <a:spcPct val="150000"/>
              </a:lnSpc>
              <a:buNone/>
            </a:pPr>
            <a:r>
              <a:rPr lang="zh-TW" altLang="en-US" sz="2400" kern="1200" dirty="0">
                <a:solidFill>
                  <a:srgbClr val="00B050"/>
                </a:solidFill>
              </a:rPr>
              <a:t>預測皮馬印地安人的糖尿病</a:t>
            </a:r>
            <a:endParaRPr lang="en-US" altLang="zh-TW" sz="2400" kern="1200" dirty="0">
              <a:solidFill>
                <a:srgbClr val="00B050"/>
              </a:solidFill>
            </a:endParaRPr>
          </a:p>
          <a:p>
            <a:pPr marL="0" indent="0">
              <a:buNone/>
            </a:pPr>
            <a:r>
              <a:rPr lang="en-US" altLang="zh-TW" sz="2400" b="0" dirty="0">
                <a:solidFill>
                  <a:schemeClr val="tx1"/>
                </a:solidFill>
                <a:latin typeface="標楷體" panose="03000509000000000000" pitchFamily="65" charset="-120"/>
                <a:ea typeface="標楷體" panose="03000509000000000000" pitchFamily="65" charset="-120"/>
              </a:rPr>
              <a:t>	</a:t>
            </a:r>
            <a:r>
              <a:rPr lang="zh-TW" altLang="en-US"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採用範例為</a:t>
            </a:r>
            <a:r>
              <a:rPr lang="zh-TW" altLang="en-US" sz="2400" b="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來自</a:t>
            </a:r>
            <a:r>
              <a:rPr lang="en-US" altLang="zh-TW" sz="2400" b="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UCI</a:t>
            </a:r>
            <a:r>
              <a:rPr lang="zh-TW" altLang="en-US" sz="2400" b="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機器學習</a:t>
            </a:r>
            <a:r>
              <a:rPr lang="zh-TW" altLang="en-US"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資料庫，預測皮馬印地安人的糖尿病，它是一個標準的機器學習資料集，主要是描述病人的醫療記錄和病人五年內是否有發病。</a:t>
            </a:r>
            <a:endParaRPr lang="zh-TW" altLang="en-US" dirty="0">
              <a:latin typeface="Times New Roman" panose="02020603050405020304" pitchFamily="18" charset="0"/>
              <a:cs typeface="Times New Roman" panose="02020603050405020304" pitchFamily="18" charset="0"/>
            </a:endParaRPr>
          </a:p>
        </p:txBody>
      </p:sp>
      <p:pic>
        <p:nvPicPr>
          <p:cNvPr id="286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5616" y="3140968"/>
            <a:ext cx="6619250" cy="32989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5600323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dirty="0"/>
          </a:p>
        </p:txBody>
      </p:sp>
      <p:sp>
        <p:nvSpPr>
          <p:cNvPr id="3" name="內容版面配置區 2"/>
          <p:cNvSpPr>
            <a:spLocks noGrp="1"/>
          </p:cNvSpPr>
          <p:nvPr>
            <p:ph idx="1"/>
          </p:nvPr>
        </p:nvSpPr>
        <p:spPr/>
        <p:txBody>
          <a:bodyPr/>
          <a:lstStyle/>
          <a:p>
            <a:pPr marL="341312" indent="-341312">
              <a:buNone/>
            </a:pPr>
            <a:r>
              <a:rPr kumimoji="1" lang="en-US" altLang="zh-TW" sz="2400" b="0" kern="1200" dirty="0">
                <a:solidFill>
                  <a:srgbClr val="0070C0"/>
                </a:solidFill>
                <a:latin typeface="Times New Roman" pitchFamily="18" charset="0"/>
                <a:ea typeface="標楷體" pitchFamily="65" charset="-120"/>
              </a:rPr>
              <a:t>1.</a:t>
            </a:r>
            <a:r>
              <a:rPr kumimoji="1" lang="zh-TW" altLang="en-US" sz="2400" b="0" kern="1200" dirty="0">
                <a:solidFill>
                  <a:srgbClr val="0070C0"/>
                </a:solidFill>
                <a:latin typeface="Times New Roman" pitchFamily="18" charset="0"/>
                <a:ea typeface="標楷體" pitchFamily="65" charset="-120"/>
              </a:rPr>
              <a:t> 資料載入</a:t>
            </a:r>
            <a:r>
              <a:rPr lang="en-US" altLang="zh-TW" sz="2400" dirty="0"/>
              <a:t>	</a:t>
            </a:r>
            <a:endParaRPr lang="en-US" altLang="zh-TW" sz="2400" dirty="0" smtClean="0"/>
          </a:p>
          <a:p>
            <a:pPr marL="0" lvl="1" indent="-341312">
              <a:buNone/>
            </a:pPr>
            <a:r>
              <a:rPr lang="en-US" altLang="zh-TW" sz="2400" dirty="0" smtClean="0"/>
              <a:t>	</a:t>
            </a:r>
            <a:r>
              <a:rPr lang="zh-TW" altLang="en-US" sz="2400" dirty="0" smtClean="0"/>
              <a:t>把</a:t>
            </a:r>
            <a:r>
              <a:rPr lang="zh-TW" altLang="en-US" sz="2400" dirty="0"/>
              <a:t>資料載入到我們的程式之中。</a:t>
            </a:r>
          </a:p>
        </p:txBody>
      </p:sp>
      <p:pic>
        <p:nvPicPr>
          <p:cNvPr id="4" name="Picture 2">
            <a:extLst>
              <a:ext uri="{FF2B5EF4-FFF2-40B4-BE49-F238E27FC236}">
                <a16:creationId xmlns="" xmlns:a16="http://schemas.microsoft.com/office/drawing/2014/main" id="{22BFA203-44BC-41A0-BF16-44915295B6C7}"/>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7584" y="2348880"/>
            <a:ext cx="7011276" cy="41695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1310647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dirty="0"/>
          </a:p>
        </p:txBody>
      </p:sp>
      <p:sp>
        <p:nvSpPr>
          <p:cNvPr id="3" name="內容版面配置區 2"/>
          <p:cNvSpPr>
            <a:spLocks noGrp="1"/>
          </p:cNvSpPr>
          <p:nvPr>
            <p:ph idx="1"/>
          </p:nvPr>
        </p:nvSpPr>
        <p:spPr>
          <a:xfrm>
            <a:off x="179389" y="1341438"/>
            <a:ext cx="8065019" cy="5040312"/>
          </a:xfrm>
        </p:spPr>
        <p:txBody>
          <a:bodyPr/>
          <a:lstStyle/>
          <a:p>
            <a:pPr marL="0" indent="0" algn="l">
              <a:lnSpc>
                <a:spcPct val="150000"/>
              </a:lnSpc>
              <a:buNone/>
            </a:pPr>
            <a:r>
              <a:rPr kumimoji="1" lang="en-US" altLang="zh-TW" sz="2400" b="0" kern="1200" dirty="0">
                <a:solidFill>
                  <a:srgbClr val="0070C0"/>
                </a:solidFill>
                <a:latin typeface="Times New Roman" pitchFamily="18" charset="0"/>
                <a:ea typeface="標楷體" pitchFamily="65" charset="-120"/>
              </a:rPr>
              <a:t>2.</a:t>
            </a:r>
            <a:r>
              <a:rPr kumimoji="1" lang="zh-TW" altLang="en-US" sz="2400" b="0" kern="1200" dirty="0">
                <a:solidFill>
                  <a:srgbClr val="0070C0"/>
                </a:solidFill>
                <a:latin typeface="Times New Roman" pitchFamily="18" charset="0"/>
                <a:ea typeface="標楷體" pitchFamily="65" charset="-120"/>
              </a:rPr>
              <a:t> 資料前處理</a:t>
            </a:r>
            <a:endParaRPr kumimoji="1" lang="en-US" altLang="zh-TW" sz="2400" b="0" kern="1200" dirty="0">
              <a:solidFill>
                <a:srgbClr val="0070C0"/>
              </a:solidFill>
              <a:latin typeface="Times New Roman" pitchFamily="18" charset="0"/>
              <a:ea typeface="標楷體" pitchFamily="65" charset="-120"/>
            </a:endParaRPr>
          </a:p>
          <a:p>
            <a:pPr marL="0" lvl="1" indent="0">
              <a:lnSpc>
                <a:spcPct val="100000"/>
              </a:lnSpc>
              <a:spcBef>
                <a:spcPts val="80"/>
              </a:spcBef>
              <a:spcAft>
                <a:spcPct val="0"/>
              </a:spcAft>
              <a:buNone/>
            </a:pPr>
            <a:r>
              <a:rPr lang="en-US" altLang="zh-TW" sz="2400" dirty="0"/>
              <a:t>	</a:t>
            </a:r>
            <a:r>
              <a:rPr lang="zh-TW" altLang="en-US" sz="2400" dirty="0" smtClean="0"/>
              <a:t>把</a:t>
            </a:r>
            <a:r>
              <a:rPr lang="en-US" altLang="zh-TW" sz="2400" dirty="0"/>
              <a:t>A~H</a:t>
            </a:r>
            <a:r>
              <a:rPr lang="zh-TW" altLang="en-US" sz="2400" dirty="0"/>
              <a:t>列設定為特徵資料集</a:t>
            </a:r>
            <a:r>
              <a:rPr lang="en-US" altLang="zh-TW" sz="2400" dirty="0"/>
              <a:t>(X)</a:t>
            </a:r>
            <a:r>
              <a:rPr lang="zh-TW" altLang="en-US" sz="2400" dirty="0"/>
              <a:t>，</a:t>
            </a:r>
            <a:r>
              <a:rPr lang="en-US" altLang="zh-TW" sz="2400" dirty="0"/>
              <a:t>I</a:t>
            </a:r>
            <a:r>
              <a:rPr lang="zh-TW" altLang="en-US" sz="2400" dirty="0"/>
              <a:t>列設定為標籤資料集</a:t>
            </a:r>
            <a:r>
              <a:rPr lang="en-US" altLang="zh-TW" sz="2400" dirty="0"/>
              <a:t>(Y)</a:t>
            </a:r>
            <a:r>
              <a:rPr lang="zh-TW" altLang="en-US" sz="2400" dirty="0"/>
              <a:t>。</a:t>
            </a:r>
          </a:p>
          <a:p>
            <a:endParaRPr lang="zh-TW" altLang="en-US" dirty="0"/>
          </a:p>
        </p:txBody>
      </p:sp>
      <p:pic>
        <p:nvPicPr>
          <p:cNvPr id="3072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37096"/>
          <a:stretch/>
        </p:blipFill>
        <p:spPr bwMode="auto">
          <a:xfrm>
            <a:off x="1115616" y="2960857"/>
            <a:ext cx="6973302" cy="30453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6542001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dirty="0"/>
          </a:p>
        </p:txBody>
      </p:sp>
      <p:sp>
        <p:nvSpPr>
          <p:cNvPr id="3" name="內容版面配置區 2"/>
          <p:cNvSpPr>
            <a:spLocks noGrp="1"/>
          </p:cNvSpPr>
          <p:nvPr>
            <p:ph idx="1"/>
          </p:nvPr>
        </p:nvSpPr>
        <p:spPr/>
        <p:txBody>
          <a:bodyPr/>
          <a:lstStyle/>
          <a:p>
            <a:pPr marL="0" indent="0" algn="l">
              <a:lnSpc>
                <a:spcPct val="150000"/>
              </a:lnSpc>
              <a:buNone/>
            </a:pPr>
            <a:r>
              <a:rPr kumimoji="1" lang="en-US" altLang="zh-TW" sz="2400" b="0" kern="1200" dirty="0">
                <a:solidFill>
                  <a:srgbClr val="0070C0"/>
                </a:solidFill>
                <a:latin typeface="Times New Roman" pitchFamily="18" charset="0"/>
                <a:ea typeface="標楷體" pitchFamily="65" charset="-120"/>
              </a:rPr>
              <a:t>3.</a:t>
            </a:r>
            <a:r>
              <a:rPr kumimoji="1" lang="zh-TW" altLang="en-US" sz="2400" b="0" kern="1200" dirty="0">
                <a:solidFill>
                  <a:srgbClr val="0070C0"/>
                </a:solidFill>
                <a:latin typeface="Times New Roman" pitchFamily="18" charset="0"/>
                <a:ea typeface="標楷體" pitchFamily="65" charset="-120"/>
              </a:rPr>
              <a:t> 定義模型</a:t>
            </a:r>
            <a:endParaRPr kumimoji="1" lang="en-US" altLang="zh-TW" sz="2400" b="0" kern="1200" dirty="0">
              <a:solidFill>
                <a:srgbClr val="0070C0"/>
              </a:solidFill>
              <a:latin typeface="Times New Roman" pitchFamily="18" charset="0"/>
              <a:ea typeface="標楷體" pitchFamily="65" charset="-120"/>
            </a:endParaRPr>
          </a:p>
          <a:p>
            <a:pPr marL="0" lvl="1" indent="0">
              <a:lnSpc>
                <a:spcPct val="150000"/>
              </a:lnSpc>
              <a:spcBef>
                <a:spcPts val="80"/>
              </a:spcBef>
              <a:spcAft>
                <a:spcPct val="0"/>
              </a:spcAft>
              <a:buNone/>
            </a:pPr>
            <a:r>
              <a:rPr lang="en-US" altLang="zh-TW" sz="2400" dirty="0"/>
              <a:t>	</a:t>
            </a:r>
            <a:r>
              <a:rPr lang="zh-TW" altLang="en-US" sz="2400" dirty="0"/>
              <a:t>我們使用全連接層網路作為我們使用模型，因為是二元分類任務，因此，我們使用</a:t>
            </a:r>
            <a:r>
              <a:rPr lang="en-US" altLang="zh-TW" sz="2400" dirty="0"/>
              <a:t>Sigmoid</a:t>
            </a:r>
            <a:r>
              <a:rPr lang="zh-TW" altLang="en-US" sz="2400" dirty="0"/>
              <a:t>函數計算我們的輸出。</a:t>
            </a:r>
          </a:p>
          <a:p>
            <a:pPr marL="0" indent="0">
              <a:buNone/>
            </a:pPr>
            <a:endParaRPr lang="zh-TW" altLang="en-US" dirty="0"/>
          </a:p>
        </p:txBody>
      </p:sp>
      <p:pic>
        <p:nvPicPr>
          <p:cNvPr id="3174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9632" y="3140968"/>
            <a:ext cx="6456156" cy="31834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8774533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dirty="0"/>
          </a:p>
        </p:txBody>
      </p:sp>
      <p:sp>
        <p:nvSpPr>
          <p:cNvPr id="3" name="內容版面配置區 2"/>
          <p:cNvSpPr>
            <a:spLocks noGrp="1"/>
          </p:cNvSpPr>
          <p:nvPr>
            <p:ph idx="1"/>
          </p:nvPr>
        </p:nvSpPr>
        <p:spPr/>
        <p:txBody>
          <a:bodyPr/>
          <a:lstStyle/>
          <a:p>
            <a:pPr marL="0" indent="0" algn="l">
              <a:lnSpc>
                <a:spcPct val="150000"/>
              </a:lnSpc>
              <a:buNone/>
            </a:pPr>
            <a:r>
              <a:rPr kumimoji="1" lang="en-US" altLang="zh-TW" sz="2400" b="0" kern="1200" dirty="0">
                <a:solidFill>
                  <a:srgbClr val="0070C0"/>
                </a:solidFill>
                <a:latin typeface="Times New Roman" pitchFamily="18" charset="0"/>
                <a:ea typeface="標楷體" pitchFamily="65" charset="-120"/>
              </a:rPr>
              <a:t>4.</a:t>
            </a:r>
            <a:r>
              <a:rPr kumimoji="1" lang="zh-TW" altLang="en-US" sz="2400" b="0" kern="1200" dirty="0">
                <a:solidFill>
                  <a:srgbClr val="0070C0"/>
                </a:solidFill>
                <a:latin typeface="Times New Roman" pitchFamily="18" charset="0"/>
                <a:ea typeface="標楷體" pitchFamily="65" charset="-120"/>
              </a:rPr>
              <a:t> 編譯模型</a:t>
            </a:r>
            <a:endParaRPr kumimoji="1" lang="en-US" altLang="zh-TW" sz="2400" b="0" kern="1200" dirty="0">
              <a:solidFill>
                <a:srgbClr val="0070C0"/>
              </a:solidFill>
              <a:latin typeface="Times New Roman" pitchFamily="18" charset="0"/>
              <a:ea typeface="標楷體" pitchFamily="65" charset="-120"/>
            </a:endParaRPr>
          </a:p>
          <a:p>
            <a:pPr marL="0" lvl="1" indent="0">
              <a:lnSpc>
                <a:spcPct val="150000"/>
              </a:lnSpc>
              <a:spcBef>
                <a:spcPts val="80"/>
              </a:spcBef>
              <a:spcAft>
                <a:spcPct val="0"/>
              </a:spcAft>
              <a:buNone/>
            </a:pPr>
            <a:r>
              <a:rPr lang="en-US" altLang="zh-TW" sz="2400" dirty="0"/>
              <a:t>	</a:t>
            </a:r>
            <a:r>
              <a:rPr lang="zh-TW" altLang="en-US" sz="2400" dirty="0"/>
              <a:t>定義完模型之後，我們要開始編譯模型，設定其損失函數的方式及優化器的選擇和量測模型的標準。</a:t>
            </a:r>
          </a:p>
          <a:p>
            <a:pPr>
              <a:lnSpc>
                <a:spcPct val="150000"/>
              </a:lnSpc>
            </a:pPr>
            <a:endParaRPr lang="zh-TW"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69250" y="3356992"/>
            <a:ext cx="5760000" cy="6842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5022337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dirty="0"/>
          </a:p>
        </p:txBody>
      </p:sp>
      <p:sp>
        <p:nvSpPr>
          <p:cNvPr id="3" name="內容版面配置區 2"/>
          <p:cNvSpPr>
            <a:spLocks noGrp="1"/>
          </p:cNvSpPr>
          <p:nvPr>
            <p:ph idx="1"/>
          </p:nvPr>
        </p:nvSpPr>
        <p:spPr/>
        <p:txBody>
          <a:bodyPr/>
          <a:lstStyle/>
          <a:p>
            <a:pPr marL="0" indent="0" algn="l">
              <a:lnSpc>
                <a:spcPct val="150000"/>
              </a:lnSpc>
              <a:buNone/>
            </a:pPr>
            <a:r>
              <a:rPr kumimoji="1" lang="en-US" altLang="zh-TW" sz="2400" b="0" kern="1200" dirty="0">
                <a:solidFill>
                  <a:srgbClr val="0070C0"/>
                </a:solidFill>
                <a:latin typeface="Times New Roman" pitchFamily="18" charset="0"/>
                <a:ea typeface="標楷體" pitchFamily="65" charset="-120"/>
              </a:rPr>
              <a:t>5.</a:t>
            </a:r>
            <a:r>
              <a:rPr kumimoji="1" lang="zh-TW" altLang="en-US" sz="2400" b="0" kern="1200" dirty="0">
                <a:solidFill>
                  <a:srgbClr val="0070C0"/>
                </a:solidFill>
                <a:latin typeface="Times New Roman" pitchFamily="18" charset="0"/>
                <a:ea typeface="標楷體" pitchFamily="65" charset="-120"/>
              </a:rPr>
              <a:t> 訓練模型</a:t>
            </a:r>
            <a:endParaRPr kumimoji="1" lang="en-US" altLang="zh-TW" sz="2400" b="0" kern="1200" dirty="0">
              <a:solidFill>
                <a:srgbClr val="0070C0"/>
              </a:solidFill>
              <a:latin typeface="Times New Roman" pitchFamily="18" charset="0"/>
              <a:ea typeface="標楷體" pitchFamily="65" charset="-120"/>
            </a:endParaRPr>
          </a:p>
          <a:p>
            <a:pPr marL="0" lvl="1" indent="0">
              <a:lnSpc>
                <a:spcPct val="150000"/>
              </a:lnSpc>
              <a:spcBef>
                <a:spcPts val="80"/>
              </a:spcBef>
              <a:spcAft>
                <a:spcPct val="0"/>
              </a:spcAft>
              <a:buNone/>
            </a:pPr>
            <a:r>
              <a:rPr lang="en-US" altLang="zh-TW" sz="2400" dirty="0"/>
              <a:t>	</a:t>
            </a:r>
            <a:r>
              <a:rPr lang="zh-TW" altLang="en-US" sz="2400" dirty="0"/>
              <a:t>當我們編譯好模型後，我們可將特徵資料 </a:t>
            </a:r>
            <a:r>
              <a:rPr lang="en-US" altLang="zh-TW" sz="2400" dirty="0"/>
              <a:t>X</a:t>
            </a:r>
            <a:r>
              <a:rPr lang="zh-TW" altLang="en-US" sz="2400" dirty="0"/>
              <a:t>，與標籤資料 </a:t>
            </a:r>
            <a:r>
              <a:rPr lang="en-US" altLang="zh-TW" sz="2400" dirty="0"/>
              <a:t>Y </a:t>
            </a:r>
            <a:r>
              <a:rPr lang="zh-TW" altLang="en-US" sz="2400" dirty="0"/>
              <a:t>送進去建立好的模型進行訓練的動作。</a:t>
            </a:r>
          </a:p>
          <a:p>
            <a:endParaRPr lang="zh-TW" alt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9672" y="3110009"/>
            <a:ext cx="5760000" cy="32264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3581975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dirty="0"/>
          </a:p>
        </p:txBody>
      </p:sp>
      <p:sp>
        <p:nvSpPr>
          <p:cNvPr id="3" name="內容版面配置區 2"/>
          <p:cNvSpPr>
            <a:spLocks noGrp="1"/>
          </p:cNvSpPr>
          <p:nvPr>
            <p:ph idx="1"/>
          </p:nvPr>
        </p:nvSpPr>
        <p:spPr/>
        <p:txBody>
          <a:bodyPr/>
          <a:lstStyle/>
          <a:p>
            <a:pPr marL="0" indent="0" algn="l">
              <a:lnSpc>
                <a:spcPct val="150000"/>
              </a:lnSpc>
              <a:buNone/>
            </a:pPr>
            <a:r>
              <a:rPr kumimoji="1" lang="en-US" altLang="zh-TW" sz="2400" b="0" kern="1200" dirty="0">
                <a:solidFill>
                  <a:srgbClr val="0070C0"/>
                </a:solidFill>
                <a:latin typeface="Times New Roman" pitchFamily="18" charset="0"/>
                <a:ea typeface="標楷體" pitchFamily="65" charset="-120"/>
              </a:rPr>
              <a:t>6.</a:t>
            </a:r>
            <a:r>
              <a:rPr kumimoji="1" lang="zh-TW" altLang="en-US" sz="2400" b="0" kern="1200" dirty="0">
                <a:solidFill>
                  <a:srgbClr val="0070C0"/>
                </a:solidFill>
                <a:latin typeface="Times New Roman" pitchFamily="18" charset="0"/>
                <a:ea typeface="標楷體" pitchFamily="65" charset="-120"/>
              </a:rPr>
              <a:t> 評估模型</a:t>
            </a:r>
            <a:endParaRPr kumimoji="1" lang="en-US" altLang="zh-TW" sz="2400" b="0" kern="1200" dirty="0">
              <a:solidFill>
                <a:srgbClr val="0070C0"/>
              </a:solidFill>
              <a:latin typeface="Times New Roman" pitchFamily="18" charset="0"/>
              <a:ea typeface="標楷體" pitchFamily="65" charset="-120"/>
            </a:endParaRPr>
          </a:p>
          <a:p>
            <a:pPr marL="0" lvl="1" indent="0">
              <a:lnSpc>
                <a:spcPct val="150000"/>
              </a:lnSpc>
              <a:spcBef>
                <a:spcPts val="80"/>
              </a:spcBef>
              <a:spcAft>
                <a:spcPct val="0"/>
              </a:spcAft>
              <a:buNone/>
            </a:pPr>
            <a:r>
              <a:rPr lang="en-US" altLang="zh-TW" sz="2400" dirty="0"/>
              <a:t>	</a:t>
            </a:r>
            <a:r>
              <a:rPr lang="zh-TW" altLang="en-US" sz="2400" dirty="0"/>
              <a:t>最後一個步驟為評估模型，使用測試資料集來評估模型效能。</a:t>
            </a:r>
          </a:p>
          <a:p>
            <a:pPr marL="0" indent="0">
              <a:lnSpc>
                <a:spcPct val="150000"/>
              </a:lnSpc>
              <a:buNone/>
            </a:pPr>
            <a:endParaRPr lang="zh-TW" alt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5656" y="3333339"/>
            <a:ext cx="5760000" cy="15257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9803138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內容版面配置區 7">
            <a:extLst>
              <a:ext uri="{FF2B5EF4-FFF2-40B4-BE49-F238E27FC236}">
                <a16:creationId xmlns="" xmlns:a16="http://schemas.microsoft.com/office/drawing/2014/main" id="{9D674C7A-2975-4E05-94CB-8F803AFB4E32}"/>
              </a:ext>
            </a:extLst>
          </p:cNvPr>
          <p:cNvSpPr txBox="1">
            <a:spLocks/>
          </p:cNvSpPr>
          <p:nvPr/>
        </p:nvSpPr>
        <p:spPr bwMode="auto">
          <a:xfrm>
            <a:off x="179388" y="1341438"/>
            <a:ext cx="8264525" cy="5040312"/>
          </a:xfrm>
          <a:prstGeom prst="rect">
            <a:avLst/>
          </a:prstGeom>
          <a:noFill/>
          <a:ln w="9525" algn="ctr">
            <a:noFill/>
            <a:miter lim="800000"/>
            <a:headEnd/>
            <a:tailEnd/>
          </a:ln>
        </p:spPr>
        <p:txBody>
          <a:bodyPr vert="horz" wrap="square" lIns="91440" tIns="45720" rIns="91440" bIns="45720" numCol="1" anchor="t" anchorCtr="0" compatLnSpc="1">
            <a:prstTxWarp prst="textNoShape">
              <a:avLst/>
            </a:prstTxWarp>
          </a:bodyPr>
          <a:lstStyle>
            <a:lvl1pPr marL="342900" indent="-342900" algn="just" defTabSz="257175" rtl="0" eaLnBrk="0" fontAlgn="base" hangingPunct="0">
              <a:spcBef>
                <a:spcPts val="80"/>
              </a:spcBef>
              <a:spcAft>
                <a:spcPct val="0"/>
              </a:spcAft>
              <a:buChar char="•"/>
              <a:tabLst>
                <a:tab pos="757238" algn="l"/>
                <a:tab pos="8072438" algn="r"/>
              </a:tabLst>
              <a:defRPr sz="2800" b="1">
                <a:solidFill>
                  <a:srgbClr val="4346BD"/>
                </a:solidFill>
                <a:latin typeface="+mn-lt"/>
                <a:ea typeface="+mn-ea"/>
                <a:cs typeface="+mn-cs"/>
              </a:defRPr>
            </a:lvl1pPr>
            <a:lvl2pPr marL="1588" indent="455613" algn="just" defTabSz="257175" rtl="0" eaLnBrk="0" fontAlgn="base" hangingPunct="0">
              <a:lnSpc>
                <a:spcPct val="115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2pPr>
            <a:lvl3pPr marL="282575" indent="-279400" algn="just" defTabSz="257175" rtl="0" eaLnBrk="0" fontAlgn="base" hangingPunct="0">
              <a:lnSpc>
                <a:spcPct val="115000"/>
              </a:lnSpc>
              <a:spcBef>
                <a:spcPct val="5000"/>
              </a:spcBef>
              <a:spcAft>
                <a:spcPct val="5000"/>
              </a:spcAft>
              <a:buChar char="•"/>
              <a:tabLst>
                <a:tab pos="757238" algn="l"/>
                <a:tab pos="8072438" algn="r"/>
              </a:tabLst>
              <a:defRPr sz="2800">
                <a:solidFill>
                  <a:schemeClr val="tx1"/>
                </a:solidFill>
                <a:latin typeface="Times New Roman" pitchFamily="18" charset="0"/>
                <a:ea typeface="標楷體" pitchFamily="65" charset="-120"/>
              </a:defRPr>
            </a:lvl3pPr>
            <a:lvl4pPr marL="284163" indent="1087438" algn="just" defTabSz="257175" rtl="0" eaLnBrk="0" fontAlgn="base" hangingPunct="0">
              <a:lnSpc>
                <a:spcPct val="115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4pPr>
            <a:lvl5pPr marL="285750" indent="1543050" algn="l" defTabSz="257175" rtl="0" eaLnBrk="0" fontAlgn="base" hangingPunct="0">
              <a:lnSpc>
                <a:spcPct val="115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5pPr>
            <a:lvl6pPr marL="21256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6pPr>
            <a:lvl7pPr marL="25828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7pPr>
            <a:lvl8pPr marL="30400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8pPr>
            <a:lvl9pPr marL="34972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9pPr>
          </a:lstStyle>
          <a:p>
            <a:pPr marL="0" indent="0">
              <a:lnSpc>
                <a:spcPct val="150000"/>
              </a:lnSpc>
              <a:buNone/>
            </a:pPr>
            <a:r>
              <a:rPr lang="zh-TW" altLang="en-US" sz="2400" dirty="0" smtClean="0">
                <a:solidFill>
                  <a:srgbClr val="00B050"/>
                </a:solidFill>
              </a:rPr>
              <a:t>如何</a:t>
            </a:r>
            <a:r>
              <a:rPr lang="zh-TW" altLang="en-US" sz="2400" dirty="0">
                <a:solidFill>
                  <a:srgbClr val="00B050"/>
                </a:solidFill>
              </a:rPr>
              <a:t>解決</a:t>
            </a:r>
            <a:endParaRPr kumimoji="1" lang="en-US" altLang="zh-TW" sz="2400" b="0" kern="0" dirty="0" smtClean="0">
              <a:solidFill>
                <a:srgbClr val="00B050"/>
              </a:solidFill>
              <a:latin typeface="Times New Roman" pitchFamily="18" charset="0"/>
              <a:ea typeface="標楷體" pitchFamily="65" charset="-120"/>
            </a:endParaRPr>
          </a:p>
          <a:p>
            <a:pPr marL="0" indent="0">
              <a:lnSpc>
                <a:spcPct val="150000"/>
              </a:lnSpc>
              <a:buNone/>
            </a:pPr>
            <a:r>
              <a:rPr kumimoji="1" lang="en-US" altLang="zh-TW" sz="2400" b="0" kern="0" dirty="0">
                <a:solidFill>
                  <a:schemeClr val="tx1"/>
                </a:solidFill>
                <a:latin typeface="Times New Roman" pitchFamily="18" charset="0"/>
                <a:ea typeface="標楷體" pitchFamily="65" charset="-120"/>
              </a:rPr>
              <a:t>	</a:t>
            </a:r>
            <a:r>
              <a:rPr kumimoji="1" lang="zh-TW" altLang="en-US" sz="2400" b="0" kern="0" dirty="0" smtClean="0">
                <a:solidFill>
                  <a:schemeClr val="tx1"/>
                </a:solidFill>
                <a:latin typeface="Times New Roman" pitchFamily="18" charset="0"/>
                <a:ea typeface="標楷體" pitchFamily="65" charset="-120"/>
              </a:rPr>
              <a:t>加上</a:t>
            </a:r>
            <a:r>
              <a:rPr kumimoji="1" lang="zh-TW" altLang="en-US" sz="2400" b="0" kern="0" dirty="0">
                <a:solidFill>
                  <a:schemeClr val="tx1"/>
                </a:solidFill>
                <a:latin typeface="Times New Roman" pitchFamily="18" charset="0"/>
                <a:ea typeface="標楷體" pitchFamily="65" charset="-120"/>
              </a:rPr>
              <a:t>偏權值</a:t>
            </a:r>
            <a:r>
              <a:rPr kumimoji="1" lang="en-US" altLang="zh-TW" sz="2400" b="0" i="1" kern="0" dirty="0">
                <a:solidFill>
                  <a:schemeClr val="tx1"/>
                </a:solidFill>
                <a:latin typeface="Times New Roman" pitchFamily="18" charset="0"/>
                <a:ea typeface="標楷體" pitchFamily="65" charset="-120"/>
              </a:rPr>
              <a:t>b</a:t>
            </a:r>
            <a:r>
              <a:rPr kumimoji="1" lang="zh-TW" altLang="en-US" sz="2400" b="0" kern="0" dirty="0">
                <a:solidFill>
                  <a:schemeClr val="tx1"/>
                </a:solidFill>
                <a:latin typeface="Times New Roman" pitchFamily="18" charset="0"/>
                <a:ea typeface="標楷體" pitchFamily="65" charset="-120"/>
              </a:rPr>
              <a:t>，它可以使分類線往左上角平移，使得這條分類線不必經過原點，達到更好的分類結果；如圖所示，加了偏權值的藍色分類線可以有效地往左上方平移，使其更靈活的移動，因此可以將綠色點和紅色點完全分開。</a:t>
            </a:r>
          </a:p>
        </p:txBody>
      </p:sp>
      <p:sp>
        <p:nvSpPr>
          <p:cNvPr id="3" name="標題 2"/>
          <p:cNvSpPr>
            <a:spLocks noGrp="1"/>
          </p:cNvSpPr>
          <p:nvPr>
            <p:ph type="title"/>
          </p:nvPr>
        </p:nvSpPr>
        <p:spPr/>
        <p:txBody>
          <a:bodyPr/>
          <a:lstStyle/>
          <a:p>
            <a:endParaRPr lang="zh-TW" altLang="en-US" dirty="0"/>
          </a:p>
        </p:txBody>
      </p:sp>
      <p:pic>
        <p:nvPicPr>
          <p:cNvPr id="4" name="圖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44008" y="4115362"/>
            <a:ext cx="2741728" cy="2266388"/>
          </a:xfrm>
          <a:prstGeom prst="rect">
            <a:avLst/>
          </a:prstGeom>
        </p:spPr>
      </p:pic>
      <p:grpSp>
        <p:nvGrpSpPr>
          <p:cNvPr id="5" name="群組 4">
            <a:extLst>
              <a:ext uri="{FF2B5EF4-FFF2-40B4-BE49-F238E27FC236}">
                <a16:creationId xmlns="" xmlns:a16="http://schemas.microsoft.com/office/drawing/2014/main" id="{4D50F132-AA6D-4E65-8E98-E888C0E93870}"/>
              </a:ext>
            </a:extLst>
          </p:cNvPr>
          <p:cNvGrpSpPr/>
          <p:nvPr/>
        </p:nvGrpSpPr>
        <p:grpSpPr>
          <a:xfrm>
            <a:off x="395536" y="4615714"/>
            <a:ext cx="2880320" cy="541478"/>
            <a:chOff x="539552" y="4221087"/>
            <a:chExt cx="2300556" cy="501224"/>
          </a:xfrm>
        </p:grpSpPr>
        <p:pic>
          <p:nvPicPr>
            <p:cNvPr id="10342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r="78998"/>
            <a:stretch/>
          </p:blipFill>
          <p:spPr bwMode="auto">
            <a:xfrm>
              <a:off x="539552" y="4221088"/>
              <a:ext cx="1512168" cy="50122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2">
              <a:extLst>
                <a:ext uri="{FF2B5EF4-FFF2-40B4-BE49-F238E27FC236}">
                  <a16:creationId xmlns="" xmlns:a16="http://schemas.microsoft.com/office/drawing/2014/main" id="{95726144-2BA9-4F92-92B1-F16ACD9FE53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8421" r="578"/>
            <a:stretch/>
          </p:blipFill>
          <p:spPr bwMode="auto">
            <a:xfrm>
              <a:off x="2048020" y="4221087"/>
              <a:ext cx="792088" cy="50122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38111557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dirty="0"/>
          </a:p>
        </p:txBody>
      </p:sp>
      <p:sp>
        <p:nvSpPr>
          <p:cNvPr id="3" name="內容版面配置區 2"/>
          <p:cNvSpPr>
            <a:spLocks noGrp="1"/>
          </p:cNvSpPr>
          <p:nvPr>
            <p:ph idx="1"/>
          </p:nvPr>
        </p:nvSpPr>
        <p:spPr/>
        <p:txBody>
          <a:bodyPr/>
          <a:lstStyle/>
          <a:p>
            <a:pPr marL="0" indent="0">
              <a:lnSpc>
                <a:spcPct val="150000"/>
              </a:lnSpc>
              <a:buNone/>
            </a:pPr>
            <a:r>
              <a:rPr lang="en-US" altLang="zh-TW" dirty="0"/>
              <a:t>4-2-8</a:t>
            </a:r>
            <a:r>
              <a:rPr lang="zh-TW" altLang="en-US" dirty="0"/>
              <a:t>　卷積神經網路實作範例</a:t>
            </a:r>
            <a:endParaRPr lang="en-US" altLang="zh-TW" dirty="0" smtClean="0"/>
          </a:p>
          <a:p>
            <a:pPr marL="0" lvl="1" indent="0">
              <a:lnSpc>
                <a:spcPct val="150000"/>
              </a:lnSpc>
              <a:buNone/>
            </a:pPr>
            <a:r>
              <a:rPr lang="en-US" altLang="zh-TW" sz="2400" dirty="0"/>
              <a:t>	</a:t>
            </a:r>
            <a:r>
              <a:rPr lang="zh-TW" altLang="en-US" sz="2400" dirty="0"/>
              <a:t>在範例中，我們將以手寫數字的辨識為例，來說明卷積網路的程式設計。</a:t>
            </a:r>
          </a:p>
        </p:txBody>
      </p:sp>
    </p:spTree>
    <p:extLst>
      <p:ext uri="{BB962C8B-B14F-4D97-AF65-F5344CB8AC3E}">
        <p14:creationId xmlns:p14="http://schemas.microsoft.com/office/powerpoint/2010/main" val="91504889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dirty="0"/>
          </a:p>
        </p:txBody>
      </p:sp>
      <p:sp>
        <p:nvSpPr>
          <p:cNvPr id="3" name="內容版面配置區 2"/>
          <p:cNvSpPr>
            <a:spLocks noGrp="1"/>
          </p:cNvSpPr>
          <p:nvPr>
            <p:ph idx="1"/>
          </p:nvPr>
        </p:nvSpPr>
        <p:spPr/>
        <p:txBody>
          <a:bodyPr/>
          <a:lstStyle/>
          <a:p>
            <a:pPr marL="0" indent="0">
              <a:lnSpc>
                <a:spcPct val="150000"/>
              </a:lnSpc>
              <a:buNone/>
            </a:pPr>
            <a:r>
              <a:rPr lang="zh-TW" altLang="en-US" sz="2400" kern="1200" dirty="0">
                <a:solidFill>
                  <a:srgbClr val="00B050"/>
                </a:solidFill>
              </a:rPr>
              <a:t>資料載入</a:t>
            </a:r>
            <a:endParaRPr lang="en-US" altLang="zh-TW" sz="2400" kern="1200" dirty="0">
              <a:solidFill>
                <a:srgbClr val="00B050"/>
              </a:solidFill>
            </a:endParaRPr>
          </a:p>
          <a:p>
            <a:pPr marL="0" lvl="1" indent="0">
              <a:lnSpc>
                <a:spcPct val="150000"/>
              </a:lnSpc>
              <a:buNone/>
            </a:pPr>
            <a:r>
              <a:rPr lang="en-US" altLang="zh-TW" sz="2400" dirty="0"/>
              <a:t>	</a:t>
            </a:r>
            <a:r>
              <a:rPr lang="zh-TW" altLang="en-US" sz="2400" dirty="0"/>
              <a:t>我們所採用的資料稱為 </a:t>
            </a:r>
            <a:r>
              <a:rPr lang="en-US" altLang="zh-TW" sz="2400" dirty="0"/>
              <a:t>MNIST</a:t>
            </a:r>
            <a:r>
              <a:rPr lang="zh-TW" altLang="en-US" sz="2400" dirty="0"/>
              <a:t>，它是一個手寫數字的圖片資料庫，通常用於影像資料的分類處理。</a:t>
            </a:r>
          </a:p>
        </p:txBody>
      </p:sp>
      <p:pic>
        <p:nvPicPr>
          <p:cNvPr id="4" name="Picture 2">
            <a:extLst>
              <a:ext uri="{FF2B5EF4-FFF2-40B4-BE49-F238E27FC236}">
                <a16:creationId xmlns="" xmlns:a16="http://schemas.microsoft.com/office/drawing/2014/main" id="{CF11025A-AF6A-4E67-805A-5C6B99A52A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9712" y="3068960"/>
            <a:ext cx="5148488" cy="31677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903674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3841" y="3068960"/>
            <a:ext cx="6194310" cy="31454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內容版面配置區 2">
            <a:extLst>
              <a:ext uri="{FF2B5EF4-FFF2-40B4-BE49-F238E27FC236}">
                <a16:creationId xmlns="" xmlns:a16="http://schemas.microsoft.com/office/drawing/2014/main" id="{A7D272AD-331D-41AE-A488-92AD09B52C7E}"/>
              </a:ext>
            </a:extLst>
          </p:cNvPr>
          <p:cNvSpPr txBox="1">
            <a:spLocks/>
          </p:cNvSpPr>
          <p:nvPr/>
        </p:nvSpPr>
        <p:spPr bwMode="auto">
          <a:xfrm>
            <a:off x="179388" y="1341438"/>
            <a:ext cx="8264525" cy="1871538"/>
          </a:xfrm>
          <a:prstGeom prst="rect">
            <a:avLst/>
          </a:prstGeom>
          <a:noFill/>
          <a:ln w="9525" algn="ctr">
            <a:noFill/>
            <a:miter lim="800000"/>
            <a:headEnd/>
            <a:tailEnd/>
          </a:ln>
        </p:spPr>
        <p:txBody>
          <a:bodyPr vert="horz" wrap="square" lIns="91440" tIns="45720" rIns="91440" bIns="45720" numCol="1" anchor="t" anchorCtr="0" compatLnSpc="1">
            <a:prstTxWarp prst="textNoShape">
              <a:avLst/>
            </a:prstTxWarp>
          </a:bodyPr>
          <a:lstStyle>
            <a:lvl1pPr marL="342900" indent="-342900" algn="just" defTabSz="257175" rtl="0" eaLnBrk="0" fontAlgn="base" hangingPunct="0">
              <a:spcBef>
                <a:spcPts val="80"/>
              </a:spcBef>
              <a:spcAft>
                <a:spcPct val="0"/>
              </a:spcAft>
              <a:buChar char="•"/>
              <a:tabLst>
                <a:tab pos="757238" algn="l"/>
                <a:tab pos="8072438" algn="r"/>
              </a:tabLst>
              <a:defRPr sz="2800" b="1">
                <a:solidFill>
                  <a:srgbClr val="4346BD"/>
                </a:solidFill>
                <a:latin typeface="+mn-lt"/>
                <a:ea typeface="+mn-ea"/>
                <a:cs typeface="+mn-cs"/>
              </a:defRPr>
            </a:lvl1pPr>
            <a:lvl2pPr marL="1588" indent="455613" algn="just" defTabSz="257175" rtl="0" eaLnBrk="0" fontAlgn="base" hangingPunct="0">
              <a:lnSpc>
                <a:spcPct val="115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2pPr>
            <a:lvl3pPr marL="282575" indent="-279400" algn="just" defTabSz="257175" rtl="0" eaLnBrk="0" fontAlgn="base" hangingPunct="0">
              <a:lnSpc>
                <a:spcPct val="115000"/>
              </a:lnSpc>
              <a:spcBef>
                <a:spcPct val="5000"/>
              </a:spcBef>
              <a:spcAft>
                <a:spcPct val="5000"/>
              </a:spcAft>
              <a:buChar char="•"/>
              <a:tabLst>
                <a:tab pos="757238" algn="l"/>
                <a:tab pos="8072438" algn="r"/>
              </a:tabLst>
              <a:defRPr sz="2800">
                <a:solidFill>
                  <a:schemeClr val="tx1"/>
                </a:solidFill>
                <a:latin typeface="Times New Roman" pitchFamily="18" charset="0"/>
                <a:ea typeface="標楷體" pitchFamily="65" charset="-120"/>
              </a:defRPr>
            </a:lvl3pPr>
            <a:lvl4pPr marL="284163" indent="1087438" algn="just" defTabSz="257175" rtl="0" eaLnBrk="0" fontAlgn="base" hangingPunct="0">
              <a:lnSpc>
                <a:spcPct val="115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4pPr>
            <a:lvl5pPr marL="285750" indent="1543050" algn="l" defTabSz="257175" rtl="0" eaLnBrk="0" fontAlgn="base" hangingPunct="0">
              <a:lnSpc>
                <a:spcPct val="115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5pPr>
            <a:lvl6pPr marL="21256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6pPr>
            <a:lvl7pPr marL="25828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7pPr>
            <a:lvl8pPr marL="30400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8pPr>
            <a:lvl9pPr marL="34972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9pPr>
          </a:lstStyle>
          <a:p>
            <a:pPr marL="0" indent="0">
              <a:lnSpc>
                <a:spcPct val="150000"/>
              </a:lnSpc>
              <a:buNone/>
            </a:pPr>
            <a:r>
              <a:rPr lang="zh-TW" altLang="en-US" sz="2400" dirty="0">
                <a:solidFill>
                  <a:srgbClr val="00B050"/>
                </a:solidFill>
              </a:rPr>
              <a:t>資料前處理</a:t>
            </a:r>
            <a:endParaRPr lang="en-US" altLang="zh-TW" sz="2400" dirty="0">
              <a:solidFill>
                <a:srgbClr val="00B050"/>
              </a:solidFill>
            </a:endParaRPr>
          </a:p>
          <a:p>
            <a:pPr marL="0" lvl="1" indent="0">
              <a:lnSpc>
                <a:spcPct val="100000"/>
              </a:lnSpc>
              <a:buFontTx/>
              <a:buNone/>
            </a:pPr>
            <a:r>
              <a:rPr lang="en-US" altLang="zh-TW" sz="2400" dirty="0" smtClean="0"/>
              <a:t>1</a:t>
            </a:r>
            <a:r>
              <a:rPr lang="en-US" altLang="zh-TW" sz="2400" dirty="0"/>
              <a:t>.</a:t>
            </a:r>
            <a:r>
              <a:rPr lang="zh-TW" altLang="en-US" sz="2400" dirty="0"/>
              <a:t> 將特徵資料轉換成 </a:t>
            </a:r>
            <a:r>
              <a:rPr lang="en-US" altLang="zh-TW" sz="2400" dirty="0" err="1" smtClean="0"/>
              <a:t>4D</a:t>
            </a:r>
            <a:r>
              <a:rPr lang="zh-TW" altLang="en-US" sz="2400" dirty="0" smtClean="0"/>
              <a:t>張</a:t>
            </a:r>
            <a:r>
              <a:rPr lang="zh-TW" altLang="en-US" sz="2400" dirty="0"/>
              <a:t>量形狀</a:t>
            </a:r>
            <a:endParaRPr lang="en-US" altLang="zh-TW" sz="2400" dirty="0"/>
          </a:p>
          <a:p>
            <a:pPr marL="0" lvl="1" indent="0">
              <a:lnSpc>
                <a:spcPct val="100000"/>
              </a:lnSpc>
              <a:buFontTx/>
              <a:buNone/>
            </a:pPr>
            <a:r>
              <a:rPr lang="en-US" altLang="zh-TW" sz="2400" dirty="0"/>
              <a:t>2.</a:t>
            </a:r>
            <a:r>
              <a:rPr lang="zh-TW" altLang="en-US" sz="2400" dirty="0"/>
              <a:t> 執行特徵標準化的正規化</a:t>
            </a:r>
            <a:endParaRPr lang="en-US" altLang="zh-TW" sz="2400" dirty="0"/>
          </a:p>
          <a:p>
            <a:pPr marL="0" lvl="1" indent="0">
              <a:lnSpc>
                <a:spcPct val="100000"/>
              </a:lnSpc>
              <a:buFontTx/>
              <a:buNone/>
            </a:pPr>
            <a:r>
              <a:rPr lang="en-US" altLang="zh-TW" sz="2400" dirty="0"/>
              <a:t>3.</a:t>
            </a:r>
            <a:r>
              <a:rPr lang="zh-TW" altLang="en-US" sz="2400" dirty="0"/>
              <a:t> 將標籤資料進行 </a:t>
            </a:r>
            <a:r>
              <a:rPr lang="en-US" altLang="zh-TW" sz="2400" dirty="0" smtClean="0"/>
              <a:t>One-hot</a:t>
            </a:r>
            <a:r>
              <a:rPr lang="zh-TW" altLang="en-US" sz="2400" dirty="0" smtClean="0"/>
              <a:t>編碼</a:t>
            </a:r>
            <a:endParaRPr lang="zh-TW" altLang="en-US" sz="2400" kern="0" dirty="0"/>
          </a:p>
        </p:txBody>
      </p:sp>
      <p:sp>
        <p:nvSpPr>
          <p:cNvPr id="2" name="標題 1"/>
          <p:cNvSpPr>
            <a:spLocks noGrp="1"/>
          </p:cNvSpPr>
          <p:nvPr>
            <p:ph type="title"/>
          </p:nvPr>
        </p:nvSpPr>
        <p:spPr/>
        <p:txBody>
          <a:bodyPr/>
          <a:lstStyle/>
          <a:p>
            <a:endParaRPr lang="zh-TW" altLang="en-US" dirty="0"/>
          </a:p>
        </p:txBody>
      </p:sp>
    </p:spTree>
    <p:extLst>
      <p:ext uri="{BB962C8B-B14F-4D97-AF65-F5344CB8AC3E}">
        <p14:creationId xmlns:p14="http://schemas.microsoft.com/office/powerpoint/2010/main" val="390004496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dirty="0"/>
          </a:p>
        </p:txBody>
      </p:sp>
      <p:sp>
        <p:nvSpPr>
          <p:cNvPr id="3" name="內容版面配置區 2"/>
          <p:cNvSpPr>
            <a:spLocks noGrp="1"/>
          </p:cNvSpPr>
          <p:nvPr>
            <p:ph idx="1"/>
          </p:nvPr>
        </p:nvSpPr>
        <p:spPr/>
        <p:txBody>
          <a:bodyPr/>
          <a:lstStyle/>
          <a:p>
            <a:pPr marL="0" indent="0">
              <a:lnSpc>
                <a:spcPct val="150000"/>
              </a:lnSpc>
              <a:buNone/>
            </a:pPr>
            <a:r>
              <a:rPr lang="en-US" altLang="zh-TW" sz="2400" kern="1200" dirty="0">
                <a:solidFill>
                  <a:srgbClr val="00B050"/>
                </a:solidFill>
              </a:rPr>
              <a:t>One-hot </a:t>
            </a:r>
            <a:r>
              <a:rPr lang="zh-TW" altLang="en-US" sz="2400" kern="1200" dirty="0">
                <a:solidFill>
                  <a:srgbClr val="00B050"/>
                </a:solidFill>
              </a:rPr>
              <a:t>編碼</a:t>
            </a:r>
            <a:endParaRPr lang="en-US" altLang="zh-TW" sz="2400" kern="1200" dirty="0">
              <a:solidFill>
                <a:srgbClr val="00B050"/>
              </a:solidFill>
            </a:endParaRPr>
          </a:p>
          <a:p>
            <a:pPr marL="0" indent="0">
              <a:buNone/>
            </a:pPr>
            <a:r>
              <a:rPr lang="en-US" altLang="zh-TW" sz="2400" b="0" dirty="0" smtClean="0">
                <a:solidFill>
                  <a:schemeClr val="tx1"/>
                </a:solidFill>
                <a:latin typeface="標楷體" panose="03000509000000000000" pitchFamily="65" charset="-120"/>
                <a:ea typeface="標楷體" panose="03000509000000000000" pitchFamily="65" charset="-120"/>
              </a:rPr>
              <a:t>	</a:t>
            </a:r>
            <a:r>
              <a:rPr lang="zh-TW" altLang="en-US" sz="2400" b="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標籤</a:t>
            </a:r>
            <a:r>
              <a:rPr lang="zh-TW" altLang="en-US"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應轉換</a:t>
            </a:r>
            <a:r>
              <a:rPr lang="zh-TW" altLang="en-US" sz="2400" b="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為</a:t>
            </a:r>
            <a:r>
              <a:rPr lang="en-US" altLang="zh-TW" sz="2400" b="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One-hot</a:t>
            </a:r>
            <a:r>
              <a:rPr lang="zh-TW" altLang="en-US" sz="2400" b="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編碼</a:t>
            </a:r>
            <a:r>
              <a:rPr lang="zh-TW" altLang="en-US"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，讓每一個數字擁有身分編碼。</a:t>
            </a:r>
          </a:p>
        </p:txBody>
      </p:sp>
      <p:pic>
        <p:nvPicPr>
          <p:cNvPr id="348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9712" y="2866686"/>
            <a:ext cx="5184576" cy="32266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8276798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23728" y="2708919"/>
            <a:ext cx="4304134" cy="21365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1835264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dirty="0"/>
          </a:p>
        </p:txBody>
      </p:sp>
      <p:sp>
        <p:nvSpPr>
          <p:cNvPr id="3" name="內容版面配置區 2"/>
          <p:cNvSpPr>
            <a:spLocks noGrp="1"/>
          </p:cNvSpPr>
          <p:nvPr>
            <p:ph idx="1"/>
          </p:nvPr>
        </p:nvSpPr>
        <p:spPr/>
        <p:txBody>
          <a:bodyPr/>
          <a:lstStyle/>
          <a:p>
            <a:pPr marL="0" indent="0">
              <a:lnSpc>
                <a:spcPct val="150000"/>
              </a:lnSpc>
              <a:buNone/>
            </a:pPr>
            <a:r>
              <a:rPr lang="zh-TW" altLang="en-US" sz="2400" kern="1200" dirty="0">
                <a:solidFill>
                  <a:srgbClr val="00B050"/>
                </a:solidFill>
              </a:rPr>
              <a:t>定義模型</a:t>
            </a:r>
            <a:endParaRPr lang="en-US" altLang="zh-TW" sz="2400" kern="1200" dirty="0">
              <a:solidFill>
                <a:srgbClr val="00B050"/>
              </a:solidFill>
            </a:endParaRPr>
          </a:p>
          <a:p>
            <a:pPr marL="0" lvl="1" indent="-341312">
              <a:buNone/>
            </a:pPr>
            <a:r>
              <a:rPr lang="en-US" altLang="zh-TW" sz="2400" dirty="0" smtClean="0"/>
              <a:t>	</a:t>
            </a:r>
            <a:r>
              <a:rPr lang="zh-TW" altLang="en-US" sz="2400" dirty="0" smtClean="0"/>
              <a:t>設計 </a:t>
            </a:r>
            <a:r>
              <a:rPr lang="en-US" altLang="zh-TW" sz="2400" dirty="0"/>
              <a:t>CNN </a:t>
            </a:r>
            <a:r>
              <a:rPr lang="zh-TW" altLang="en-US" sz="2400" dirty="0"/>
              <a:t>的 </a:t>
            </a:r>
            <a:r>
              <a:rPr lang="en-US" altLang="zh-TW" sz="2400" dirty="0"/>
              <a:t>MNIST </a:t>
            </a:r>
            <a:r>
              <a:rPr lang="zh-TW" altLang="en-US" sz="2400" dirty="0"/>
              <a:t>手寫辨識模型</a:t>
            </a:r>
          </a:p>
        </p:txBody>
      </p:sp>
      <p:pic>
        <p:nvPicPr>
          <p:cNvPr id="368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286" y="2636912"/>
            <a:ext cx="7724527" cy="33843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9212004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dirty="0"/>
          </a:p>
        </p:txBody>
      </p:sp>
      <p:sp>
        <p:nvSpPr>
          <p:cNvPr id="3" name="內容版面配置區 2"/>
          <p:cNvSpPr>
            <a:spLocks noGrp="1"/>
          </p:cNvSpPr>
          <p:nvPr>
            <p:ph idx="1"/>
          </p:nvPr>
        </p:nvSpPr>
        <p:spPr/>
        <p:txBody>
          <a:bodyPr/>
          <a:lstStyle/>
          <a:p>
            <a:pPr marL="0" indent="0">
              <a:lnSpc>
                <a:spcPct val="150000"/>
              </a:lnSpc>
              <a:buNone/>
            </a:pPr>
            <a:r>
              <a:rPr lang="zh-TW" altLang="en-US" sz="2400" kern="1200" dirty="0">
                <a:solidFill>
                  <a:srgbClr val="00B050"/>
                </a:solidFill>
              </a:rPr>
              <a:t>編譯模型</a:t>
            </a:r>
            <a:endParaRPr lang="en-US" altLang="zh-TW" sz="2400" kern="1200" dirty="0">
              <a:solidFill>
                <a:srgbClr val="00B050"/>
              </a:solidFill>
            </a:endParaRPr>
          </a:p>
          <a:p>
            <a:pPr marL="0" lvl="1" indent="0">
              <a:lnSpc>
                <a:spcPct val="150000"/>
              </a:lnSpc>
              <a:spcBef>
                <a:spcPts val="80"/>
              </a:spcBef>
              <a:spcAft>
                <a:spcPct val="0"/>
              </a:spcAft>
              <a:buNone/>
            </a:pPr>
            <a:r>
              <a:rPr lang="en-US" altLang="zh-TW" sz="2400" dirty="0"/>
              <a:t>	</a:t>
            </a:r>
            <a:r>
              <a:rPr lang="zh-TW" altLang="en-US" sz="2400" dirty="0"/>
              <a:t>編譯模型時，通常必須告知程式其採用的損失函數及哪一種優化器，指定優化器將影響梯度下降時的學習率。</a:t>
            </a:r>
            <a:endParaRPr lang="zh-TW" altLang="en-US" dirty="0"/>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568" y="3416787"/>
            <a:ext cx="7308202" cy="4320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3381017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dirty="0"/>
          </a:p>
        </p:txBody>
      </p:sp>
      <p:sp>
        <p:nvSpPr>
          <p:cNvPr id="3" name="內容版面配置區 2"/>
          <p:cNvSpPr>
            <a:spLocks noGrp="1"/>
          </p:cNvSpPr>
          <p:nvPr>
            <p:ph idx="1"/>
          </p:nvPr>
        </p:nvSpPr>
        <p:spPr/>
        <p:txBody>
          <a:bodyPr/>
          <a:lstStyle/>
          <a:p>
            <a:pPr marL="0" indent="0">
              <a:lnSpc>
                <a:spcPct val="150000"/>
              </a:lnSpc>
              <a:buNone/>
            </a:pPr>
            <a:r>
              <a:rPr lang="zh-TW" altLang="en-US" sz="2400" kern="1200" dirty="0">
                <a:solidFill>
                  <a:srgbClr val="00B050"/>
                </a:solidFill>
              </a:rPr>
              <a:t>訓練模型</a:t>
            </a:r>
            <a:endParaRPr lang="en-US" altLang="zh-TW" sz="2400" kern="1200" dirty="0">
              <a:solidFill>
                <a:srgbClr val="00B050"/>
              </a:solidFill>
            </a:endParaRPr>
          </a:p>
          <a:p>
            <a:pPr marL="0" lvl="1" indent="0">
              <a:lnSpc>
                <a:spcPct val="100000"/>
              </a:lnSpc>
              <a:spcBef>
                <a:spcPts val="80"/>
              </a:spcBef>
              <a:spcAft>
                <a:spcPct val="0"/>
              </a:spcAft>
              <a:buNone/>
            </a:pPr>
            <a:r>
              <a:rPr lang="en-US" altLang="zh-TW" sz="2400" dirty="0"/>
              <a:t>	</a:t>
            </a:r>
            <a:r>
              <a:rPr lang="zh-TW" altLang="en-US" sz="2400" dirty="0"/>
              <a:t>當我們編譯好模型後，我們可將特徵資料 </a:t>
            </a:r>
            <a:r>
              <a:rPr lang="en-US" altLang="zh-TW" sz="2400" dirty="0"/>
              <a:t>X</a:t>
            </a:r>
            <a:r>
              <a:rPr lang="zh-TW" altLang="en-US" sz="2400" dirty="0"/>
              <a:t>，與標籤資料 </a:t>
            </a:r>
            <a:r>
              <a:rPr lang="en-US" altLang="zh-TW" sz="2400" dirty="0"/>
              <a:t>Y </a:t>
            </a:r>
            <a:r>
              <a:rPr lang="zh-TW" altLang="en-US" sz="2400" dirty="0"/>
              <a:t>送進去建立好的模型進行訓練的動作。</a:t>
            </a:r>
          </a:p>
          <a:p>
            <a:pPr marL="0" lvl="1" indent="0">
              <a:lnSpc>
                <a:spcPct val="150000"/>
              </a:lnSpc>
              <a:spcBef>
                <a:spcPts val="80"/>
              </a:spcBef>
              <a:spcAft>
                <a:spcPct val="0"/>
              </a:spcAft>
              <a:buNone/>
            </a:pPr>
            <a:endParaRPr lang="en-US" altLang="zh-TW" sz="2400" dirty="0"/>
          </a:p>
          <a:p>
            <a:pPr marL="342900" lvl="1" indent="-342900">
              <a:lnSpc>
                <a:spcPct val="150000"/>
              </a:lnSpc>
              <a:spcBef>
                <a:spcPts val="80"/>
              </a:spcBef>
              <a:spcAft>
                <a:spcPct val="0"/>
              </a:spcAft>
              <a:buFont typeface="Wingdings" panose="05000000000000000000" pitchFamily="2" charset="2"/>
              <a:buChar char="Ø"/>
            </a:pPr>
            <a:endParaRPr lang="zh-TW" altLang="en-US" sz="2400" dirty="0"/>
          </a:p>
          <a:p>
            <a:pPr marL="0" indent="0">
              <a:lnSpc>
                <a:spcPct val="150000"/>
              </a:lnSpc>
              <a:buNone/>
            </a:pPr>
            <a:endParaRPr lang="zh-TW" altLang="en-US" dirty="0"/>
          </a:p>
        </p:txBody>
      </p:sp>
      <p:pic>
        <p:nvPicPr>
          <p:cNvPr id="5" name="圖片 4">
            <a:extLst>
              <a:ext uri="{FF2B5EF4-FFF2-40B4-BE49-F238E27FC236}">
                <a16:creationId xmlns="" xmlns:a16="http://schemas.microsoft.com/office/drawing/2014/main" id="{7FC59354-CF34-4A5D-8DCA-1AD442B7CDCF}"/>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1376362" y="2682577"/>
            <a:ext cx="6391275" cy="3914775"/>
          </a:xfrm>
          <a:prstGeom prst="rect">
            <a:avLst/>
          </a:prstGeom>
        </p:spPr>
      </p:pic>
    </p:spTree>
    <p:extLst>
      <p:ext uri="{BB962C8B-B14F-4D97-AF65-F5344CB8AC3E}">
        <p14:creationId xmlns:p14="http://schemas.microsoft.com/office/powerpoint/2010/main" val="176580191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dirty="0"/>
          </a:p>
        </p:txBody>
      </p:sp>
      <p:sp>
        <p:nvSpPr>
          <p:cNvPr id="3" name="內容版面配置區 2"/>
          <p:cNvSpPr>
            <a:spLocks noGrp="1"/>
          </p:cNvSpPr>
          <p:nvPr>
            <p:ph idx="1"/>
          </p:nvPr>
        </p:nvSpPr>
        <p:spPr/>
        <p:txBody>
          <a:bodyPr/>
          <a:lstStyle/>
          <a:p>
            <a:pPr marL="0" indent="0">
              <a:lnSpc>
                <a:spcPct val="150000"/>
              </a:lnSpc>
              <a:buNone/>
            </a:pPr>
            <a:r>
              <a:rPr lang="zh-TW" altLang="en-US" sz="2400" kern="1200" dirty="0">
                <a:solidFill>
                  <a:srgbClr val="00B050"/>
                </a:solidFill>
              </a:rPr>
              <a:t>評估模型</a:t>
            </a:r>
            <a:endParaRPr lang="en-US" altLang="zh-TW" sz="2400" kern="1200" dirty="0">
              <a:solidFill>
                <a:srgbClr val="00B050"/>
              </a:solidFill>
            </a:endParaRPr>
          </a:p>
          <a:p>
            <a:pPr marL="0" lvl="1" indent="0">
              <a:lnSpc>
                <a:spcPct val="150000"/>
              </a:lnSpc>
              <a:spcBef>
                <a:spcPts val="80"/>
              </a:spcBef>
              <a:spcAft>
                <a:spcPct val="0"/>
              </a:spcAft>
              <a:buNone/>
            </a:pPr>
            <a:r>
              <a:rPr lang="en-US" altLang="zh-TW" sz="2400" dirty="0">
                <a:latin typeface="標楷體" panose="03000509000000000000" pitchFamily="65" charset="-120"/>
              </a:rPr>
              <a:t>	</a:t>
            </a:r>
            <a:r>
              <a:rPr lang="zh-TW" altLang="en-US" sz="2400" dirty="0">
                <a:cs typeface="Times New Roman" panose="02020603050405020304" pitchFamily="18" charset="0"/>
              </a:rPr>
              <a:t>最後訓練完模型後，便可以呼叫 </a:t>
            </a:r>
            <a:r>
              <a:rPr lang="en-US" altLang="zh-TW" sz="2400" dirty="0">
                <a:cs typeface="Times New Roman" panose="02020603050405020304" pitchFamily="18" charset="0"/>
              </a:rPr>
              <a:t>evaluate()</a:t>
            </a:r>
            <a:r>
              <a:rPr lang="zh-TW" altLang="en-US" sz="2400" dirty="0">
                <a:cs typeface="Times New Roman" panose="02020603050405020304" pitchFamily="18" charset="0"/>
              </a:rPr>
              <a:t>函式使用測試資料集來評估模型效能。</a:t>
            </a:r>
          </a:p>
          <a:p>
            <a:pPr marL="0" lvl="1" indent="0">
              <a:lnSpc>
                <a:spcPct val="150000"/>
              </a:lnSpc>
              <a:spcBef>
                <a:spcPts val="80"/>
              </a:spcBef>
              <a:spcAft>
                <a:spcPct val="0"/>
              </a:spcAft>
              <a:buNone/>
            </a:pPr>
            <a:endParaRPr lang="en-US" altLang="zh-TW" sz="2400" dirty="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584" y="3428999"/>
            <a:ext cx="7395740" cy="21481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3832483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r>
              <a:rPr lang="en-US" altLang="zh-TW" b="1" dirty="0"/>
              <a:t>4-3</a:t>
            </a:r>
            <a:r>
              <a:rPr lang="zh-TW" altLang="en-US" b="1" dirty="0"/>
              <a:t>　</a:t>
            </a:r>
            <a:r>
              <a:rPr lang="zh-TW" altLang="zh-TW" dirty="0"/>
              <a:t>類神經網路的學習方式</a:t>
            </a:r>
            <a:endParaRPr lang="zh-TW" altLang="en-US" dirty="0"/>
          </a:p>
        </p:txBody>
      </p:sp>
      <p:sp>
        <p:nvSpPr>
          <p:cNvPr id="2" name="內容版面配置區 1"/>
          <p:cNvSpPr>
            <a:spLocks noGrp="1"/>
          </p:cNvSpPr>
          <p:nvPr>
            <p:ph idx="1"/>
          </p:nvPr>
        </p:nvSpPr>
        <p:spPr/>
        <p:txBody>
          <a:bodyPr/>
          <a:lstStyle/>
          <a:p>
            <a:pPr marL="0" indent="0">
              <a:lnSpc>
                <a:spcPct val="150000"/>
              </a:lnSpc>
              <a:buNone/>
            </a:pPr>
            <a:r>
              <a:rPr lang="en-US" altLang="zh-TW" sz="2400" b="0" dirty="0">
                <a:solidFill>
                  <a:schemeClr val="tx1"/>
                </a:solidFill>
                <a:latin typeface="標楷體" panose="03000509000000000000" pitchFamily="65" charset="-120"/>
                <a:ea typeface="標楷體" panose="03000509000000000000" pitchFamily="65" charset="-120"/>
              </a:rPr>
              <a:t>	</a:t>
            </a:r>
            <a:r>
              <a:rPr lang="zh-TW" altLang="en-US" sz="2400" b="0" dirty="0">
                <a:solidFill>
                  <a:schemeClr val="tx1"/>
                </a:solidFill>
                <a:latin typeface="標楷體" panose="03000509000000000000" pitchFamily="65" charset="-120"/>
                <a:ea typeface="標楷體" panose="03000509000000000000" pitchFamily="65" charset="-120"/>
              </a:rPr>
              <a:t>類神經網路學習的目的，主要是為了讓輸出的預測值接近實際值，也就是讓訓練好的神經網路，就是一個能代表所有訓練資料的模型。</a:t>
            </a:r>
          </a:p>
        </p:txBody>
      </p:sp>
    </p:spTree>
    <p:extLst>
      <p:ext uri="{BB962C8B-B14F-4D97-AF65-F5344CB8AC3E}">
        <p14:creationId xmlns:p14="http://schemas.microsoft.com/office/powerpoint/2010/main" val="291858052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endParaRPr lang="zh-TW" altLang="en-US" dirty="0"/>
          </a:p>
        </p:txBody>
      </p:sp>
      <p:sp>
        <p:nvSpPr>
          <p:cNvPr id="2" name="內容版面配置區 1"/>
          <p:cNvSpPr>
            <a:spLocks noGrp="1"/>
          </p:cNvSpPr>
          <p:nvPr>
            <p:ph idx="1"/>
          </p:nvPr>
        </p:nvSpPr>
        <p:spPr/>
        <p:txBody>
          <a:bodyPr/>
          <a:lstStyle/>
          <a:p>
            <a:pPr marL="341312" indent="-341312">
              <a:lnSpc>
                <a:spcPct val="150000"/>
              </a:lnSpc>
              <a:buNone/>
            </a:pPr>
            <a:r>
              <a:rPr lang="zh-TW" altLang="en-US" sz="2400" dirty="0" smtClean="0">
                <a:solidFill>
                  <a:srgbClr val="00B050"/>
                </a:solidFill>
              </a:rPr>
              <a:t>啟動</a:t>
            </a:r>
            <a:r>
              <a:rPr lang="zh-TW" altLang="en-US" sz="2400" dirty="0">
                <a:solidFill>
                  <a:srgbClr val="00B050"/>
                </a:solidFill>
              </a:rPr>
              <a:t>函數</a:t>
            </a:r>
            <a:r>
              <a:rPr lang="en-US" altLang="zh-TW" sz="2400" dirty="0">
                <a:solidFill>
                  <a:srgbClr val="00B050"/>
                </a:solidFill>
              </a:rPr>
              <a:t>(Activation Function)</a:t>
            </a:r>
            <a:endParaRPr lang="en-US" altLang="zh-TW" sz="2400" dirty="0" smtClean="0">
              <a:solidFill>
                <a:srgbClr val="00B050"/>
              </a:solidFill>
            </a:endParaRPr>
          </a:p>
          <a:p>
            <a:pPr marL="0" lvl="1" indent="-341312">
              <a:lnSpc>
                <a:spcPct val="100000"/>
              </a:lnSpc>
              <a:buNone/>
            </a:pPr>
            <a:r>
              <a:rPr lang="en-US" altLang="zh-TW" sz="2400" dirty="0"/>
              <a:t>	</a:t>
            </a:r>
            <a:r>
              <a:rPr lang="zh-TW" altLang="en-US" sz="2400" dirty="0" smtClean="0"/>
              <a:t>神經元</a:t>
            </a:r>
            <a:r>
              <a:rPr lang="zh-TW" altLang="en-US" sz="2400" dirty="0"/>
              <a:t>相加過後的訊號 </a:t>
            </a:r>
            <a:r>
              <a:rPr lang="en-US" altLang="zh-TW" sz="2400" i="1" dirty="0"/>
              <a:t>Z</a:t>
            </a:r>
            <a:r>
              <a:rPr lang="zh-TW" altLang="en-US" sz="2400" dirty="0"/>
              <a:t>，必須透過一個函數 </a:t>
            </a:r>
            <a:r>
              <a:rPr lang="en-US" altLang="zh-TW" sz="2400" i="1" dirty="0"/>
              <a:t>f </a:t>
            </a:r>
            <a:r>
              <a:rPr lang="en-US" altLang="zh-TW" sz="2400" dirty="0"/>
              <a:t>( )</a:t>
            </a:r>
            <a:r>
              <a:rPr lang="zh-TW" altLang="en-US" sz="2400" dirty="0"/>
              <a:t>，進行門檻判斷，以決定是否將訊號輸出，並傳給下個神經元，我們稱這一函數為啟動函數</a:t>
            </a:r>
            <a:r>
              <a:rPr lang="en-US" altLang="zh-TW" sz="2400" dirty="0"/>
              <a:t>(activation function)</a:t>
            </a:r>
            <a:r>
              <a:rPr lang="zh-TW" altLang="en-US" sz="2400" dirty="0"/>
              <a:t>。</a:t>
            </a:r>
          </a:p>
        </p:txBody>
      </p:sp>
      <p:pic>
        <p:nvPicPr>
          <p:cNvPr id="4" name="圖片 3"/>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403648" y="2996952"/>
            <a:ext cx="6326549" cy="3456384"/>
          </a:xfrm>
          <a:prstGeom prst="rect">
            <a:avLst/>
          </a:prstGeom>
        </p:spPr>
      </p:pic>
    </p:spTree>
    <p:extLst>
      <p:ext uri="{BB962C8B-B14F-4D97-AF65-F5344CB8AC3E}">
        <p14:creationId xmlns:p14="http://schemas.microsoft.com/office/powerpoint/2010/main" val="254151118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endParaRPr lang="zh-TW" altLang="en-US" dirty="0"/>
          </a:p>
        </p:txBody>
      </p:sp>
      <p:sp>
        <p:nvSpPr>
          <p:cNvPr id="2" name="內容版面配置區 1"/>
          <p:cNvSpPr>
            <a:spLocks noGrp="1"/>
          </p:cNvSpPr>
          <p:nvPr>
            <p:ph idx="1"/>
          </p:nvPr>
        </p:nvSpPr>
        <p:spPr/>
        <p:txBody>
          <a:bodyPr/>
          <a:lstStyle/>
          <a:p>
            <a:pPr marL="0" indent="0">
              <a:lnSpc>
                <a:spcPct val="150000"/>
              </a:lnSpc>
              <a:buNone/>
            </a:pPr>
            <a:r>
              <a:rPr lang="en-US" altLang="zh-TW" dirty="0"/>
              <a:t>4-3-1</a:t>
            </a:r>
            <a:r>
              <a:rPr lang="zh-TW" altLang="en-US" dirty="0"/>
              <a:t>　</a:t>
            </a:r>
            <a:r>
              <a:rPr lang="zh-TW" altLang="zh-TW" dirty="0"/>
              <a:t>損失函數介紹</a:t>
            </a:r>
            <a:endParaRPr lang="en-US" altLang="zh-TW" b="0" dirty="0" smtClean="0">
              <a:solidFill>
                <a:schemeClr val="tx1"/>
              </a:solidFill>
              <a:latin typeface="標楷體" panose="03000509000000000000" pitchFamily="65" charset="-120"/>
              <a:ea typeface="標楷體" panose="03000509000000000000" pitchFamily="65" charset="-120"/>
            </a:endParaRPr>
          </a:p>
          <a:p>
            <a:pPr marL="0" indent="0">
              <a:lnSpc>
                <a:spcPct val="150000"/>
              </a:lnSpc>
              <a:buNone/>
            </a:pPr>
            <a:r>
              <a:rPr lang="en-US" altLang="zh-TW" sz="2400" b="0" dirty="0">
                <a:solidFill>
                  <a:schemeClr val="tx1"/>
                </a:solidFill>
                <a:latin typeface="標楷體" panose="03000509000000000000" pitchFamily="65" charset="-120"/>
                <a:ea typeface="標楷體" panose="03000509000000000000" pitchFamily="65" charset="-120"/>
              </a:rPr>
              <a:t>	</a:t>
            </a:r>
            <a:r>
              <a:rPr lang="zh-TW" altLang="en-US"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神經網路學習過程中有一個重要的函數可以影響模型的好壞，稱為損失函數</a:t>
            </a:r>
            <a:r>
              <a:rPr lang="en-US" altLang="zh-TW"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(Loss function)</a:t>
            </a:r>
            <a:r>
              <a:rPr lang="zh-TW" altLang="en-US"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。損失函數的重點在於計算輸出值和實際值的落差；當輸出值和實際值的落差越大，損失函數的值則越大，反之則越小。</a:t>
            </a:r>
            <a:endParaRPr lang="en-US" altLang="zh-TW"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p>
            <a:pPr marL="0" indent="0">
              <a:lnSpc>
                <a:spcPct val="150000"/>
              </a:lnSpc>
              <a:buNone/>
            </a:pPr>
            <a:r>
              <a:rPr lang="en-US" altLang="zh-TW"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	</a:t>
            </a:r>
            <a:r>
              <a:rPr lang="zh-TW" altLang="en-US"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因此，神經網路在學習的過程中，有一重要的目的，就是要讓損失函數最小化，以達到更好的分類或預測效果。</a:t>
            </a: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2206779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endParaRPr lang="zh-TW" altLang="en-US" dirty="0"/>
          </a:p>
        </p:txBody>
      </p:sp>
      <p:sp>
        <p:nvSpPr>
          <p:cNvPr id="2" name="內容版面配置區 1"/>
          <p:cNvSpPr>
            <a:spLocks noGrp="1"/>
          </p:cNvSpPr>
          <p:nvPr>
            <p:ph idx="1"/>
          </p:nvPr>
        </p:nvSpPr>
        <p:spPr/>
        <p:txBody>
          <a:bodyPr/>
          <a:lstStyle/>
          <a:p>
            <a:pPr marL="0" indent="0">
              <a:lnSpc>
                <a:spcPct val="150000"/>
              </a:lnSpc>
              <a:buNone/>
            </a:pPr>
            <a:r>
              <a:rPr lang="zh-TW" altLang="en-US" sz="2400" kern="1200" dirty="0">
                <a:solidFill>
                  <a:srgbClr val="00B050"/>
                </a:solidFill>
              </a:rPr>
              <a:t>交叉熵</a:t>
            </a:r>
            <a:r>
              <a:rPr lang="en-US" altLang="zh-TW" sz="2400" kern="1200" dirty="0">
                <a:solidFill>
                  <a:srgbClr val="00B050"/>
                </a:solidFill>
              </a:rPr>
              <a:t>(Cross-entropy)</a:t>
            </a:r>
          </a:p>
          <a:p>
            <a:pPr marL="0" indent="0">
              <a:lnSpc>
                <a:spcPct val="150000"/>
              </a:lnSpc>
              <a:buNone/>
            </a:pPr>
            <a:r>
              <a:rPr kumimoji="1" lang="en-US" altLang="zh-TW" sz="2400" b="0" dirty="0">
                <a:solidFill>
                  <a:schemeClr val="tx1"/>
                </a:solidFill>
                <a:latin typeface="Times New Roman" pitchFamily="18" charset="0"/>
                <a:ea typeface="標楷體" pitchFamily="65" charset="-120"/>
              </a:rPr>
              <a:t>	</a:t>
            </a:r>
            <a:r>
              <a:rPr kumimoji="1" lang="zh-TW" altLang="en-US" sz="2400" b="0" dirty="0">
                <a:solidFill>
                  <a:schemeClr val="tx1"/>
                </a:solidFill>
                <a:latin typeface="Times New Roman" pitchFamily="18" charset="0"/>
                <a:ea typeface="標楷體" pitchFamily="65" charset="-120"/>
              </a:rPr>
              <a:t>交叉熵是針對機率的損失函數，因其能有效將預測機率和實際機率的落差進行量化，所以常在分類問題中使用。</a:t>
            </a:r>
          </a:p>
        </p:txBody>
      </p:sp>
      <p:pic>
        <p:nvPicPr>
          <p:cNvPr id="378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80872" y="3808519"/>
            <a:ext cx="4932727" cy="25969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552" y="3140968"/>
            <a:ext cx="7013599" cy="564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7945175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endParaRPr lang="zh-TW" altLang="en-US" dirty="0"/>
          </a:p>
        </p:txBody>
      </p:sp>
      <p:pic>
        <p:nvPicPr>
          <p:cNvPr id="3891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907704" y="2636912"/>
            <a:ext cx="5344760" cy="274782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0805019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endParaRPr lang="zh-TW" altLang="en-US" dirty="0"/>
          </a:p>
        </p:txBody>
      </p:sp>
      <p:sp>
        <p:nvSpPr>
          <p:cNvPr id="2" name="內容版面配置區 1"/>
          <p:cNvSpPr>
            <a:spLocks noGrp="1"/>
          </p:cNvSpPr>
          <p:nvPr>
            <p:ph idx="1"/>
          </p:nvPr>
        </p:nvSpPr>
        <p:spPr/>
        <p:txBody>
          <a:bodyPr/>
          <a:lstStyle/>
          <a:p>
            <a:pPr marL="0" indent="0">
              <a:lnSpc>
                <a:spcPct val="150000"/>
              </a:lnSpc>
              <a:buNone/>
            </a:pPr>
            <a:r>
              <a:rPr lang="en-US" altLang="zh-TW" dirty="0"/>
              <a:t>4-3-2</a:t>
            </a:r>
            <a:r>
              <a:rPr lang="zh-TW" altLang="en-US" dirty="0"/>
              <a:t>　</a:t>
            </a:r>
            <a:r>
              <a:rPr lang="zh-TW" altLang="zh-TW" dirty="0"/>
              <a:t>損失函數與梯度下降的學習方法</a:t>
            </a:r>
            <a:endParaRPr lang="en-US" altLang="zh-TW" b="0" dirty="0" smtClean="0">
              <a:solidFill>
                <a:schemeClr val="tx1"/>
              </a:solidFill>
              <a:latin typeface="標楷體" panose="03000509000000000000" pitchFamily="65" charset="-120"/>
              <a:ea typeface="標楷體" panose="03000509000000000000" pitchFamily="65" charset="-120"/>
            </a:endParaRPr>
          </a:p>
          <a:p>
            <a:pPr marL="0" indent="0">
              <a:lnSpc>
                <a:spcPct val="150000"/>
              </a:lnSpc>
              <a:buNone/>
            </a:pPr>
            <a:r>
              <a:rPr lang="en-US" altLang="zh-TW" sz="2400" b="0" dirty="0">
                <a:solidFill>
                  <a:schemeClr val="tx1"/>
                </a:solidFill>
                <a:latin typeface="標楷體" panose="03000509000000000000" pitchFamily="65" charset="-120"/>
                <a:ea typeface="標楷體" panose="03000509000000000000" pitchFamily="65" charset="-120"/>
              </a:rPr>
              <a:t>	</a:t>
            </a:r>
            <a:r>
              <a:rPr lang="zh-TW" altLang="en-US" sz="2400" b="0" dirty="0">
                <a:solidFill>
                  <a:schemeClr val="tx1"/>
                </a:solidFill>
                <a:latin typeface="標楷體" panose="03000509000000000000" pitchFamily="65" charset="-120"/>
                <a:ea typeface="標楷體" panose="03000509000000000000" pitchFamily="65" charset="-120"/>
              </a:rPr>
              <a:t>神經網路可以透過調整自身的網路權重來使損失函數的值逐步降低，當損失函數越來越低時，代表著神經網路的預測準確度越來越高，這個過程就如同人類的學習一樣，可以讓神經網路從錯誤中學習。</a:t>
            </a:r>
            <a:endParaRPr lang="zh-TW" altLang="zh-TW" sz="2400" b="0" dirty="0">
              <a:solidFill>
                <a:schemeClr val="tx1"/>
              </a:solidFill>
              <a:latin typeface="標楷體" panose="03000509000000000000" pitchFamily="65" charset="-120"/>
              <a:ea typeface="標楷體" panose="03000509000000000000" pitchFamily="65" charset="-120"/>
            </a:endParaRPr>
          </a:p>
          <a:p>
            <a:pPr lvl="1" indent="0">
              <a:buNone/>
            </a:pPr>
            <a:r>
              <a:rPr lang="en-US" altLang="zh-TW" dirty="0"/>
              <a:t>	</a:t>
            </a:r>
            <a:endParaRPr lang="zh-TW" altLang="en-US" dirty="0"/>
          </a:p>
        </p:txBody>
      </p:sp>
    </p:spTree>
    <p:extLst>
      <p:ext uri="{BB962C8B-B14F-4D97-AF65-F5344CB8AC3E}">
        <p14:creationId xmlns:p14="http://schemas.microsoft.com/office/powerpoint/2010/main" val="143939789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7664" y="3257818"/>
            <a:ext cx="6065626" cy="31789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標題 1"/>
          <p:cNvSpPr>
            <a:spLocks noGrp="1"/>
          </p:cNvSpPr>
          <p:nvPr>
            <p:ph type="title"/>
          </p:nvPr>
        </p:nvSpPr>
        <p:spPr/>
        <p:txBody>
          <a:bodyPr/>
          <a:lstStyle/>
          <a:p>
            <a:endParaRPr lang="zh-TW" altLang="en-US" dirty="0"/>
          </a:p>
        </p:txBody>
      </p:sp>
      <p:sp>
        <p:nvSpPr>
          <p:cNvPr id="3" name="內容版面配置區 2"/>
          <p:cNvSpPr>
            <a:spLocks noGrp="1"/>
          </p:cNvSpPr>
          <p:nvPr>
            <p:ph idx="1"/>
          </p:nvPr>
        </p:nvSpPr>
        <p:spPr>
          <a:xfrm>
            <a:off x="179388" y="1341438"/>
            <a:ext cx="8264525" cy="4895874"/>
          </a:xfrm>
        </p:spPr>
        <p:txBody>
          <a:bodyPr/>
          <a:lstStyle/>
          <a:p>
            <a:pPr marL="0" indent="0">
              <a:lnSpc>
                <a:spcPct val="150000"/>
              </a:lnSpc>
              <a:buNone/>
            </a:pPr>
            <a:r>
              <a:rPr lang="zh-TW" altLang="en-US" sz="2400" kern="1200" dirty="0">
                <a:solidFill>
                  <a:srgbClr val="00B050"/>
                </a:solidFill>
              </a:rPr>
              <a:t>修正權重</a:t>
            </a:r>
            <a:endParaRPr lang="en-US" altLang="zh-TW" sz="2400" kern="1200" dirty="0">
              <a:solidFill>
                <a:srgbClr val="00B050"/>
              </a:solidFill>
            </a:endParaRPr>
          </a:p>
          <a:p>
            <a:pPr marL="0" indent="0">
              <a:lnSpc>
                <a:spcPct val="150000"/>
              </a:lnSpc>
              <a:buNone/>
            </a:pPr>
            <a:r>
              <a:rPr lang="en-US" altLang="zh-TW" sz="2400" b="0" dirty="0">
                <a:solidFill>
                  <a:schemeClr val="tx1"/>
                </a:solidFill>
                <a:latin typeface="標楷體" panose="03000509000000000000" pitchFamily="65" charset="-120"/>
                <a:ea typeface="標楷體" panose="03000509000000000000" pitchFamily="65" charset="-120"/>
              </a:rPr>
              <a:t>	</a:t>
            </a:r>
            <a:r>
              <a:rPr lang="zh-TW" altLang="en-US" sz="2400" b="0" dirty="0">
                <a:solidFill>
                  <a:schemeClr val="tx1"/>
                </a:solidFill>
                <a:latin typeface="標楷體" panose="03000509000000000000" pitchFamily="65" charset="-120"/>
                <a:ea typeface="標楷體" panose="03000509000000000000" pitchFamily="65" charset="-120"/>
              </a:rPr>
              <a:t>無論修改哪個權重都將會影響神經網路中損失函數的值，如果能讓損失函數的值逐步降低，將能改善神經網路判斷「是貓」或「是老虎」的精準度。</a:t>
            </a:r>
          </a:p>
        </p:txBody>
      </p:sp>
    </p:spTree>
    <p:extLst>
      <p:ext uri="{BB962C8B-B14F-4D97-AF65-F5344CB8AC3E}">
        <p14:creationId xmlns:p14="http://schemas.microsoft.com/office/powerpoint/2010/main" val="365173658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endParaRPr lang="zh-TW" altLang="en-US" dirty="0"/>
          </a:p>
        </p:txBody>
      </p:sp>
      <p:sp>
        <p:nvSpPr>
          <p:cNvPr id="2" name="內容版面配置區 1"/>
          <p:cNvSpPr>
            <a:spLocks noGrp="1"/>
          </p:cNvSpPr>
          <p:nvPr>
            <p:ph idx="1"/>
          </p:nvPr>
        </p:nvSpPr>
        <p:spPr/>
        <p:txBody>
          <a:bodyPr/>
          <a:lstStyle/>
          <a:p>
            <a:pPr marL="0" indent="0">
              <a:lnSpc>
                <a:spcPct val="150000"/>
              </a:lnSpc>
              <a:buNone/>
            </a:pPr>
            <a:r>
              <a:rPr lang="zh-TW" altLang="en-US" sz="2400" kern="1200" dirty="0">
                <a:solidFill>
                  <a:srgbClr val="00B050"/>
                </a:solidFill>
              </a:rPr>
              <a:t>梯度下降法</a:t>
            </a:r>
            <a:endParaRPr lang="en-US" altLang="zh-TW" sz="2400" kern="1200" dirty="0">
              <a:solidFill>
                <a:srgbClr val="00B050"/>
              </a:solidFill>
            </a:endParaRPr>
          </a:p>
          <a:p>
            <a:pPr marL="0" indent="0">
              <a:buNone/>
            </a:pPr>
            <a:r>
              <a:rPr lang="en-US" altLang="zh-TW" sz="2400" b="0" dirty="0">
                <a:solidFill>
                  <a:schemeClr val="tx1"/>
                </a:solidFill>
                <a:latin typeface="標楷體" panose="03000509000000000000" pitchFamily="65" charset="-120"/>
                <a:ea typeface="標楷體" panose="03000509000000000000" pitchFamily="65" charset="-120"/>
              </a:rPr>
              <a:t>	</a:t>
            </a:r>
            <a:r>
              <a:rPr lang="zh-TW" altLang="en-US"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假設我們一開始挑選</a:t>
            </a:r>
            <a:r>
              <a:rPr lang="en-US" altLang="zh-TW"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w</a:t>
            </a:r>
            <a:r>
              <a:rPr lang="en-US" altLang="zh-TW" sz="2400" b="0" baseline="-250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1</a:t>
            </a:r>
            <a:r>
              <a:rPr lang="zh-TW" altLang="en-US"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的初始值為圖</a:t>
            </a:r>
            <a:r>
              <a:rPr lang="en-US" altLang="zh-TW"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4-47</a:t>
            </a:r>
            <a:r>
              <a:rPr lang="zh-TW" altLang="en-US"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之紅點</a:t>
            </a:r>
            <a:r>
              <a:rPr lang="en-US" altLang="zh-TW"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(-7.5)</a:t>
            </a:r>
            <a:r>
              <a:rPr lang="zh-TW" altLang="en-US"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，接著我們會將</a:t>
            </a:r>
            <a:r>
              <a:rPr lang="en-US" altLang="zh-TW" sz="2400" b="0" i="1"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w</a:t>
            </a:r>
            <a:r>
              <a:rPr lang="en-US" altLang="zh-TW" sz="2400" b="0" baseline="-250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1</a:t>
            </a:r>
            <a:r>
              <a:rPr lang="zh-TW" altLang="en-US"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對</a:t>
            </a:r>
            <a:r>
              <a:rPr lang="en-US" altLang="zh-TW" sz="2400" b="0" i="1"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L</a:t>
            </a:r>
            <a:r>
              <a:rPr lang="zh-TW" altLang="en-US"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偏微分算出當下紅點的梯度，如圖</a:t>
            </a:r>
            <a:r>
              <a:rPr lang="en-US" altLang="zh-TW"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4-48</a:t>
            </a:r>
            <a:r>
              <a:rPr lang="zh-TW" altLang="en-US"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的藍箭頭，如果紅點跟著梯度方向移動</a:t>
            </a:r>
            <a:r>
              <a:rPr lang="en-US" altLang="zh-TW"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藍色箭頭方向</a:t>
            </a:r>
            <a:r>
              <a:rPr lang="en-US" altLang="zh-TW"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，即減少</a:t>
            </a:r>
            <a:r>
              <a:rPr lang="en-US" altLang="zh-TW"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w</a:t>
            </a:r>
            <a:r>
              <a:rPr lang="en-US" altLang="zh-TW" sz="2400" b="0" baseline="-250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1</a:t>
            </a:r>
            <a:r>
              <a:rPr lang="zh-TW" altLang="en-US"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的值，會發現損失函數的值反而增加了。</a:t>
            </a:r>
          </a:p>
        </p:txBody>
      </p:sp>
      <p:grpSp>
        <p:nvGrpSpPr>
          <p:cNvPr id="5" name="群組 4"/>
          <p:cNvGrpSpPr/>
          <p:nvPr/>
        </p:nvGrpSpPr>
        <p:grpSpPr>
          <a:xfrm>
            <a:off x="1331640" y="3645024"/>
            <a:ext cx="6373573" cy="2832554"/>
            <a:chOff x="467544" y="2276869"/>
            <a:chExt cx="7761169" cy="3445338"/>
          </a:xfrm>
        </p:grpSpPr>
        <p:pic>
          <p:nvPicPr>
            <p:cNvPr id="409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2276869"/>
              <a:ext cx="7761169" cy="34453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矩形 2"/>
            <p:cNvSpPr/>
            <p:nvPr/>
          </p:nvSpPr>
          <p:spPr bwMode="auto">
            <a:xfrm>
              <a:off x="4067946" y="4869158"/>
              <a:ext cx="648073" cy="720080"/>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TW" altLang="en-US" sz="1800" b="1" i="0" u="none" strike="noStrike" cap="none" normalizeH="0" baseline="0">
                <a:ln>
                  <a:noFill/>
                </a:ln>
                <a:solidFill>
                  <a:schemeClr val="bg1"/>
                </a:solidFill>
                <a:effectLst/>
                <a:latin typeface="Times New Roman" pitchFamily="18" charset="0"/>
                <a:ea typeface="標楷體" pitchFamily="65" charset="-120"/>
              </a:endParaRPr>
            </a:p>
          </p:txBody>
        </p:sp>
        <p:sp>
          <p:nvSpPr>
            <p:cNvPr id="8" name="矩形 7"/>
            <p:cNvSpPr/>
            <p:nvPr/>
          </p:nvSpPr>
          <p:spPr bwMode="auto">
            <a:xfrm>
              <a:off x="7452320" y="4869160"/>
              <a:ext cx="648073" cy="720080"/>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TW" altLang="en-US" sz="1800" b="1" i="0" u="none" strike="noStrike" cap="none" normalizeH="0" baseline="0">
                <a:ln>
                  <a:noFill/>
                </a:ln>
                <a:solidFill>
                  <a:schemeClr val="bg1"/>
                </a:solidFill>
                <a:effectLst/>
                <a:latin typeface="Times New Roman" pitchFamily="18" charset="0"/>
                <a:ea typeface="標楷體" pitchFamily="65" charset="-120"/>
              </a:endParaRPr>
            </a:p>
          </p:txBody>
        </p:sp>
      </p:grpSp>
    </p:spTree>
    <p:extLst>
      <p:ext uri="{BB962C8B-B14F-4D97-AF65-F5344CB8AC3E}">
        <p14:creationId xmlns:p14="http://schemas.microsoft.com/office/powerpoint/2010/main" val="240468048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7B1713EA-F4EA-4995-BCF1-C1B9ACF2655D}"/>
              </a:ext>
            </a:extLst>
          </p:cNvPr>
          <p:cNvSpPr>
            <a:spLocks noGrp="1"/>
          </p:cNvSpPr>
          <p:nvPr>
            <p:ph type="title"/>
          </p:nvPr>
        </p:nvSpPr>
        <p:spPr/>
        <p:txBody>
          <a:bodyPr/>
          <a:lstStyle/>
          <a:p>
            <a:endParaRPr lang="zh-TW" altLang="en-US" dirty="0"/>
          </a:p>
        </p:txBody>
      </p:sp>
      <p:sp>
        <p:nvSpPr>
          <p:cNvPr id="3" name="內容版面配置區 2">
            <a:extLst>
              <a:ext uri="{FF2B5EF4-FFF2-40B4-BE49-F238E27FC236}">
                <a16:creationId xmlns="" xmlns:a16="http://schemas.microsoft.com/office/drawing/2014/main" id="{23360234-31A3-4D76-8061-8645B3418FD9}"/>
              </a:ext>
            </a:extLst>
          </p:cNvPr>
          <p:cNvSpPr>
            <a:spLocks noGrp="1"/>
          </p:cNvSpPr>
          <p:nvPr>
            <p:ph idx="1"/>
          </p:nvPr>
        </p:nvSpPr>
        <p:spPr/>
        <p:txBody>
          <a:bodyPr/>
          <a:lstStyle/>
          <a:p>
            <a:pPr marL="0" indent="0">
              <a:lnSpc>
                <a:spcPct val="150000"/>
              </a:lnSpc>
              <a:buNone/>
            </a:pPr>
            <a:r>
              <a:rPr lang="zh-TW" altLang="en-US" sz="2400" kern="1200" dirty="0">
                <a:solidFill>
                  <a:srgbClr val="00B050"/>
                </a:solidFill>
              </a:rPr>
              <a:t>如何修正</a:t>
            </a:r>
            <a:endParaRPr lang="en-US" altLang="zh-TW" sz="2400" kern="1200" dirty="0">
              <a:solidFill>
                <a:srgbClr val="00B050"/>
              </a:solidFill>
            </a:endParaRPr>
          </a:p>
          <a:p>
            <a:pPr marL="0" indent="0">
              <a:lnSpc>
                <a:spcPct val="150000"/>
              </a:lnSpc>
              <a:buNone/>
            </a:pPr>
            <a:r>
              <a:rPr lang="en-US" altLang="zh-TW" sz="2400" b="0" dirty="0">
                <a:solidFill>
                  <a:schemeClr val="tx1"/>
                </a:solidFill>
                <a:latin typeface="標楷體" panose="03000509000000000000" pitchFamily="65" charset="-120"/>
                <a:ea typeface="標楷體" panose="03000509000000000000" pitchFamily="65" charset="-120"/>
              </a:rPr>
              <a:t>	</a:t>
            </a:r>
            <a:r>
              <a:rPr lang="zh-TW" altLang="en-US"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如果你跟著梯度反方向移動，即增加</a:t>
            </a:r>
            <a:r>
              <a:rPr lang="en-US" altLang="zh-TW" sz="2400" b="0" i="1"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w</a:t>
            </a:r>
            <a:r>
              <a:rPr lang="en-US" altLang="zh-TW" sz="2400" b="0" baseline="-250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1</a:t>
            </a:r>
            <a:r>
              <a:rPr lang="zh-TW" altLang="en-US"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的值，就會發現損失函數的值降低了，也就是說，我們只需要計算出紅點的梯度方向，並故意往梯度的反方向移動紅點，損失函數的值便可以的往下降，直到紅點移動到損失函數</a:t>
            </a:r>
            <a:r>
              <a:rPr lang="en-US" altLang="zh-TW" sz="2400" b="0" i="1"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L</a:t>
            </a:r>
            <a:r>
              <a:rPr lang="zh-TW" altLang="en-US"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的最小值，這種方法也稱之為梯度下降法</a:t>
            </a:r>
            <a:r>
              <a:rPr lang="en-US" altLang="zh-TW"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(Gradient descent)</a:t>
            </a:r>
            <a:r>
              <a:rPr lang="zh-TW" altLang="en-US"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a:t>
            </a:r>
          </a:p>
        </p:txBody>
      </p:sp>
    </p:spTree>
    <p:extLst>
      <p:ext uri="{BB962C8B-B14F-4D97-AF65-F5344CB8AC3E}">
        <p14:creationId xmlns:p14="http://schemas.microsoft.com/office/powerpoint/2010/main" val="122952788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endParaRPr lang="zh-TW" altLang="en-US" dirty="0"/>
          </a:p>
        </p:txBody>
      </p:sp>
      <p:sp>
        <p:nvSpPr>
          <p:cNvPr id="2" name="內容版面配置區 1"/>
          <p:cNvSpPr>
            <a:spLocks noGrp="1"/>
          </p:cNvSpPr>
          <p:nvPr>
            <p:ph idx="1"/>
          </p:nvPr>
        </p:nvSpPr>
        <p:spPr/>
        <p:txBody>
          <a:bodyPr/>
          <a:lstStyle/>
          <a:p>
            <a:pPr marL="0" indent="0">
              <a:lnSpc>
                <a:spcPct val="150000"/>
              </a:lnSpc>
              <a:buNone/>
            </a:pPr>
            <a:r>
              <a:rPr lang="zh-TW" altLang="en-US" sz="2400" kern="1200" dirty="0">
                <a:solidFill>
                  <a:srgbClr val="00B050"/>
                </a:solidFill>
              </a:rPr>
              <a:t>學習率</a:t>
            </a:r>
            <a:endParaRPr lang="en-US" altLang="zh-TW" sz="2400" kern="1200" dirty="0">
              <a:solidFill>
                <a:srgbClr val="00B050"/>
              </a:solidFill>
            </a:endParaRPr>
          </a:p>
          <a:p>
            <a:pPr marL="0" indent="0">
              <a:buNone/>
            </a:pPr>
            <a:r>
              <a:rPr lang="en-US" altLang="zh-TW" sz="2400" b="0" dirty="0">
                <a:solidFill>
                  <a:schemeClr val="tx1"/>
                </a:solidFill>
                <a:latin typeface="標楷體" panose="03000509000000000000" pitchFamily="65" charset="-120"/>
                <a:ea typeface="標楷體" panose="03000509000000000000" pitchFamily="65" charset="-120"/>
              </a:rPr>
              <a:t>	</a:t>
            </a:r>
            <a:r>
              <a:rPr lang="zh-TW" altLang="en-US" sz="2400" b="0" dirty="0">
                <a:solidFill>
                  <a:schemeClr val="tx1"/>
                </a:solidFill>
                <a:latin typeface="標楷體" panose="03000509000000000000" pitchFamily="65" charset="-120"/>
                <a:ea typeface="標楷體" panose="03000509000000000000" pitchFamily="65" charset="-120"/>
              </a:rPr>
              <a:t>我們會在梯度之前加上一個變數，這個變數可以控制</a:t>
            </a:r>
            <a:r>
              <a:rPr lang="en-US" altLang="zh-TW" sz="2400" b="0" dirty="0">
                <a:solidFill>
                  <a:schemeClr val="tx1"/>
                </a:solidFill>
                <a:latin typeface="標楷體" panose="03000509000000000000" pitchFamily="65" charset="-120"/>
                <a:ea typeface="標楷體" panose="03000509000000000000" pitchFamily="65" charset="-120"/>
              </a:rPr>
              <a:t>w</a:t>
            </a:r>
            <a:r>
              <a:rPr lang="en-US" altLang="zh-TW" sz="2400" b="0" baseline="-25000" dirty="0">
                <a:solidFill>
                  <a:schemeClr val="tx1"/>
                </a:solidFill>
                <a:latin typeface="標楷體" panose="03000509000000000000" pitchFamily="65" charset="-120"/>
                <a:ea typeface="標楷體" panose="03000509000000000000" pitchFamily="65" charset="-120"/>
              </a:rPr>
              <a:t>1</a:t>
            </a:r>
            <a:r>
              <a:rPr lang="zh-TW" altLang="en-US" sz="2400" b="0" dirty="0">
                <a:solidFill>
                  <a:schemeClr val="tx1"/>
                </a:solidFill>
                <a:latin typeface="標楷體" panose="03000509000000000000" pitchFamily="65" charset="-120"/>
                <a:ea typeface="標楷體" panose="03000509000000000000" pitchFamily="65" charset="-120"/>
              </a:rPr>
              <a:t>增加的量是多還是少，透過控制</a:t>
            </a:r>
            <a:r>
              <a:rPr lang="en-US" altLang="zh-TW" sz="2400" b="0" dirty="0">
                <a:solidFill>
                  <a:schemeClr val="tx1"/>
                </a:solidFill>
                <a:latin typeface="標楷體" panose="03000509000000000000" pitchFamily="65" charset="-120"/>
                <a:ea typeface="標楷體" panose="03000509000000000000" pitchFamily="65" charset="-120"/>
              </a:rPr>
              <a:t>η</a:t>
            </a:r>
            <a:r>
              <a:rPr lang="zh-TW" altLang="en-US" sz="2400" b="0" dirty="0">
                <a:solidFill>
                  <a:schemeClr val="tx1"/>
                </a:solidFill>
                <a:latin typeface="標楷體" panose="03000509000000000000" pitchFamily="65" charset="-120"/>
                <a:ea typeface="標楷體" panose="03000509000000000000" pitchFamily="65" charset="-120"/>
              </a:rPr>
              <a:t>「學習率」的大小，可以使得</a:t>
            </a:r>
            <a:r>
              <a:rPr lang="en-US" altLang="zh-TW" sz="2400" b="0" dirty="0">
                <a:solidFill>
                  <a:schemeClr val="tx1"/>
                </a:solidFill>
                <a:latin typeface="標楷體" panose="03000509000000000000" pitchFamily="65" charset="-120"/>
                <a:ea typeface="標楷體" panose="03000509000000000000" pitchFamily="65" charset="-120"/>
              </a:rPr>
              <a:t>w</a:t>
            </a:r>
            <a:r>
              <a:rPr lang="en-US" altLang="zh-TW" sz="2400" b="0" baseline="-25000" dirty="0">
                <a:solidFill>
                  <a:schemeClr val="tx1"/>
                </a:solidFill>
                <a:latin typeface="標楷體" panose="03000509000000000000" pitchFamily="65" charset="-120"/>
                <a:ea typeface="標楷體" panose="03000509000000000000" pitchFamily="65" charset="-120"/>
              </a:rPr>
              <a:t>1</a:t>
            </a:r>
            <a:r>
              <a:rPr lang="zh-TW" altLang="en-US" sz="2400" b="0" dirty="0">
                <a:solidFill>
                  <a:schemeClr val="tx1"/>
                </a:solidFill>
                <a:latin typeface="標楷體" panose="03000509000000000000" pitchFamily="65" charset="-120"/>
                <a:ea typeface="標楷體" panose="03000509000000000000" pitchFamily="65" charset="-120"/>
              </a:rPr>
              <a:t>的移動距離受到控制。</a:t>
            </a:r>
            <a:endParaRPr lang="en-US" altLang="zh-TW" sz="2400" b="0" dirty="0">
              <a:solidFill>
                <a:schemeClr val="tx1"/>
              </a:solidFill>
              <a:latin typeface="標楷體" panose="03000509000000000000" pitchFamily="65" charset="-120"/>
              <a:ea typeface="標楷體" panose="03000509000000000000" pitchFamily="65" charset="-120"/>
            </a:endParaRPr>
          </a:p>
          <a:p>
            <a:pPr marL="0" indent="0">
              <a:buNone/>
            </a:pPr>
            <a:r>
              <a:rPr lang="en-US" altLang="zh-TW" sz="2400" b="0" dirty="0">
                <a:solidFill>
                  <a:schemeClr val="tx1"/>
                </a:solidFill>
                <a:latin typeface="標楷體" panose="03000509000000000000" pitchFamily="65" charset="-120"/>
                <a:ea typeface="標楷體" panose="03000509000000000000" pitchFamily="65" charset="-120"/>
              </a:rPr>
              <a:t>	</a:t>
            </a:r>
            <a:r>
              <a:rPr lang="zh-TW" altLang="en-US"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當學習率較</a:t>
            </a:r>
            <a:r>
              <a:rPr lang="zh-TW" altLang="en-US" sz="2400" b="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小</a:t>
            </a:r>
            <a:r>
              <a:rPr lang="zh-TW" altLang="en-US"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時，會使得</a:t>
            </a:r>
            <a:r>
              <a:rPr lang="en-US" altLang="zh-TW"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w</a:t>
            </a:r>
            <a:r>
              <a:rPr lang="en-US" altLang="zh-TW" sz="2400" b="0" baseline="-250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1</a:t>
            </a:r>
            <a:r>
              <a:rPr lang="zh-TW" altLang="en-US"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的移動距離較</a:t>
            </a:r>
            <a:r>
              <a:rPr lang="zh-TW" altLang="en-US" sz="2400" b="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短</a:t>
            </a:r>
            <a:r>
              <a:rPr lang="zh-TW" altLang="en-US"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p>
            <a:pPr marL="0" indent="0">
              <a:buNone/>
            </a:pPr>
            <a:r>
              <a:rPr lang="en-US" altLang="zh-TW"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	</a:t>
            </a:r>
            <a:r>
              <a:rPr lang="zh-TW" altLang="en-US"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若學習率較</a:t>
            </a:r>
            <a:r>
              <a:rPr lang="zh-TW" altLang="en-US" sz="2400" b="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大</a:t>
            </a:r>
            <a:r>
              <a:rPr lang="zh-TW" altLang="en-US"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時，會使得</a:t>
            </a:r>
            <a:r>
              <a:rPr lang="en-US" altLang="zh-TW"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w</a:t>
            </a:r>
            <a:r>
              <a:rPr lang="en-US" altLang="zh-TW" sz="2400" b="0" baseline="-250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1</a:t>
            </a:r>
            <a:r>
              <a:rPr lang="zh-TW" altLang="en-US"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的移動距離較</a:t>
            </a:r>
            <a:r>
              <a:rPr lang="zh-TW" altLang="en-US" sz="2400" b="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長</a:t>
            </a:r>
            <a:r>
              <a:rPr lang="zh-TW" altLang="en-US"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a:t>
            </a:r>
          </a:p>
        </p:txBody>
      </p:sp>
      <p:grpSp>
        <p:nvGrpSpPr>
          <p:cNvPr id="3" name="群組 2"/>
          <p:cNvGrpSpPr/>
          <p:nvPr/>
        </p:nvGrpSpPr>
        <p:grpSpPr>
          <a:xfrm>
            <a:off x="1596312" y="4005064"/>
            <a:ext cx="5848742" cy="2583919"/>
            <a:chOff x="395536" y="2132856"/>
            <a:chExt cx="7761600" cy="3499322"/>
          </a:xfrm>
        </p:grpSpPr>
        <p:pic>
          <p:nvPicPr>
            <p:cNvPr id="419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2132856"/>
              <a:ext cx="7761600" cy="34993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矩形 6"/>
            <p:cNvSpPr/>
            <p:nvPr/>
          </p:nvSpPr>
          <p:spPr bwMode="auto">
            <a:xfrm>
              <a:off x="3419872" y="4725144"/>
              <a:ext cx="648072" cy="720080"/>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TW" altLang="en-US" sz="1800" b="1" i="0" u="none" strike="noStrike" cap="none" normalizeH="0" baseline="0">
                <a:ln>
                  <a:noFill/>
                </a:ln>
                <a:solidFill>
                  <a:schemeClr val="bg1"/>
                </a:solidFill>
                <a:effectLst/>
                <a:latin typeface="Times New Roman" pitchFamily="18" charset="0"/>
                <a:ea typeface="標楷體" pitchFamily="65" charset="-120"/>
              </a:endParaRPr>
            </a:p>
          </p:txBody>
        </p:sp>
        <p:sp>
          <p:nvSpPr>
            <p:cNvPr id="10" name="矩形 9"/>
            <p:cNvSpPr/>
            <p:nvPr/>
          </p:nvSpPr>
          <p:spPr bwMode="auto">
            <a:xfrm>
              <a:off x="7308304" y="4725144"/>
              <a:ext cx="648072" cy="720080"/>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TW" altLang="en-US" sz="1800" b="1" i="0" u="none" strike="noStrike" cap="none" normalizeH="0" baseline="0">
                <a:ln>
                  <a:noFill/>
                </a:ln>
                <a:solidFill>
                  <a:schemeClr val="bg1"/>
                </a:solidFill>
                <a:effectLst/>
                <a:latin typeface="Times New Roman" pitchFamily="18" charset="0"/>
                <a:ea typeface="標楷體" pitchFamily="65" charset="-120"/>
              </a:endParaRPr>
            </a:p>
          </p:txBody>
        </p:sp>
      </p:grpSp>
    </p:spTree>
    <p:extLst>
      <p:ext uri="{BB962C8B-B14F-4D97-AF65-F5344CB8AC3E}">
        <p14:creationId xmlns:p14="http://schemas.microsoft.com/office/powerpoint/2010/main" val="353942871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endParaRPr lang="zh-TW" altLang="en-US" dirty="0"/>
          </a:p>
        </p:txBody>
      </p:sp>
      <p:sp>
        <p:nvSpPr>
          <p:cNvPr id="2" name="內容版面配置區 1"/>
          <p:cNvSpPr>
            <a:spLocks noGrp="1"/>
          </p:cNvSpPr>
          <p:nvPr>
            <p:ph idx="1"/>
          </p:nvPr>
        </p:nvSpPr>
        <p:spPr/>
        <p:txBody>
          <a:bodyPr/>
          <a:lstStyle/>
          <a:p>
            <a:pPr marL="0" indent="0">
              <a:lnSpc>
                <a:spcPct val="150000"/>
              </a:lnSpc>
              <a:buNone/>
            </a:pPr>
            <a:r>
              <a:rPr lang="zh-TW" altLang="en-US" sz="2400" kern="1200" dirty="0">
                <a:solidFill>
                  <a:srgbClr val="00B050"/>
                </a:solidFill>
              </a:rPr>
              <a:t>學習率的設定差異</a:t>
            </a:r>
            <a:endParaRPr lang="en-US" altLang="zh-TW" sz="2400" kern="1200" dirty="0">
              <a:solidFill>
                <a:srgbClr val="00B050"/>
              </a:solidFill>
            </a:endParaRPr>
          </a:p>
          <a:p>
            <a:pPr marL="0" indent="0">
              <a:buNone/>
            </a:pPr>
            <a:r>
              <a:rPr lang="en-US" altLang="zh-TW" sz="2400" b="0" dirty="0">
                <a:solidFill>
                  <a:schemeClr val="tx1"/>
                </a:solidFill>
                <a:latin typeface="標楷體" panose="03000509000000000000" pitchFamily="65" charset="-120"/>
                <a:ea typeface="標楷體" panose="03000509000000000000" pitchFamily="65" charset="-120"/>
              </a:rPr>
              <a:t>	</a:t>
            </a:r>
            <a:r>
              <a:rPr lang="zh-TW" altLang="en-US"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學習速率的設定也會影響到神經網路的學習效果，例如，當學習率過大</a:t>
            </a:r>
            <a:r>
              <a:rPr lang="zh-TW" altLang="en-US" sz="2400" b="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時，</a:t>
            </a:r>
            <a:r>
              <a:rPr lang="en-US" altLang="zh-TW" sz="2400" b="0" i="1"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w</a:t>
            </a:r>
            <a:r>
              <a:rPr lang="en-US" altLang="zh-TW" sz="2400" b="0" baseline="-250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1</a:t>
            </a:r>
            <a:r>
              <a:rPr lang="zh-TW" altLang="en-US"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所對應的紅點，會在快速的震盪，使得紅點無法逐步移動到最小值。但當學習率過小時，數值變動較小，所以需要大量的計算，才能將</a:t>
            </a:r>
            <a:r>
              <a:rPr lang="en-US" altLang="zh-TW" sz="2400" b="0" i="1"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w</a:t>
            </a:r>
            <a:r>
              <a:rPr lang="en-US" altLang="zh-TW" sz="2400" b="0" baseline="-250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1</a:t>
            </a:r>
            <a:r>
              <a:rPr lang="zh-TW" altLang="en-US"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所對應的紅點移動至函數</a:t>
            </a:r>
            <a:r>
              <a:rPr lang="en-US" altLang="zh-TW" sz="2400" b="0" i="1"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L</a:t>
            </a:r>
            <a:r>
              <a:rPr lang="zh-TW" altLang="en-US"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的最小值。</a:t>
            </a:r>
          </a:p>
        </p:txBody>
      </p:sp>
      <p:grpSp>
        <p:nvGrpSpPr>
          <p:cNvPr id="3" name="群組 2"/>
          <p:cNvGrpSpPr/>
          <p:nvPr/>
        </p:nvGrpSpPr>
        <p:grpSpPr>
          <a:xfrm>
            <a:off x="1691680" y="3774286"/>
            <a:ext cx="5733233" cy="2666235"/>
            <a:chOff x="467544" y="2132855"/>
            <a:chExt cx="7761600" cy="3353419"/>
          </a:xfrm>
        </p:grpSpPr>
        <p:pic>
          <p:nvPicPr>
            <p:cNvPr id="430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2132855"/>
              <a:ext cx="7761600" cy="33534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矩形 7"/>
            <p:cNvSpPr/>
            <p:nvPr/>
          </p:nvSpPr>
          <p:spPr bwMode="auto">
            <a:xfrm>
              <a:off x="3635896" y="4764245"/>
              <a:ext cx="648072" cy="720080"/>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TW" altLang="en-US" sz="1800" b="1" i="0" u="none" strike="noStrike" cap="none" normalizeH="0" baseline="0">
                <a:ln>
                  <a:noFill/>
                </a:ln>
                <a:solidFill>
                  <a:schemeClr val="bg1"/>
                </a:solidFill>
                <a:effectLst/>
                <a:latin typeface="Times New Roman" pitchFamily="18" charset="0"/>
                <a:ea typeface="標楷體" pitchFamily="65" charset="-120"/>
              </a:endParaRPr>
            </a:p>
          </p:txBody>
        </p:sp>
        <p:sp>
          <p:nvSpPr>
            <p:cNvPr id="9" name="矩形 8"/>
            <p:cNvSpPr/>
            <p:nvPr/>
          </p:nvSpPr>
          <p:spPr bwMode="auto">
            <a:xfrm>
              <a:off x="7452320" y="4766194"/>
              <a:ext cx="776824" cy="720080"/>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TW" altLang="en-US" sz="1800" b="1" i="0" u="none" strike="noStrike" cap="none" normalizeH="0" baseline="0">
                <a:ln>
                  <a:noFill/>
                </a:ln>
                <a:solidFill>
                  <a:schemeClr val="bg1"/>
                </a:solidFill>
                <a:effectLst/>
                <a:latin typeface="Times New Roman" pitchFamily="18" charset="0"/>
                <a:ea typeface="標楷體" pitchFamily="65" charset="-120"/>
              </a:endParaRPr>
            </a:p>
          </p:txBody>
        </p:sp>
      </p:grpSp>
    </p:spTree>
    <p:extLst>
      <p:ext uri="{BB962C8B-B14F-4D97-AF65-F5344CB8AC3E}">
        <p14:creationId xmlns:p14="http://schemas.microsoft.com/office/powerpoint/2010/main" val="90458917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endParaRPr lang="zh-TW" altLang="en-US" dirty="0"/>
          </a:p>
        </p:txBody>
      </p:sp>
      <p:sp>
        <p:nvSpPr>
          <p:cNvPr id="2" name="內容版面配置區 1"/>
          <p:cNvSpPr>
            <a:spLocks noGrp="1"/>
          </p:cNvSpPr>
          <p:nvPr>
            <p:ph idx="1"/>
          </p:nvPr>
        </p:nvSpPr>
        <p:spPr/>
        <p:txBody>
          <a:bodyPr/>
          <a:lstStyle/>
          <a:p>
            <a:pPr marL="0" indent="0">
              <a:buNone/>
            </a:pPr>
            <a:r>
              <a:rPr lang="en-US" altLang="zh-TW" dirty="0"/>
              <a:t>4-3-3</a:t>
            </a:r>
            <a:r>
              <a:rPr lang="zh-TW" altLang="en-US" dirty="0"/>
              <a:t>　反向傳播的學習方法</a:t>
            </a:r>
            <a:endParaRPr lang="en-US" altLang="zh-TW" b="0" dirty="0" smtClean="0">
              <a:solidFill>
                <a:schemeClr val="tx1"/>
              </a:solidFill>
              <a:latin typeface="標楷體" panose="03000509000000000000" pitchFamily="65" charset="-120"/>
              <a:ea typeface="標楷體" panose="03000509000000000000" pitchFamily="65" charset="-120"/>
            </a:endParaRPr>
          </a:p>
          <a:p>
            <a:pPr marL="0" indent="0">
              <a:buNone/>
            </a:pPr>
            <a:r>
              <a:rPr lang="en-US" altLang="zh-TW" sz="2400" b="0" dirty="0">
                <a:solidFill>
                  <a:schemeClr val="tx1"/>
                </a:solidFill>
                <a:latin typeface="標楷體" panose="03000509000000000000" pitchFamily="65" charset="-120"/>
                <a:ea typeface="標楷體" panose="03000509000000000000" pitchFamily="65" charset="-120"/>
              </a:rPr>
              <a:t>	</a:t>
            </a:r>
            <a:r>
              <a:rPr lang="zh-TW" altLang="en-US"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在神經網路裡，可能有上萬個權重需要更新。若每個權重都用梯度下降法更新的話，一次更新神經網路的權重，就要計算所有權重的梯度，因此，計算神經網路中所有權重的偏微分，就要計算上萬次的偏微分，這將會造成神經網路學習時效率非常的差。</a:t>
            </a:r>
            <a:endParaRPr lang="en-US" altLang="zh-TW"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p>
            <a:pPr marL="0" indent="0">
              <a:buNone/>
            </a:pPr>
            <a:r>
              <a:rPr lang="en-US" altLang="zh-TW"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	</a:t>
            </a:r>
            <a:r>
              <a:rPr lang="zh-TW" altLang="en-US"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為了提升神經網路的計算效率，「反向傳播演算法 </a:t>
            </a:r>
            <a:r>
              <a:rPr lang="en-US" altLang="zh-TW"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(Backpropagation) </a:t>
            </a:r>
            <a:r>
              <a:rPr lang="zh-TW" altLang="en-US"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」便被提出來，用來提升神經網路中權重更新的效率，其使用連鎖率的技巧，節省計算各權重梯度時的大量的偏微分計算。</a:t>
            </a:r>
          </a:p>
        </p:txBody>
      </p:sp>
    </p:spTree>
    <p:extLst>
      <p:ext uri="{BB962C8B-B14F-4D97-AF65-F5344CB8AC3E}">
        <p14:creationId xmlns:p14="http://schemas.microsoft.com/office/powerpoint/2010/main" val="312364302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 xmlns:a16="http://schemas.microsoft.com/office/drawing/2014/main" id="{D2FEC2E4-89E1-4892-965E-49FF56A65B5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04048" y="3861048"/>
            <a:ext cx="2814632" cy="2326652"/>
          </a:xfrm>
          <a:prstGeom prst="rect">
            <a:avLst/>
          </a:prstGeom>
        </p:spPr>
      </p:pic>
      <p:sp>
        <p:nvSpPr>
          <p:cNvPr id="2" name="標題 1"/>
          <p:cNvSpPr>
            <a:spLocks noGrp="1"/>
          </p:cNvSpPr>
          <p:nvPr>
            <p:ph type="title"/>
          </p:nvPr>
        </p:nvSpPr>
        <p:spPr/>
        <p:txBody>
          <a:bodyPr/>
          <a:lstStyle/>
          <a:p>
            <a:endParaRPr lang="zh-TW" altLang="en-US" dirty="0"/>
          </a:p>
        </p:txBody>
      </p:sp>
      <p:sp>
        <p:nvSpPr>
          <p:cNvPr id="3" name="內容版面配置區 2"/>
          <p:cNvSpPr>
            <a:spLocks noGrp="1"/>
          </p:cNvSpPr>
          <p:nvPr>
            <p:ph idx="1"/>
          </p:nvPr>
        </p:nvSpPr>
        <p:spPr/>
        <p:txBody>
          <a:bodyPr/>
          <a:lstStyle/>
          <a:p>
            <a:pPr marL="0" indent="0">
              <a:lnSpc>
                <a:spcPct val="150000"/>
              </a:lnSpc>
              <a:buNone/>
              <a:tabLst>
                <a:tab pos="8072438" algn="r"/>
              </a:tabLst>
            </a:pPr>
            <a:r>
              <a:rPr lang="zh-TW" altLang="en-US" sz="2400" dirty="0" smtClean="0">
                <a:solidFill>
                  <a:srgbClr val="00B050"/>
                </a:solidFill>
              </a:rPr>
              <a:t>啟動</a:t>
            </a:r>
            <a:r>
              <a:rPr lang="zh-TW" altLang="en-US" sz="2400" dirty="0">
                <a:solidFill>
                  <a:srgbClr val="00B050"/>
                </a:solidFill>
              </a:rPr>
              <a:t>函數</a:t>
            </a:r>
            <a:r>
              <a:rPr lang="en-US" altLang="zh-TW" sz="2400" dirty="0">
                <a:solidFill>
                  <a:srgbClr val="00B050"/>
                </a:solidFill>
              </a:rPr>
              <a:t>1 – </a:t>
            </a:r>
            <a:r>
              <a:rPr lang="zh-TW" altLang="en-US" sz="2400" dirty="0">
                <a:solidFill>
                  <a:srgbClr val="00B050"/>
                </a:solidFill>
              </a:rPr>
              <a:t>感知器</a:t>
            </a:r>
            <a:endParaRPr lang="en-US" altLang="zh-TW" sz="2400" dirty="0">
              <a:solidFill>
                <a:srgbClr val="00B050"/>
              </a:solidFill>
            </a:endParaRPr>
          </a:p>
          <a:p>
            <a:pPr lvl="1" indent="0">
              <a:lnSpc>
                <a:spcPct val="100000"/>
              </a:lnSpc>
              <a:buNone/>
            </a:pPr>
            <a:r>
              <a:rPr lang="en-US" altLang="zh-TW" sz="2400" dirty="0" smtClean="0"/>
              <a:t>	</a:t>
            </a:r>
            <a:r>
              <a:rPr lang="zh-TW" altLang="en-US" sz="2400" dirty="0" smtClean="0"/>
              <a:t>在</a:t>
            </a:r>
            <a:r>
              <a:rPr lang="zh-TW" altLang="en-US" sz="2400" dirty="0"/>
              <a:t>神經網路發展的初期，人們使用一個閾值做為門檻；若相加過後的訊號</a:t>
            </a:r>
            <a:r>
              <a:rPr lang="en-US" altLang="zh-TW" sz="2400" i="1" dirty="0"/>
              <a:t>Z</a:t>
            </a:r>
            <a:r>
              <a:rPr lang="zh-TW" altLang="en-US" sz="2400" dirty="0"/>
              <a:t>小於或等於閾值，則函數輸出為</a:t>
            </a:r>
            <a:r>
              <a:rPr lang="en-US" altLang="zh-TW" sz="2400" dirty="0"/>
              <a:t>0</a:t>
            </a:r>
            <a:r>
              <a:rPr lang="zh-TW" altLang="en-US" sz="2400" dirty="0"/>
              <a:t>，此神經元將不會有訊號傳遞給下個神經元；若</a:t>
            </a:r>
            <a:r>
              <a:rPr lang="en-US" altLang="zh-TW" sz="2400" i="1" dirty="0"/>
              <a:t>Z</a:t>
            </a:r>
            <a:r>
              <a:rPr lang="zh-TW" altLang="en-US" sz="2400" dirty="0"/>
              <a:t>大於閾值，則輸出</a:t>
            </a:r>
            <a:r>
              <a:rPr lang="en-US" altLang="zh-TW" sz="2400" dirty="0"/>
              <a:t>1</a:t>
            </a:r>
            <a:r>
              <a:rPr lang="zh-TW" altLang="en-US" sz="2400" dirty="0"/>
              <a:t>，並將輸出傳遞給下個神經元做為輸入；最後會如圖所示，找出一條「線性」分類線，將紅色點與綠色點完全分類。</a:t>
            </a:r>
            <a:endParaRPr lang="en-US" altLang="zh-TW" sz="2400" dirty="0"/>
          </a:p>
        </p:txBody>
      </p:sp>
      <p:grpSp>
        <p:nvGrpSpPr>
          <p:cNvPr id="4" name="群組 3">
            <a:extLst>
              <a:ext uri="{FF2B5EF4-FFF2-40B4-BE49-F238E27FC236}">
                <a16:creationId xmlns="" xmlns:a16="http://schemas.microsoft.com/office/drawing/2014/main" id="{10898F5A-0CEB-4397-ACEA-7756C790E64E}"/>
              </a:ext>
            </a:extLst>
          </p:cNvPr>
          <p:cNvGrpSpPr/>
          <p:nvPr/>
        </p:nvGrpSpPr>
        <p:grpSpPr>
          <a:xfrm>
            <a:off x="539552" y="4437112"/>
            <a:ext cx="3816548" cy="857467"/>
            <a:chOff x="179388" y="5524283"/>
            <a:chExt cx="3816548" cy="857467"/>
          </a:xfrm>
        </p:grpSpPr>
        <p:pic>
          <p:nvPicPr>
            <p:cNvPr id="10445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r="55993"/>
            <a:stretch/>
          </p:blipFill>
          <p:spPr bwMode="auto">
            <a:xfrm>
              <a:off x="179388" y="5524283"/>
              <a:ext cx="3168476" cy="8574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2">
              <a:extLst>
                <a:ext uri="{FF2B5EF4-FFF2-40B4-BE49-F238E27FC236}">
                  <a16:creationId xmlns="" xmlns:a16="http://schemas.microsoft.com/office/drawing/2014/main" id="{038FB876-D787-4A47-8D32-DBA6E65E815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1011" r="-12"/>
            <a:stretch/>
          </p:blipFill>
          <p:spPr bwMode="auto">
            <a:xfrm>
              <a:off x="3347864" y="5524283"/>
              <a:ext cx="648072" cy="8574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339484113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5"/>
          <p:cNvSpPr>
            <a:spLocks noGrp="1"/>
          </p:cNvSpPr>
          <p:nvPr>
            <p:ph type="title"/>
          </p:nvPr>
        </p:nvSpPr>
        <p:spPr/>
        <p:txBody>
          <a:bodyPr/>
          <a:lstStyle/>
          <a:p>
            <a:endParaRPr lang="zh-TW" altLang="en-US" dirty="0"/>
          </a:p>
        </p:txBody>
      </p:sp>
      <p:sp>
        <p:nvSpPr>
          <p:cNvPr id="2" name="內容版面配置區 1"/>
          <p:cNvSpPr>
            <a:spLocks noGrp="1"/>
          </p:cNvSpPr>
          <p:nvPr>
            <p:ph idx="1"/>
          </p:nvPr>
        </p:nvSpPr>
        <p:spPr/>
        <p:txBody>
          <a:bodyPr/>
          <a:lstStyle/>
          <a:p>
            <a:pPr marL="0" indent="0">
              <a:lnSpc>
                <a:spcPct val="150000"/>
              </a:lnSpc>
              <a:buNone/>
            </a:pPr>
            <a:r>
              <a:rPr lang="zh-TW" altLang="en-US" sz="2400" kern="1200" dirty="0">
                <a:solidFill>
                  <a:srgbClr val="00B050"/>
                </a:solidFill>
              </a:rPr>
              <a:t>第一連鎖率</a:t>
            </a:r>
            <a:endParaRPr lang="en-US" altLang="zh-TW" sz="2400" kern="1200" dirty="0">
              <a:solidFill>
                <a:srgbClr val="00B050"/>
              </a:solidFill>
            </a:endParaRPr>
          </a:p>
          <a:p>
            <a:pPr marL="0" lvl="1" indent="-341312">
              <a:lnSpc>
                <a:spcPct val="150000"/>
              </a:lnSpc>
              <a:buNone/>
            </a:pPr>
            <a:r>
              <a:rPr lang="en-US" altLang="zh-TW" sz="2400" dirty="0" smtClean="0"/>
              <a:t>	</a:t>
            </a:r>
            <a:r>
              <a:rPr lang="zh-TW" altLang="en-US" sz="2400" dirty="0" smtClean="0"/>
              <a:t>設</a:t>
            </a:r>
            <a:r>
              <a:rPr lang="en-US" altLang="zh-TW" sz="2400" i="1" dirty="0"/>
              <a:t>f </a:t>
            </a:r>
            <a:r>
              <a:rPr lang="en-US" altLang="zh-TW" sz="2400" dirty="0"/>
              <a:t>(</a:t>
            </a:r>
            <a:r>
              <a:rPr lang="en-US" altLang="zh-TW" sz="2400" i="1" dirty="0"/>
              <a:t>x</a:t>
            </a:r>
            <a:r>
              <a:rPr lang="en-US" altLang="zh-TW" sz="2400" dirty="0"/>
              <a:t>)</a:t>
            </a:r>
            <a:r>
              <a:rPr lang="zh-TW" altLang="en-US" sz="2400" dirty="0"/>
              <a:t>和</a:t>
            </a:r>
            <a:r>
              <a:rPr lang="en-US" altLang="zh-TW" sz="2400" i="1" dirty="0"/>
              <a:t>g</a:t>
            </a:r>
            <a:r>
              <a:rPr lang="en-US" altLang="zh-TW" sz="2400" dirty="0"/>
              <a:t>(</a:t>
            </a:r>
            <a:r>
              <a:rPr lang="en-US" altLang="zh-TW" sz="2400" i="1" dirty="0"/>
              <a:t>y</a:t>
            </a:r>
            <a:r>
              <a:rPr lang="en-US" altLang="zh-TW" sz="2400" dirty="0"/>
              <a:t>)</a:t>
            </a:r>
            <a:r>
              <a:rPr lang="zh-TW" altLang="en-US" sz="2400" dirty="0"/>
              <a:t>是微函數，且</a:t>
            </a:r>
            <a:r>
              <a:rPr lang="en-US" altLang="zh-TW" sz="2400" i="1" dirty="0"/>
              <a:t>f</a:t>
            </a:r>
            <a:r>
              <a:rPr lang="en-US" altLang="zh-TW" sz="2400" dirty="0"/>
              <a:t> (</a:t>
            </a:r>
            <a:r>
              <a:rPr lang="en-US" altLang="zh-TW" sz="2400" i="1" dirty="0"/>
              <a:t>x</a:t>
            </a:r>
            <a:r>
              <a:rPr lang="en-US" altLang="zh-TW" sz="2400" dirty="0"/>
              <a:t>) = </a:t>
            </a:r>
            <a:r>
              <a:rPr lang="en-US" altLang="zh-TW" sz="2400" i="1" dirty="0"/>
              <a:t>y</a:t>
            </a:r>
            <a:r>
              <a:rPr lang="zh-TW" altLang="en-US" sz="2400" dirty="0"/>
              <a:t>，</a:t>
            </a:r>
            <a:r>
              <a:rPr lang="en-US" altLang="zh-TW" sz="2400" i="1" dirty="0"/>
              <a:t>g</a:t>
            </a:r>
            <a:r>
              <a:rPr lang="en-US" altLang="zh-TW" sz="2400" dirty="0"/>
              <a:t>(</a:t>
            </a:r>
            <a:r>
              <a:rPr lang="en-US" altLang="zh-TW" sz="2400" i="1" dirty="0"/>
              <a:t>y</a:t>
            </a:r>
            <a:r>
              <a:rPr lang="en-US" altLang="zh-TW" sz="2400" dirty="0"/>
              <a:t>) = </a:t>
            </a:r>
            <a:r>
              <a:rPr lang="en-US" altLang="zh-TW" sz="2400" i="1" dirty="0"/>
              <a:t>z</a:t>
            </a:r>
            <a:r>
              <a:rPr lang="zh-TW" altLang="en-US" sz="2400" dirty="0"/>
              <a:t>。</a:t>
            </a:r>
            <a:endParaRPr lang="en-US" altLang="zh-TW" sz="2400" dirty="0"/>
          </a:p>
          <a:p>
            <a:pPr marL="0" lvl="1" indent="-341312">
              <a:lnSpc>
                <a:spcPct val="150000"/>
              </a:lnSpc>
              <a:buNone/>
            </a:pPr>
            <a:r>
              <a:rPr lang="en-US" altLang="zh-TW" sz="2400" dirty="0"/>
              <a:t>	</a:t>
            </a:r>
            <a:r>
              <a:rPr lang="en-US" altLang="zh-TW" sz="2400" i="1" dirty="0"/>
              <a:t>x</a:t>
            </a:r>
            <a:r>
              <a:rPr lang="zh-TW" altLang="en-US" sz="2400" dirty="0"/>
              <a:t>作為參數輸入進</a:t>
            </a:r>
            <a:r>
              <a:rPr lang="zh-TW" altLang="en-US" sz="2400" dirty="0" smtClean="0"/>
              <a:t>函數 </a:t>
            </a:r>
            <a:r>
              <a:rPr lang="en-US" altLang="zh-TW" sz="2400" i="1" dirty="0" smtClean="0"/>
              <a:t>f</a:t>
            </a:r>
            <a:r>
              <a:rPr lang="zh-TW" altLang="en-US" sz="2400" dirty="0"/>
              <a:t>，並且輸出</a:t>
            </a:r>
            <a:r>
              <a:rPr lang="en-US" altLang="zh-TW" sz="2400" i="1" dirty="0"/>
              <a:t>y</a:t>
            </a:r>
            <a:r>
              <a:rPr lang="zh-TW" altLang="en-US" sz="2400" dirty="0"/>
              <a:t>，</a:t>
            </a:r>
            <a:r>
              <a:rPr lang="en-US" altLang="zh-TW" sz="2400" i="1" dirty="0"/>
              <a:t>y</a:t>
            </a:r>
            <a:r>
              <a:rPr lang="zh-TW" altLang="en-US" sz="2400" dirty="0"/>
              <a:t>又另作參數輸入進函數 </a:t>
            </a:r>
            <a:r>
              <a:rPr lang="en-US" altLang="zh-TW" sz="2400" i="1" dirty="0"/>
              <a:t>g</a:t>
            </a:r>
            <a:r>
              <a:rPr lang="zh-TW" altLang="en-US" sz="2400" dirty="0"/>
              <a:t>，輸出 </a:t>
            </a:r>
            <a:r>
              <a:rPr lang="en-US" altLang="zh-TW" sz="2400" i="1" dirty="0"/>
              <a:t>z</a:t>
            </a:r>
            <a:r>
              <a:rPr lang="zh-TW" altLang="en-US" sz="2400" dirty="0"/>
              <a:t>；因此，若參數 </a:t>
            </a:r>
            <a:r>
              <a:rPr lang="en-US" altLang="zh-TW" sz="2400" i="1" dirty="0"/>
              <a:t>x</a:t>
            </a:r>
            <a:r>
              <a:rPr lang="en-US" altLang="zh-TW" sz="2400" dirty="0"/>
              <a:t> </a:t>
            </a:r>
            <a:r>
              <a:rPr lang="zh-TW" altLang="en-US" sz="2400" dirty="0"/>
              <a:t>發生變化，將會影響到參數</a:t>
            </a:r>
            <a:r>
              <a:rPr lang="en-US" altLang="zh-TW" sz="2400" i="1" dirty="0"/>
              <a:t>z</a:t>
            </a:r>
            <a:r>
              <a:rPr lang="zh-TW" altLang="en-US" sz="2400" dirty="0"/>
              <a:t>；若參數</a:t>
            </a:r>
            <a:r>
              <a:rPr lang="en-US" altLang="zh-TW" sz="2400" i="1" dirty="0"/>
              <a:t>x</a:t>
            </a:r>
            <a:r>
              <a:rPr lang="zh-TW" altLang="en-US" sz="2400" dirty="0"/>
              <a:t>對參數</a:t>
            </a:r>
            <a:r>
              <a:rPr lang="en-US" altLang="zh-TW" sz="2400" i="1" dirty="0"/>
              <a:t>z</a:t>
            </a:r>
            <a:r>
              <a:rPr lang="zh-TW" altLang="en-US" sz="2400" dirty="0"/>
              <a:t>微分，會得到式</a:t>
            </a:r>
            <a:r>
              <a:rPr lang="en-US" altLang="zh-TW" sz="2400" dirty="0"/>
              <a:t>(4-9)</a:t>
            </a:r>
            <a:r>
              <a:rPr lang="zh-TW" altLang="en-US" sz="2400" dirty="0"/>
              <a:t>。</a:t>
            </a:r>
            <a:endParaRPr lang="en-US" altLang="zh-TW" sz="2400" dirty="0"/>
          </a:p>
          <a:p>
            <a:pPr marL="0" indent="0">
              <a:buNone/>
            </a:pPr>
            <a:endParaRPr lang="zh-TW" altLang="en-US" dirty="0"/>
          </a:p>
        </p:txBody>
      </p:sp>
      <p:pic>
        <p:nvPicPr>
          <p:cNvPr id="4" name="圖片 3"/>
          <p:cNvPicPr/>
          <p:nvPr/>
        </p:nvPicPr>
        <p:blipFill>
          <a:blip r:embed="rId2">
            <a:extLst>
              <a:ext uri="{28A0092B-C50C-407E-A947-70E740481C1C}">
                <a14:useLocalDpi xmlns:a14="http://schemas.microsoft.com/office/drawing/2010/main" val="0"/>
              </a:ext>
            </a:extLst>
          </a:blip>
          <a:srcRect/>
          <a:stretch>
            <a:fillRect/>
          </a:stretch>
        </p:blipFill>
        <p:spPr bwMode="auto">
          <a:xfrm>
            <a:off x="2511626" y="4287694"/>
            <a:ext cx="4120748" cy="725482"/>
          </a:xfrm>
          <a:prstGeom prst="rect">
            <a:avLst/>
          </a:prstGeom>
          <a:noFill/>
        </p:spPr>
      </p:pic>
      <p:pic>
        <p:nvPicPr>
          <p:cNvPr id="1075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2000" y="5417957"/>
            <a:ext cx="7200000" cy="7621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4744819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5"/>
          <p:cNvSpPr>
            <a:spLocks noGrp="1"/>
          </p:cNvSpPr>
          <p:nvPr>
            <p:ph type="title"/>
          </p:nvPr>
        </p:nvSpPr>
        <p:spPr/>
        <p:txBody>
          <a:bodyPr/>
          <a:lstStyle/>
          <a:p>
            <a:endParaRPr lang="zh-TW" altLang="en-US" dirty="0"/>
          </a:p>
        </p:txBody>
      </p:sp>
      <p:sp>
        <p:nvSpPr>
          <p:cNvPr id="2" name="內容版面配置區 1"/>
          <p:cNvSpPr>
            <a:spLocks noGrp="1"/>
          </p:cNvSpPr>
          <p:nvPr>
            <p:ph idx="1"/>
          </p:nvPr>
        </p:nvSpPr>
        <p:spPr/>
        <p:txBody>
          <a:bodyPr/>
          <a:lstStyle/>
          <a:p>
            <a:pPr marL="0" indent="0">
              <a:lnSpc>
                <a:spcPct val="150000"/>
              </a:lnSpc>
              <a:buNone/>
            </a:pPr>
            <a:r>
              <a:rPr lang="zh-TW" altLang="en-US" sz="2400" kern="1200" dirty="0">
                <a:solidFill>
                  <a:srgbClr val="00B050"/>
                </a:solidFill>
              </a:rPr>
              <a:t>第二連鎖率</a:t>
            </a:r>
            <a:endParaRPr lang="en-US" altLang="zh-TW" sz="2400" kern="1200" dirty="0">
              <a:solidFill>
                <a:srgbClr val="00B050"/>
              </a:solidFill>
            </a:endParaRPr>
          </a:p>
          <a:p>
            <a:pPr marL="0" indent="0">
              <a:lnSpc>
                <a:spcPct val="150000"/>
              </a:lnSpc>
              <a:buNone/>
            </a:pPr>
            <a:r>
              <a:rPr kumimoji="1" lang="zh-TW" altLang="en-US" sz="2400" b="0" dirty="0" smtClean="0">
                <a:solidFill>
                  <a:schemeClr val="tx1"/>
                </a:solidFill>
                <a:latin typeface="Times New Roman" pitchFamily="18" charset="0"/>
                <a:ea typeface="標楷體" pitchFamily="65" charset="-120"/>
                <a:cs typeface="Times New Roman" panose="02020603050405020304" pitchFamily="18" charset="0"/>
              </a:rPr>
              <a:t>設</a:t>
            </a:r>
            <a:r>
              <a:rPr kumimoji="1" lang="en-US" altLang="zh-TW" sz="2400" b="0" i="1" dirty="0">
                <a:solidFill>
                  <a:schemeClr val="tx1"/>
                </a:solidFill>
                <a:latin typeface="Times New Roman" pitchFamily="18" charset="0"/>
                <a:ea typeface="標楷體" pitchFamily="65" charset="-120"/>
                <a:cs typeface="Times New Roman" panose="02020603050405020304" pitchFamily="18" charset="0"/>
              </a:rPr>
              <a:t>g</a:t>
            </a:r>
            <a:r>
              <a:rPr kumimoji="1" lang="en-US" altLang="zh-TW" sz="2400" b="0" dirty="0">
                <a:solidFill>
                  <a:schemeClr val="tx1"/>
                </a:solidFill>
                <a:latin typeface="Times New Roman" pitchFamily="18" charset="0"/>
                <a:ea typeface="標楷體" pitchFamily="65" charset="-120"/>
                <a:cs typeface="Times New Roman" panose="02020603050405020304" pitchFamily="18" charset="0"/>
              </a:rPr>
              <a:t>(</a:t>
            </a:r>
            <a:r>
              <a:rPr kumimoji="1" lang="el-GR" altLang="zh-TW" sz="2400" b="0" i="1" dirty="0">
                <a:solidFill>
                  <a:schemeClr val="tx1"/>
                </a:solidFill>
                <a:latin typeface="Times New Roman" pitchFamily="18" charset="0"/>
                <a:ea typeface="標楷體" pitchFamily="65" charset="-120"/>
                <a:cs typeface="Times New Roman" panose="02020603050405020304" pitchFamily="18" charset="0"/>
              </a:rPr>
              <a:t>α</a:t>
            </a:r>
            <a:r>
              <a:rPr kumimoji="1" lang="en-US" altLang="zh-TW" sz="2400" b="0" dirty="0">
                <a:solidFill>
                  <a:schemeClr val="tx1"/>
                </a:solidFill>
                <a:latin typeface="Times New Roman" pitchFamily="18" charset="0"/>
                <a:ea typeface="標楷體" pitchFamily="65" charset="-120"/>
                <a:cs typeface="Times New Roman" panose="02020603050405020304" pitchFamily="18" charset="0"/>
              </a:rPr>
              <a:t>)</a:t>
            </a:r>
            <a:r>
              <a:rPr kumimoji="1" lang="zh-TW" altLang="en-US" sz="2400" b="0" dirty="0">
                <a:solidFill>
                  <a:schemeClr val="tx1"/>
                </a:solidFill>
                <a:latin typeface="Times New Roman" pitchFamily="18" charset="0"/>
                <a:ea typeface="標楷體" pitchFamily="65" charset="-120"/>
                <a:cs typeface="Times New Roman" panose="02020603050405020304" pitchFamily="18" charset="0"/>
              </a:rPr>
              <a:t>和</a:t>
            </a:r>
            <a:r>
              <a:rPr kumimoji="1" lang="en-US" altLang="zh-TW" sz="2400" b="0" i="1" dirty="0">
                <a:solidFill>
                  <a:schemeClr val="tx1"/>
                </a:solidFill>
                <a:latin typeface="Times New Roman" pitchFamily="18" charset="0"/>
                <a:ea typeface="標楷體" pitchFamily="65" charset="-120"/>
                <a:cs typeface="Times New Roman" panose="02020603050405020304" pitchFamily="18" charset="0"/>
              </a:rPr>
              <a:t>r</a:t>
            </a:r>
            <a:r>
              <a:rPr kumimoji="1" lang="en-US" altLang="zh-TW" sz="2400" b="0" dirty="0">
                <a:solidFill>
                  <a:schemeClr val="tx1"/>
                </a:solidFill>
                <a:latin typeface="Times New Roman" pitchFamily="18" charset="0"/>
                <a:ea typeface="標楷體" pitchFamily="65" charset="-120"/>
                <a:cs typeface="Times New Roman" panose="02020603050405020304" pitchFamily="18" charset="0"/>
              </a:rPr>
              <a:t>(</a:t>
            </a:r>
            <a:r>
              <a:rPr kumimoji="1" lang="el-GR" altLang="zh-TW" sz="2400" b="0" i="1" dirty="0">
                <a:solidFill>
                  <a:schemeClr val="tx1"/>
                </a:solidFill>
                <a:latin typeface="Times New Roman" pitchFamily="18" charset="0"/>
                <a:ea typeface="標楷體" pitchFamily="65" charset="-120"/>
                <a:cs typeface="Times New Roman" panose="02020603050405020304" pitchFamily="18" charset="0"/>
              </a:rPr>
              <a:t>α</a:t>
            </a:r>
            <a:r>
              <a:rPr kumimoji="1" lang="en-US" altLang="zh-TW" sz="2400" b="0" dirty="0">
                <a:solidFill>
                  <a:schemeClr val="tx1"/>
                </a:solidFill>
                <a:latin typeface="Times New Roman" pitchFamily="18" charset="0"/>
                <a:ea typeface="標楷體" pitchFamily="65" charset="-120"/>
                <a:cs typeface="Times New Roman" panose="02020603050405020304" pitchFamily="18" charset="0"/>
              </a:rPr>
              <a:t>)</a:t>
            </a:r>
            <a:r>
              <a:rPr kumimoji="1" lang="zh-TW" altLang="en-US" sz="2400" b="0" dirty="0">
                <a:solidFill>
                  <a:schemeClr val="tx1"/>
                </a:solidFill>
                <a:latin typeface="Times New Roman" pitchFamily="18" charset="0"/>
                <a:ea typeface="標楷體" pitchFamily="65" charset="-120"/>
                <a:cs typeface="Times New Roman" panose="02020603050405020304" pitchFamily="18" charset="0"/>
              </a:rPr>
              <a:t>是可微函數，且</a:t>
            </a:r>
            <a:r>
              <a:rPr kumimoji="1" lang="en-US" altLang="zh-TW" sz="2400" b="0" i="1" dirty="0">
                <a:solidFill>
                  <a:schemeClr val="tx1"/>
                </a:solidFill>
                <a:latin typeface="Times New Roman" pitchFamily="18" charset="0"/>
                <a:ea typeface="標楷體" pitchFamily="65" charset="-120"/>
                <a:cs typeface="Times New Roman" panose="02020603050405020304" pitchFamily="18" charset="0"/>
              </a:rPr>
              <a:t>g</a:t>
            </a:r>
            <a:r>
              <a:rPr kumimoji="1" lang="en-US" altLang="zh-TW" sz="2400" b="0" dirty="0">
                <a:solidFill>
                  <a:schemeClr val="tx1"/>
                </a:solidFill>
                <a:latin typeface="Times New Roman" pitchFamily="18" charset="0"/>
                <a:ea typeface="標楷體" pitchFamily="65" charset="-120"/>
                <a:cs typeface="Times New Roman" panose="02020603050405020304" pitchFamily="18" charset="0"/>
              </a:rPr>
              <a:t>(</a:t>
            </a:r>
            <a:r>
              <a:rPr kumimoji="1" lang="el-GR" altLang="zh-TW" sz="2400" b="0" i="1" dirty="0">
                <a:solidFill>
                  <a:schemeClr val="tx1"/>
                </a:solidFill>
                <a:latin typeface="Times New Roman" pitchFamily="18" charset="0"/>
                <a:ea typeface="標楷體" pitchFamily="65" charset="-120"/>
                <a:cs typeface="Times New Roman" panose="02020603050405020304" pitchFamily="18" charset="0"/>
              </a:rPr>
              <a:t>α</a:t>
            </a:r>
            <a:r>
              <a:rPr kumimoji="1" lang="en-US" altLang="zh-TW" sz="2400" b="0" dirty="0">
                <a:solidFill>
                  <a:schemeClr val="tx1"/>
                </a:solidFill>
                <a:latin typeface="Times New Roman" pitchFamily="18" charset="0"/>
                <a:ea typeface="標楷體" pitchFamily="65" charset="-120"/>
                <a:cs typeface="Times New Roman" panose="02020603050405020304" pitchFamily="18" charset="0"/>
              </a:rPr>
              <a:t>) </a:t>
            </a:r>
            <a:r>
              <a:rPr kumimoji="1" lang="el-GR" altLang="zh-TW" sz="2400" b="0" dirty="0">
                <a:solidFill>
                  <a:schemeClr val="tx1"/>
                </a:solidFill>
                <a:latin typeface="Times New Roman" pitchFamily="18" charset="0"/>
                <a:ea typeface="標楷體" pitchFamily="65" charset="-120"/>
                <a:cs typeface="Times New Roman" panose="02020603050405020304" pitchFamily="18" charset="0"/>
              </a:rPr>
              <a:t>= </a:t>
            </a:r>
            <a:r>
              <a:rPr kumimoji="1" lang="en-US" altLang="zh-TW" sz="2400" b="0" i="1" dirty="0">
                <a:solidFill>
                  <a:schemeClr val="tx1"/>
                </a:solidFill>
                <a:latin typeface="Times New Roman" pitchFamily="18" charset="0"/>
                <a:ea typeface="標楷體" pitchFamily="65" charset="-120"/>
                <a:cs typeface="Times New Roman" panose="02020603050405020304" pitchFamily="18" charset="0"/>
              </a:rPr>
              <a:t>x</a:t>
            </a:r>
            <a:r>
              <a:rPr kumimoji="1" lang="zh-TW" altLang="en-US" sz="2400" b="0" dirty="0">
                <a:solidFill>
                  <a:schemeClr val="tx1"/>
                </a:solidFill>
                <a:latin typeface="Times New Roman" pitchFamily="18" charset="0"/>
                <a:ea typeface="標楷體" pitchFamily="65" charset="-120"/>
                <a:cs typeface="Times New Roman" panose="02020603050405020304" pitchFamily="18" charset="0"/>
              </a:rPr>
              <a:t>，</a:t>
            </a:r>
            <a:r>
              <a:rPr kumimoji="1" lang="en-US" altLang="zh-TW" sz="2400" b="0" i="1" dirty="0">
                <a:solidFill>
                  <a:schemeClr val="tx1"/>
                </a:solidFill>
                <a:latin typeface="Times New Roman" pitchFamily="18" charset="0"/>
                <a:ea typeface="標楷體" pitchFamily="65" charset="-120"/>
                <a:cs typeface="Times New Roman" panose="02020603050405020304" pitchFamily="18" charset="0"/>
              </a:rPr>
              <a:t>r</a:t>
            </a:r>
            <a:r>
              <a:rPr kumimoji="1" lang="en-US" altLang="zh-TW" sz="2400" b="0" dirty="0">
                <a:solidFill>
                  <a:schemeClr val="tx1"/>
                </a:solidFill>
                <a:latin typeface="Times New Roman" pitchFamily="18" charset="0"/>
                <a:ea typeface="標楷體" pitchFamily="65" charset="-120"/>
                <a:cs typeface="Times New Roman" panose="02020603050405020304" pitchFamily="18" charset="0"/>
              </a:rPr>
              <a:t> (</a:t>
            </a:r>
            <a:r>
              <a:rPr kumimoji="1" lang="el-GR" altLang="zh-TW" sz="2400" b="0" i="1" dirty="0">
                <a:solidFill>
                  <a:schemeClr val="tx1"/>
                </a:solidFill>
                <a:latin typeface="Times New Roman" pitchFamily="18" charset="0"/>
                <a:ea typeface="標楷體" pitchFamily="65" charset="-120"/>
                <a:cs typeface="Times New Roman" panose="02020603050405020304" pitchFamily="18" charset="0"/>
              </a:rPr>
              <a:t>α</a:t>
            </a:r>
            <a:r>
              <a:rPr kumimoji="1" lang="en-US" altLang="zh-TW" sz="2400" b="0" dirty="0">
                <a:solidFill>
                  <a:schemeClr val="tx1"/>
                </a:solidFill>
                <a:latin typeface="Times New Roman" pitchFamily="18" charset="0"/>
                <a:ea typeface="標楷體" pitchFamily="65" charset="-120"/>
                <a:cs typeface="Times New Roman" panose="02020603050405020304" pitchFamily="18" charset="0"/>
              </a:rPr>
              <a:t>) </a:t>
            </a:r>
            <a:r>
              <a:rPr kumimoji="1" lang="el-GR" altLang="zh-TW" sz="2400" b="0" dirty="0">
                <a:solidFill>
                  <a:schemeClr val="tx1"/>
                </a:solidFill>
                <a:latin typeface="Times New Roman" pitchFamily="18" charset="0"/>
                <a:ea typeface="標楷體" pitchFamily="65" charset="-120"/>
                <a:cs typeface="Times New Roman" panose="02020603050405020304" pitchFamily="18" charset="0"/>
              </a:rPr>
              <a:t>= </a:t>
            </a:r>
            <a:r>
              <a:rPr kumimoji="1" lang="en-US" altLang="zh-TW" sz="2400" b="0" i="1" dirty="0">
                <a:solidFill>
                  <a:schemeClr val="tx1"/>
                </a:solidFill>
                <a:latin typeface="Times New Roman" pitchFamily="18" charset="0"/>
                <a:ea typeface="標楷體" pitchFamily="65" charset="-120"/>
                <a:cs typeface="Times New Roman" panose="02020603050405020304" pitchFamily="18" charset="0"/>
              </a:rPr>
              <a:t>y</a:t>
            </a:r>
            <a:r>
              <a:rPr kumimoji="1" lang="zh-TW" altLang="el-GR" sz="2400" b="0" dirty="0">
                <a:solidFill>
                  <a:schemeClr val="tx1"/>
                </a:solidFill>
                <a:latin typeface="Times New Roman" pitchFamily="18" charset="0"/>
                <a:ea typeface="標楷體" pitchFamily="65" charset="-120"/>
                <a:cs typeface="Times New Roman" panose="02020603050405020304" pitchFamily="18" charset="0"/>
              </a:rPr>
              <a:t>， </a:t>
            </a:r>
            <a:r>
              <a:rPr kumimoji="1" lang="en-US" altLang="zh-TW" sz="2400" b="0" i="1" dirty="0">
                <a:solidFill>
                  <a:schemeClr val="tx1"/>
                </a:solidFill>
                <a:latin typeface="Times New Roman" pitchFamily="18" charset="0"/>
                <a:ea typeface="標楷體" pitchFamily="65" charset="-120"/>
                <a:cs typeface="Times New Roman" panose="02020603050405020304" pitchFamily="18" charset="0"/>
              </a:rPr>
              <a:t>f</a:t>
            </a:r>
            <a:r>
              <a:rPr kumimoji="1" lang="en-US" altLang="zh-TW" sz="2400" b="0" dirty="0">
                <a:solidFill>
                  <a:schemeClr val="tx1"/>
                </a:solidFill>
                <a:latin typeface="Times New Roman" pitchFamily="18" charset="0"/>
                <a:ea typeface="標楷體" pitchFamily="65" charset="-120"/>
                <a:cs typeface="Times New Roman" panose="02020603050405020304" pitchFamily="18" charset="0"/>
              </a:rPr>
              <a:t> (</a:t>
            </a:r>
            <a:r>
              <a:rPr kumimoji="1" lang="en-US" altLang="zh-TW" sz="2400" b="0" i="1" dirty="0" err="1">
                <a:solidFill>
                  <a:schemeClr val="tx1"/>
                </a:solidFill>
                <a:latin typeface="Times New Roman" pitchFamily="18" charset="0"/>
                <a:ea typeface="標楷體" pitchFamily="65" charset="-120"/>
                <a:cs typeface="Times New Roman" panose="02020603050405020304" pitchFamily="18" charset="0"/>
              </a:rPr>
              <a:t>x</a:t>
            </a:r>
            <a:r>
              <a:rPr kumimoji="1" lang="en-US" altLang="zh-TW" sz="2400" b="0" dirty="0" err="1">
                <a:solidFill>
                  <a:schemeClr val="tx1"/>
                </a:solidFill>
                <a:latin typeface="Times New Roman" pitchFamily="18" charset="0"/>
                <a:ea typeface="標楷體" pitchFamily="65" charset="-120"/>
                <a:cs typeface="Times New Roman" panose="02020603050405020304" pitchFamily="18" charset="0"/>
              </a:rPr>
              <a:t>,</a:t>
            </a:r>
            <a:r>
              <a:rPr kumimoji="1" lang="en-US" altLang="zh-TW" sz="2400" b="0" i="1" dirty="0" err="1">
                <a:solidFill>
                  <a:schemeClr val="tx1"/>
                </a:solidFill>
                <a:latin typeface="Times New Roman" pitchFamily="18" charset="0"/>
                <a:ea typeface="標楷體" pitchFamily="65" charset="-120"/>
                <a:cs typeface="Times New Roman" panose="02020603050405020304" pitchFamily="18" charset="0"/>
              </a:rPr>
              <a:t>y</a:t>
            </a:r>
            <a:r>
              <a:rPr kumimoji="1" lang="en-US" altLang="zh-TW" sz="2400" b="0" dirty="0">
                <a:solidFill>
                  <a:schemeClr val="tx1"/>
                </a:solidFill>
                <a:latin typeface="Times New Roman" pitchFamily="18" charset="0"/>
                <a:ea typeface="標楷體" pitchFamily="65" charset="-120"/>
                <a:cs typeface="Times New Roman" panose="02020603050405020304" pitchFamily="18" charset="0"/>
              </a:rPr>
              <a:t>) = </a:t>
            </a:r>
            <a:r>
              <a:rPr kumimoji="1" lang="el-GR" altLang="zh-TW" sz="2400" b="0" i="1" dirty="0">
                <a:solidFill>
                  <a:schemeClr val="tx1"/>
                </a:solidFill>
                <a:latin typeface="Times New Roman" pitchFamily="18" charset="0"/>
                <a:ea typeface="標楷體" pitchFamily="65" charset="-120"/>
                <a:cs typeface="Times New Roman" panose="02020603050405020304" pitchFamily="18" charset="0"/>
              </a:rPr>
              <a:t>β</a:t>
            </a:r>
            <a:r>
              <a:rPr kumimoji="1" lang="zh-TW" altLang="en-US" sz="2400" b="0" dirty="0">
                <a:solidFill>
                  <a:schemeClr val="tx1"/>
                </a:solidFill>
                <a:latin typeface="Times New Roman" pitchFamily="18" charset="0"/>
                <a:ea typeface="標楷體" pitchFamily="65" charset="-120"/>
                <a:cs typeface="Times New Roman" panose="02020603050405020304" pitchFamily="18" charset="0"/>
              </a:rPr>
              <a:t>。</a:t>
            </a:r>
            <a:endParaRPr kumimoji="1" lang="en-US" altLang="zh-TW" sz="2400" b="0" dirty="0">
              <a:solidFill>
                <a:schemeClr val="tx1"/>
              </a:solidFill>
              <a:latin typeface="Times New Roman" pitchFamily="18" charset="0"/>
              <a:ea typeface="標楷體" pitchFamily="65" charset="-120"/>
              <a:cs typeface="Times New Roman" panose="02020603050405020304" pitchFamily="18" charset="0"/>
            </a:endParaRPr>
          </a:p>
          <a:p>
            <a:pPr marL="0" indent="0">
              <a:lnSpc>
                <a:spcPct val="150000"/>
              </a:lnSpc>
              <a:buNone/>
            </a:pPr>
            <a:r>
              <a:rPr kumimoji="1" lang="en-US" altLang="zh-TW" sz="2400" b="0" dirty="0">
                <a:solidFill>
                  <a:schemeClr val="tx1"/>
                </a:solidFill>
                <a:latin typeface="Times New Roman" pitchFamily="18" charset="0"/>
                <a:ea typeface="標楷體" pitchFamily="65" charset="-120"/>
                <a:cs typeface="Times New Roman" panose="02020603050405020304" pitchFamily="18" charset="0"/>
              </a:rPr>
              <a:t>	</a:t>
            </a:r>
            <a:r>
              <a:rPr kumimoji="1" lang="zh-TW" altLang="en-US" sz="2400" b="0" dirty="0">
                <a:solidFill>
                  <a:schemeClr val="tx1"/>
                </a:solidFill>
                <a:latin typeface="Times New Roman" pitchFamily="18" charset="0"/>
                <a:ea typeface="標楷體" pitchFamily="65" charset="-120"/>
                <a:cs typeface="Times New Roman" panose="02020603050405020304" pitchFamily="18" charset="0"/>
              </a:rPr>
              <a:t>參數</a:t>
            </a:r>
            <a:r>
              <a:rPr kumimoji="1" lang="en-US" altLang="zh-TW" sz="2400" b="0" i="1" dirty="0">
                <a:solidFill>
                  <a:schemeClr val="tx1"/>
                </a:solidFill>
                <a:latin typeface="Times New Roman" pitchFamily="18" charset="0"/>
                <a:ea typeface="標楷體" pitchFamily="65" charset="-120"/>
                <a:cs typeface="Times New Roman" panose="02020603050405020304" pitchFamily="18" charset="0"/>
              </a:rPr>
              <a:t>α</a:t>
            </a:r>
            <a:r>
              <a:rPr kumimoji="1" lang="zh-TW" altLang="en-US" sz="2400" b="0" dirty="0">
                <a:solidFill>
                  <a:schemeClr val="tx1"/>
                </a:solidFill>
                <a:latin typeface="Times New Roman" pitchFamily="18" charset="0"/>
                <a:ea typeface="標楷體" pitchFamily="65" charset="-120"/>
                <a:cs typeface="Times New Roman" panose="02020603050405020304" pitchFamily="18" charset="0"/>
              </a:rPr>
              <a:t>輸入進函數</a:t>
            </a:r>
            <a:r>
              <a:rPr kumimoji="1" lang="en-US" altLang="zh-TW" sz="2400" b="0" i="1" dirty="0">
                <a:solidFill>
                  <a:schemeClr val="tx1"/>
                </a:solidFill>
                <a:latin typeface="Times New Roman" pitchFamily="18" charset="0"/>
                <a:ea typeface="標楷體" pitchFamily="65" charset="-120"/>
                <a:cs typeface="Times New Roman" panose="02020603050405020304" pitchFamily="18" charset="0"/>
              </a:rPr>
              <a:t>g</a:t>
            </a:r>
            <a:r>
              <a:rPr kumimoji="1" lang="zh-TW" altLang="en-US" sz="2400" b="0" dirty="0">
                <a:solidFill>
                  <a:schemeClr val="tx1"/>
                </a:solidFill>
                <a:latin typeface="Times New Roman" pitchFamily="18" charset="0"/>
                <a:ea typeface="標楷體" pitchFamily="65" charset="-120"/>
                <a:cs typeface="Times New Roman" panose="02020603050405020304" pitchFamily="18" charset="0"/>
              </a:rPr>
              <a:t>和函數</a:t>
            </a:r>
            <a:r>
              <a:rPr kumimoji="1" lang="en-US" altLang="zh-TW" sz="2400" b="0" i="1" dirty="0">
                <a:solidFill>
                  <a:schemeClr val="tx1"/>
                </a:solidFill>
                <a:latin typeface="Times New Roman" pitchFamily="18" charset="0"/>
                <a:ea typeface="標楷體" pitchFamily="65" charset="-120"/>
                <a:cs typeface="Times New Roman" panose="02020603050405020304" pitchFamily="18" charset="0"/>
              </a:rPr>
              <a:t>r</a:t>
            </a:r>
            <a:r>
              <a:rPr kumimoji="1" lang="zh-TW" altLang="en-US" sz="2400" b="0" dirty="0">
                <a:solidFill>
                  <a:schemeClr val="tx1"/>
                </a:solidFill>
                <a:latin typeface="Times New Roman" pitchFamily="18" charset="0"/>
                <a:ea typeface="標楷體" pitchFamily="65" charset="-120"/>
                <a:cs typeface="Times New Roman" panose="02020603050405020304" pitchFamily="18" charset="0"/>
              </a:rPr>
              <a:t>，各自輸出了參數</a:t>
            </a:r>
            <a:r>
              <a:rPr kumimoji="1" lang="en-US" altLang="zh-TW" sz="2400" b="0" i="1" dirty="0">
                <a:solidFill>
                  <a:schemeClr val="tx1"/>
                </a:solidFill>
                <a:latin typeface="Times New Roman" pitchFamily="18" charset="0"/>
                <a:ea typeface="標楷體" pitchFamily="65" charset="-120"/>
                <a:cs typeface="Times New Roman" panose="02020603050405020304" pitchFamily="18" charset="0"/>
              </a:rPr>
              <a:t>x</a:t>
            </a:r>
            <a:r>
              <a:rPr kumimoji="1" lang="zh-TW" altLang="en-US" sz="2400" b="0" dirty="0">
                <a:solidFill>
                  <a:schemeClr val="tx1"/>
                </a:solidFill>
                <a:latin typeface="Times New Roman" pitchFamily="18" charset="0"/>
                <a:ea typeface="標楷體" pitchFamily="65" charset="-120"/>
                <a:cs typeface="Times New Roman" panose="02020603050405020304" pitchFamily="18" charset="0"/>
              </a:rPr>
              <a:t>和</a:t>
            </a:r>
            <a:r>
              <a:rPr kumimoji="1" lang="en-US" altLang="zh-TW" sz="2400" b="0" i="1" dirty="0">
                <a:solidFill>
                  <a:schemeClr val="tx1"/>
                </a:solidFill>
                <a:latin typeface="Times New Roman" pitchFamily="18" charset="0"/>
                <a:ea typeface="標楷體" pitchFamily="65" charset="-120"/>
                <a:cs typeface="Times New Roman" panose="02020603050405020304" pitchFamily="18" charset="0"/>
              </a:rPr>
              <a:t>y</a:t>
            </a:r>
            <a:r>
              <a:rPr kumimoji="1" lang="zh-TW" altLang="en-US" sz="2400" b="0" dirty="0">
                <a:solidFill>
                  <a:schemeClr val="tx1"/>
                </a:solidFill>
                <a:latin typeface="Times New Roman" pitchFamily="18" charset="0"/>
                <a:ea typeface="標楷體" pitchFamily="65" charset="-120"/>
                <a:cs typeface="Times New Roman" panose="02020603050405020304" pitchFamily="18" charset="0"/>
              </a:rPr>
              <a:t>，再將</a:t>
            </a:r>
            <a:r>
              <a:rPr kumimoji="1" lang="en-US" altLang="zh-TW" sz="2400" b="0" i="1" dirty="0">
                <a:solidFill>
                  <a:schemeClr val="tx1"/>
                </a:solidFill>
                <a:latin typeface="Times New Roman" pitchFamily="18" charset="0"/>
                <a:ea typeface="標楷體" pitchFamily="65" charset="-120"/>
                <a:cs typeface="Times New Roman" panose="02020603050405020304" pitchFamily="18" charset="0"/>
              </a:rPr>
              <a:t>x</a:t>
            </a:r>
            <a:r>
              <a:rPr kumimoji="1" lang="zh-TW" altLang="en-US" sz="2400" b="0" dirty="0">
                <a:solidFill>
                  <a:schemeClr val="tx1"/>
                </a:solidFill>
                <a:latin typeface="Times New Roman" pitchFamily="18" charset="0"/>
                <a:ea typeface="標楷體" pitchFamily="65" charset="-120"/>
                <a:cs typeface="Times New Roman" panose="02020603050405020304" pitchFamily="18" charset="0"/>
              </a:rPr>
              <a:t>和</a:t>
            </a:r>
            <a:r>
              <a:rPr kumimoji="1" lang="en-US" altLang="zh-TW" sz="2400" b="0" i="1" dirty="0">
                <a:solidFill>
                  <a:schemeClr val="tx1"/>
                </a:solidFill>
                <a:latin typeface="Times New Roman" pitchFamily="18" charset="0"/>
                <a:ea typeface="標楷體" pitchFamily="65" charset="-120"/>
                <a:cs typeface="Times New Roman" panose="02020603050405020304" pitchFamily="18" charset="0"/>
              </a:rPr>
              <a:t>y</a:t>
            </a:r>
            <a:r>
              <a:rPr kumimoji="1" lang="zh-TW" altLang="en-US" sz="2400" b="0" dirty="0">
                <a:solidFill>
                  <a:schemeClr val="tx1"/>
                </a:solidFill>
                <a:latin typeface="Times New Roman" pitchFamily="18" charset="0"/>
                <a:ea typeface="標楷體" pitchFamily="65" charset="-120"/>
                <a:cs typeface="Times New Roman" panose="02020603050405020304" pitchFamily="18" charset="0"/>
              </a:rPr>
              <a:t>同時輸入函數</a:t>
            </a:r>
            <a:r>
              <a:rPr kumimoji="1" lang="en-US" altLang="zh-TW" sz="2400" b="0" i="1" dirty="0">
                <a:solidFill>
                  <a:schemeClr val="tx1"/>
                </a:solidFill>
                <a:latin typeface="Times New Roman" pitchFamily="18" charset="0"/>
                <a:ea typeface="標楷體" pitchFamily="65" charset="-120"/>
                <a:cs typeface="Times New Roman" panose="02020603050405020304" pitchFamily="18" charset="0"/>
              </a:rPr>
              <a:t>f</a:t>
            </a:r>
            <a:r>
              <a:rPr kumimoji="1" lang="zh-TW" altLang="en-US" sz="2400" b="0" dirty="0">
                <a:solidFill>
                  <a:schemeClr val="tx1"/>
                </a:solidFill>
                <a:latin typeface="Times New Roman" pitchFamily="18" charset="0"/>
                <a:ea typeface="標楷體" pitchFamily="65" charset="-120"/>
                <a:cs typeface="Times New Roman" panose="02020603050405020304" pitchFamily="18" charset="0"/>
              </a:rPr>
              <a:t>，最後輸出參數</a:t>
            </a:r>
            <a:r>
              <a:rPr kumimoji="1" lang="en-US" altLang="zh-TW" sz="2400" b="0" i="1" dirty="0">
                <a:solidFill>
                  <a:schemeClr val="tx1"/>
                </a:solidFill>
                <a:latin typeface="Times New Roman" pitchFamily="18" charset="0"/>
                <a:ea typeface="標楷體" pitchFamily="65" charset="-120"/>
                <a:cs typeface="Times New Roman" panose="02020603050405020304" pitchFamily="18" charset="0"/>
              </a:rPr>
              <a:t>β</a:t>
            </a:r>
            <a:r>
              <a:rPr kumimoji="1" lang="zh-TW" altLang="en-US" sz="2400" b="0" dirty="0">
                <a:solidFill>
                  <a:schemeClr val="tx1"/>
                </a:solidFill>
                <a:latin typeface="Times New Roman" pitchFamily="18" charset="0"/>
                <a:ea typeface="標楷體" pitchFamily="65" charset="-120"/>
                <a:cs typeface="Times New Roman" panose="02020603050405020304" pitchFamily="18" charset="0"/>
              </a:rPr>
              <a:t>；以這個關係可得知，</a:t>
            </a:r>
            <a:r>
              <a:rPr kumimoji="1" lang="en-US" altLang="zh-TW" sz="2400" b="0" i="1" dirty="0" smtClean="0">
                <a:solidFill>
                  <a:schemeClr val="tx1"/>
                </a:solidFill>
                <a:latin typeface="Times New Roman" pitchFamily="18" charset="0"/>
                <a:ea typeface="標楷體" pitchFamily="65" charset="-120"/>
                <a:cs typeface="Times New Roman" panose="02020603050405020304" pitchFamily="18" charset="0"/>
              </a:rPr>
              <a:t>α</a:t>
            </a:r>
            <a:r>
              <a:rPr kumimoji="1" lang="zh-TW" altLang="en-US" sz="2400" b="0" dirty="0" smtClean="0">
                <a:solidFill>
                  <a:schemeClr val="tx1"/>
                </a:solidFill>
                <a:latin typeface="Times New Roman" pitchFamily="18" charset="0"/>
                <a:ea typeface="標楷體" pitchFamily="65" charset="-120"/>
                <a:cs typeface="Times New Roman" panose="02020603050405020304" pitchFamily="18" charset="0"/>
              </a:rPr>
              <a:t>的</a:t>
            </a:r>
            <a:r>
              <a:rPr kumimoji="1" lang="zh-TW" altLang="en-US" sz="2400" b="0" dirty="0">
                <a:solidFill>
                  <a:schemeClr val="tx1"/>
                </a:solidFill>
                <a:latin typeface="Times New Roman" pitchFamily="18" charset="0"/>
                <a:ea typeface="標楷體" pitchFamily="65" charset="-120"/>
                <a:cs typeface="Times New Roman" panose="02020603050405020304" pitchFamily="18" charset="0"/>
              </a:rPr>
              <a:t>變化將隨著各自的函數，影響到最終的參數</a:t>
            </a:r>
            <a:r>
              <a:rPr kumimoji="1" lang="en-US" altLang="zh-TW" sz="2400" b="0" i="1" dirty="0">
                <a:solidFill>
                  <a:schemeClr val="tx1"/>
                </a:solidFill>
                <a:latin typeface="Times New Roman" pitchFamily="18" charset="0"/>
                <a:ea typeface="標楷體" pitchFamily="65" charset="-120"/>
                <a:cs typeface="Times New Roman" panose="02020603050405020304" pitchFamily="18" charset="0"/>
              </a:rPr>
              <a:t>β</a:t>
            </a:r>
            <a:r>
              <a:rPr kumimoji="1" lang="zh-TW" altLang="en-US" sz="2400" b="0" dirty="0">
                <a:solidFill>
                  <a:schemeClr val="tx1"/>
                </a:solidFill>
                <a:latin typeface="Times New Roman" pitchFamily="18" charset="0"/>
                <a:ea typeface="標楷體" pitchFamily="65" charset="-120"/>
                <a:cs typeface="Times New Roman" panose="02020603050405020304" pitchFamily="18" charset="0"/>
              </a:rPr>
              <a:t>，因此若</a:t>
            </a:r>
            <a:r>
              <a:rPr kumimoji="1" lang="en-US" altLang="zh-TW" sz="2400" b="0" i="1" dirty="0">
                <a:solidFill>
                  <a:schemeClr val="tx1"/>
                </a:solidFill>
                <a:latin typeface="Times New Roman" pitchFamily="18" charset="0"/>
                <a:ea typeface="標楷體" pitchFamily="65" charset="-120"/>
                <a:cs typeface="Times New Roman" panose="02020603050405020304" pitchFamily="18" charset="0"/>
              </a:rPr>
              <a:t>α</a:t>
            </a:r>
            <a:r>
              <a:rPr kumimoji="1" lang="en-US" altLang="zh-TW" sz="2400" b="0" dirty="0">
                <a:solidFill>
                  <a:schemeClr val="tx1"/>
                </a:solidFill>
                <a:latin typeface="Times New Roman" pitchFamily="18" charset="0"/>
                <a:ea typeface="標楷體" pitchFamily="65" charset="-120"/>
                <a:cs typeface="Times New Roman" panose="02020603050405020304" pitchFamily="18" charset="0"/>
              </a:rPr>
              <a:t> </a:t>
            </a:r>
            <a:r>
              <a:rPr kumimoji="1" lang="zh-TW" altLang="en-US" sz="2400" b="0" dirty="0">
                <a:solidFill>
                  <a:schemeClr val="tx1"/>
                </a:solidFill>
                <a:latin typeface="Times New Roman" pitchFamily="18" charset="0"/>
                <a:ea typeface="標楷體" pitchFamily="65" charset="-120"/>
                <a:cs typeface="Times New Roman" panose="02020603050405020304" pitchFamily="18" charset="0"/>
              </a:rPr>
              <a:t>對</a:t>
            </a:r>
            <a:r>
              <a:rPr kumimoji="1" lang="en-US" altLang="zh-TW" sz="2400" b="0" i="1" dirty="0">
                <a:solidFill>
                  <a:schemeClr val="tx1"/>
                </a:solidFill>
                <a:latin typeface="Times New Roman" pitchFamily="18" charset="0"/>
                <a:ea typeface="標楷體" pitchFamily="65" charset="-120"/>
                <a:cs typeface="Times New Roman" panose="02020603050405020304" pitchFamily="18" charset="0"/>
              </a:rPr>
              <a:t>β</a:t>
            </a:r>
            <a:r>
              <a:rPr kumimoji="1" lang="en-US" altLang="zh-TW" sz="2400" b="0" dirty="0">
                <a:solidFill>
                  <a:schemeClr val="tx1"/>
                </a:solidFill>
                <a:latin typeface="Times New Roman" pitchFamily="18" charset="0"/>
                <a:ea typeface="標楷體" pitchFamily="65" charset="-120"/>
                <a:cs typeface="Times New Roman" panose="02020603050405020304" pitchFamily="18" charset="0"/>
              </a:rPr>
              <a:t> </a:t>
            </a:r>
            <a:r>
              <a:rPr kumimoji="1" lang="zh-TW" altLang="en-US" sz="2400" b="0" dirty="0">
                <a:solidFill>
                  <a:schemeClr val="tx1"/>
                </a:solidFill>
                <a:latin typeface="Times New Roman" pitchFamily="18" charset="0"/>
                <a:ea typeface="標楷體" pitchFamily="65" charset="-120"/>
                <a:cs typeface="Times New Roman" panose="02020603050405020304" pitchFamily="18" charset="0"/>
              </a:rPr>
              <a:t>的微分，可得到式</a:t>
            </a:r>
            <a:r>
              <a:rPr kumimoji="1" lang="en-US" altLang="zh-TW" sz="2400" b="0" dirty="0">
                <a:solidFill>
                  <a:schemeClr val="tx1"/>
                </a:solidFill>
                <a:latin typeface="Times New Roman" pitchFamily="18" charset="0"/>
                <a:ea typeface="標楷體" pitchFamily="65" charset="-120"/>
                <a:cs typeface="Times New Roman" panose="02020603050405020304" pitchFamily="18" charset="0"/>
              </a:rPr>
              <a:t>(4-10)</a:t>
            </a:r>
            <a:r>
              <a:rPr kumimoji="1" lang="zh-TW" altLang="en-US" sz="2400" b="0" dirty="0">
                <a:solidFill>
                  <a:schemeClr val="tx1"/>
                </a:solidFill>
                <a:latin typeface="Times New Roman" pitchFamily="18" charset="0"/>
                <a:ea typeface="標楷體" pitchFamily="65" charset="-120"/>
                <a:cs typeface="Times New Roman" panose="02020603050405020304" pitchFamily="18" charset="0"/>
              </a:rPr>
              <a:t>。</a:t>
            </a:r>
          </a:p>
        </p:txBody>
      </p:sp>
      <p:pic>
        <p:nvPicPr>
          <p:cNvPr id="5" name="圖片 4"/>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27584" y="4764865"/>
            <a:ext cx="4419506" cy="1454598"/>
          </a:xfrm>
          <a:prstGeom prst="rect">
            <a:avLst/>
          </a:prstGeom>
          <a:noFill/>
        </p:spPr>
      </p:pic>
      <p:grpSp>
        <p:nvGrpSpPr>
          <p:cNvPr id="3" name="群組 2">
            <a:extLst>
              <a:ext uri="{FF2B5EF4-FFF2-40B4-BE49-F238E27FC236}">
                <a16:creationId xmlns="" xmlns:a16="http://schemas.microsoft.com/office/drawing/2014/main" id="{3DCE19F1-1A9D-4DD2-8DDB-C6CADB5071C1}"/>
              </a:ext>
            </a:extLst>
          </p:cNvPr>
          <p:cNvGrpSpPr/>
          <p:nvPr/>
        </p:nvGrpSpPr>
        <p:grpSpPr>
          <a:xfrm>
            <a:off x="5319139" y="5119643"/>
            <a:ext cx="3284285" cy="745042"/>
            <a:chOff x="711650" y="5636708"/>
            <a:chExt cx="3284285" cy="745042"/>
          </a:xfrm>
        </p:grpSpPr>
        <p:pic>
          <p:nvPicPr>
            <p:cNvPr id="10854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r="65386"/>
            <a:stretch/>
          </p:blipFill>
          <p:spPr bwMode="auto">
            <a:xfrm>
              <a:off x="711650" y="5639272"/>
              <a:ext cx="2492198" cy="7424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2">
              <a:extLst>
                <a:ext uri="{FF2B5EF4-FFF2-40B4-BE49-F238E27FC236}">
                  <a16:creationId xmlns="" xmlns:a16="http://schemas.microsoft.com/office/drawing/2014/main" id="{426A3976-F9AC-4EA0-A263-9E54EDEF0BE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8930" r="69"/>
            <a:stretch/>
          </p:blipFill>
          <p:spPr bwMode="auto">
            <a:xfrm>
              <a:off x="3203848" y="5636708"/>
              <a:ext cx="792087" cy="7424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08856271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dirty="0"/>
          </a:p>
        </p:txBody>
      </p:sp>
      <p:sp>
        <p:nvSpPr>
          <p:cNvPr id="3" name="內容版面配置區 2"/>
          <p:cNvSpPr>
            <a:spLocks noGrp="1"/>
          </p:cNvSpPr>
          <p:nvPr>
            <p:ph idx="1"/>
          </p:nvPr>
        </p:nvSpPr>
        <p:spPr/>
        <p:txBody>
          <a:bodyPr/>
          <a:lstStyle/>
          <a:p>
            <a:pPr marL="0" indent="0">
              <a:lnSpc>
                <a:spcPct val="150000"/>
              </a:lnSpc>
              <a:buNone/>
            </a:pPr>
            <a:r>
              <a:rPr lang="zh-TW" altLang="en-US" sz="2400" kern="1200" dirty="0">
                <a:solidFill>
                  <a:srgbClr val="00B050"/>
                </a:solidFill>
              </a:rPr>
              <a:t>類神經網路的損失函數值</a:t>
            </a:r>
            <a:endParaRPr lang="en-US" altLang="zh-TW" sz="2400" kern="1200" dirty="0">
              <a:solidFill>
                <a:srgbClr val="00B050"/>
              </a:solidFill>
            </a:endParaRPr>
          </a:p>
          <a:p>
            <a:pPr marL="0" indent="0">
              <a:lnSpc>
                <a:spcPct val="150000"/>
              </a:lnSpc>
              <a:buNone/>
            </a:pPr>
            <a:r>
              <a:rPr lang="en-US" altLang="zh-TW" sz="2400" b="0" dirty="0">
                <a:solidFill>
                  <a:schemeClr val="tx1"/>
                </a:solidFill>
                <a:latin typeface="標楷體" panose="03000509000000000000" pitchFamily="65" charset="-120"/>
                <a:ea typeface="標楷體" panose="03000509000000000000" pitchFamily="65" charset="-120"/>
              </a:rPr>
              <a:t>	</a:t>
            </a:r>
            <a:r>
              <a:rPr lang="zh-TW" altLang="en-US"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在訓練的過程中，我們將</a:t>
            </a:r>
            <a:r>
              <a:rPr lang="en-US" altLang="zh-TW" sz="2400" b="0" i="1"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x</a:t>
            </a:r>
            <a:r>
              <a:rPr lang="en-US" altLang="zh-TW" sz="2400" b="0" baseline="-250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1</a:t>
            </a:r>
            <a:r>
              <a:rPr lang="zh-TW" altLang="en-US"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和</a:t>
            </a:r>
            <a:r>
              <a:rPr lang="en-US" altLang="zh-TW" sz="2400" b="0" i="1"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x</a:t>
            </a:r>
            <a:r>
              <a:rPr lang="en-US" altLang="zh-TW" sz="2400" b="0" baseline="-250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2</a:t>
            </a:r>
            <a:r>
              <a:rPr lang="zh-TW" altLang="en-US"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輸入後，經過每層神經元的激活函數</a:t>
            </a:r>
            <a:r>
              <a:rPr lang="en-US" altLang="zh-TW" sz="2400" b="0" i="1"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σ</a:t>
            </a:r>
            <a:r>
              <a:rPr lang="zh-TW" altLang="en-US"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，會得到預測值</a:t>
            </a:r>
            <a:r>
              <a:rPr lang="en-US" altLang="zh-TW" sz="2400" b="0" i="1"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y</a:t>
            </a:r>
            <a:r>
              <a:rPr lang="en-US" altLang="zh-TW" sz="2400" b="0" baseline="-250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1</a:t>
            </a:r>
            <a:r>
              <a:rPr lang="zh-TW" altLang="en-US"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和</a:t>
            </a:r>
            <a:r>
              <a:rPr lang="en-US" altLang="zh-TW" sz="2400" b="0" i="1"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y</a:t>
            </a:r>
            <a:r>
              <a:rPr lang="en-US" altLang="zh-TW" sz="2400" b="0" baseline="-250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2</a:t>
            </a:r>
            <a:r>
              <a:rPr lang="zh-TW" altLang="en-US"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，使用</a:t>
            </a:r>
            <a:r>
              <a:rPr lang="en-US" altLang="zh-TW"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Cross-entropy</a:t>
            </a:r>
            <a:r>
              <a:rPr lang="zh-TW" altLang="en-US"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當作損失函數</a:t>
            </a:r>
            <a:r>
              <a:rPr lang="en-US" altLang="zh-TW" sz="2400" b="0" i="1"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L</a:t>
            </a:r>
            <a:r>
              <a:rPr lang="zh-TW" altLang="en-US"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，透過實際標記值</a:t>
            </a:r>
            <a:r>
              <a:rPr lang="en-US" altLang="zh-TW" sz="2400" b="0" i="1"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y</a:t>
            </a:r>
            <a:r>
              <a:rPr lang="en-US" altLang="zh-TW" sz="2400" b="0" baseline="-250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1</a:t>
            </a:r>
            <a:r>
              <a:rPr lang="en-US" altLang="zh-TW"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ˆ</a:t>
            </a:r>
            <a:r>
              <a:rPr lang="zh-TW" altLang="en-US"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和</a:t>
            </a:r>
            <a:r>
              <a:rPr lang="en-US" altLang="zh-TW" sz="2400" b="0" i="1"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y</a:t>
            </a:r>
            <a:r>
              <a:rPr lang="en-US" altLang="zh-TW" sz="2400" b="0" baseline="-250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2</a:t>
            </a:r>
            <a:r>
              <a:rPr lang="en-US" altLang="zh-TW"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ˆ</a:t>
            </a:r>
            <a:r>
              <a:rPr lang="zh-TW" altLang="en-US"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與預測值</a:t>
            </a:r>
            <a:r>
              <a:rPr lang="en-US" altLang="zh-TW" sz="2400" b="0" i="1"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y</a:t>
            </a:r>
            <a:r>
              <a:rPr lang="en-US" altLang="zh-TW" sz="2400" b="0" baseline="-250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1</a:t>
            </a:r>
            <a:r>
              <a:rPr lang="zh-TW" altLang="en-US"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和</a:t>
            </a:r>
            <a:r>
              <a:rPr lang="en-US" altLang="zh-TW" sz="2400" b="0" i="1"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y</a:t>
            </a:r>
            <a:r>
              <a:rPr lang="en-US" altLang="zh-TW" sz="2400" b="0" baseline="-250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2</a:t>
            </a:r>
            <a:r>
              <a:rPr lang="zh-TW" altLang="en-US"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的落差，計算出下圖之神經網路的損失函數</a:t>
            </a:r>
            <a:r>
              <a:rPr lang="en-US" altLang="zh-TW" sz="2400" b="0" i="1"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L</a:t>
            </a:r>
            <a:r>
              <a:rPr lang="zh-TW" altLang="en-US"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的值。</a:t>
            </a:r>
          </a:p>
        </p:txBody>
      </p:sp>
      <p:grpSp>
        <p:nvGrpSpPr>
          <p:cNvPr id="4" name="群組 3">
            <a:extLst>
              <a:ext uri="{FF2B5EF4-FFF2-40B4-BE49-F238E27FC236}">
                <a16:creationId xmlns="" xmlns:a16="http://schemas.microsoft.com/office/drawing/2014/main" id="{E90F7876-3536-4237-8C40-1367175BA0B6}"/>
              </a:ext>
            </a:extLst>
          </p:cNvPr>
          <p:cNvGrpSpPr/>
          <p:nvPr/>
        </p:nvGrpSpPr>
        <p:grpSpPr>
          <a:xfrm>
            <a:off x="251520" y="4478109"/>
            <a:ext cx="7200000" cy="823099"/>
            <a:chOff x="611560" y="4005064"/>
            <a:chExt cx="7200000" cy="823099"/>
          </a:xfrm>
        </p:grpSpPr>
        <p:pic>
          <p:nvPicPr>
            <p:cNvPr id="1095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560" y="4005064"/>
              <a:ext cx="7200000" cy="4977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t="11015"/>
            <a:stretch/>
          </p:blipFill>
          <p:spPr bwMode="auto">
            <a:xfrm>
              <a:off x="611560" y="4409526"/>
              <a:ext cx="7200000" cy="4186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80294242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pic>
        <p:nvPicPr>
          <p:cNvPr id="4" name="Picture 2">
            <a:extLst>
              <a:ext uri="{FF2B5EF4-FFF2-40B4-BE49-F238E27FC236}">
                <a16:creationId xmlns="" xmlns:a16="http://schemas.microsoft.com/office/drawing/2014/main" id="{6C214C84-A9C4-4B81-ADFC-C878575753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568" y="2348880"/>
            <a:ext cx="7776864" cy="28152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2108654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dirty="0"/>
          </a:p>
        </p:txBody>
      </p:sp>
      <p:sp>
        <p:nvSpPr>
          <p:cNvPr id="3" name="內容版面配置區 2"/>
          <p:cNvSpPr>
            <a:spLocks noGrp="1"/>
          </p:cNvSpPr>
          <p:nvPr>
            <p:ph idx="1"/>
          </p:nvPr>
        </p:nvSpPr>
        <p:spPr/>
        <p:txBody>
          <a:bodyPr/>
          <a:lstStyle/>
          <a:p>
            <a:pPr marL="0" indent="0">
              <a:lnSpc>
                <a:spcPct val="150000"/>
              </a:lnSpc>
              <a:buNone/>
            </a:pPr>
            <a:r>
              <a:rPr lang="zh-TW" altLang="en-US" sz="2400" kern="1200" dirty="0">
                <a:solidFill>
                  <a:srgbClr val="00B050"/>
                </a:solidFill>
              </a:rPr>
              <a:t>反向傳播算法</a:t>
            </a:r>
            <a:endParaRPr lang="en-US" altLang="zh-TW" sz="2400" kern="1200" dirty="0">
              <a:solidFill>
                <a:srgbClr val="00B050"/>
              </a:solidFill>
            </a:endParaRPr>
          </a:p>
          <a:p>
            <a:pPr marL="0" indent="0">
              <a:lnSpc>
                <a:spcPct val="150000"/>
              </a:lnSpc>
              <a:buNone/>
            </a:pPr>
            <a:r>
              <a:rPr lang="en-US" altLang="zh-TW" sz="2400" b="0" dirty="0">
                <a:solidFill>
                  <a:schemeClr val="tx1"/>
                </a:solidFill>
                <a:latin typeface="標楷體" panose="03000509000000000000" pitchFamily="65" charset="-120"/>
                <a:ea typeface="標楷體" panose="03000509000000000000" pitchFamily="65" charset="-120"/>
              </a:rPr>
              <a:t>	</a:t>
            </a:r>
            <a:r>
              <a:rPr lang="zh-TW" altLang="en-US"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反向傳播算法可細分為兩個步驟，稱之</a:t>
            </a:r>
            <a:r>
              <a:rPr lang="zh-TW" altLang="en-US" sz="2400" b="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為</a:t>
            </a:r>
            <a:r>
              <a:rPr lang="en-US" altLang="zh-TW" sz="2400" b="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Forward </a:t>
            </a:r>
            <a:r>
              <a:rPr lang="en-US" altLang="zh-TW"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pass </a:t>
            </a:r>
            <a:r>
              <a:rPr lang="zh-TW" altLang="en-US" sz="2400" b="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和</a:t>
            </a:r>
            <a:r>
              <a:rPr lang="en-US" altLang="zh-TW" sz="2400" b="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Backward </a:t>
            </a:r>
            <a:r>
              <a:rPr lang="en-US" altLang="zh-TW"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pass</a:t>
            </a:r>
            <a:r>
              <a:rPr lang="zh-TW" altLang="en-US"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a:t>
            </a:r>
          </a:p>
        </p:txBody>
      </p:sp>
      <p:pic>
        <p:nvPicPr>
          <p:cNvPr id="1116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560" y="3300912"/>
            <a:ext cx="7837313" cy="22883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1640615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endParaRPr lang="zh-TW" altLang="en-US" dirty="0"/>
          </a:p>
        </p:txBody>
      </p:sp>
      <p:sp>
        <p:nvSpPr>
          <p:cNvPr id="2" name="內容版面配置區 1"/>
          <p:cNvSpPr>
            <a:spLocks noGrp="1"/>
          </p:cNvSpPr>
          <p:nvPr>
            <p:ph idx="1"/>
          </p:nvPr>
        </p:nvSpPr>
        <p:spPr/>
        <p:txBody>
          <a:bodyPr/>
          <a:lstStyle/>
          <a:p>
            <a:pPr marL="0" indent="0">
              <a:lnSpc>
                <a:spcPct val="150000"/>
              </a:lnSpc>
              <a:buNone/>
            </a:pPr>
            <a:r>
              <a:rPr lang="en-US" altLang="zh-TW" sz="2400" kern="1200" dirty="0">
                <a:solidFill>
                  <a:srgbClr val="00B050"/>
                </a:solidFill>
              </a:rPr>
              <a:t>Forward pass</a:t>
            </a:r>
            <a:r>
              <a:rPr lang="zh-TW" altLang="en-US" sz="2400" kern="1200" dirty="0">
                <a:solidFill>
                  <a:srgbClr val="00B050"/>
                </a:solidFill>
              </a:rPr>
              <a:t>的計算過程</a:t>
            </a:r>
            <a:endParaRPr lang="en-US" altLang="zh-TW" sz="2400" kern="1200" dirty="0">
              <a:solidFill>
                <a:srgbClr val="00B050"/>
              </a:solidFill>
            </a:endParaRPr>
          </a:p>
          <a:p>
            <a:pPr marL="0" lvl="2" indent="0">
              <a:lnSpc>
                <a:spcPct val="150000"/>
              </a:lnSpc>
              <a:spcBef>
                <a:spcPts val="0"/>
              </a:spcBef>
              <a:spcAft>
                <a:spcPts val="0"/>
              </a:spcAft>
              <a:buNone/>
            </a:pPr>
            <a:r>
              <a:rPr lang="en-US" altLang="zh-TW" sz="2400" dirty="0"/>
              <a:t>	</a:t>
            </a:r>
            <a:r>
              <a:rPr lang="zh-TW" altLang="en-US" sz="2400" dirty="0" smtClean="0"/>
              <a:t>若</a:t>
            </a:r>
            <a:r>
              <a:rPr lang="en-US" altLang="zh-TW" sz="2400" i="1" dirty="0"/>
              <a:t>x</a:t>
            </a:r>
            <a:r>
              <a:rPr lang="en-US" altLang="zh-TW" sz="2400" baseline="-25000" dirty="0"/>
              <a:t>1</a:t>
            </a:r>
            <a:r>
              <a:rPr lang="en-US" altLang="zh-TW" sz="2400" dirty="0"/>
              <a:t> = 2 </a:t>
            </a:r>
            <a:r>
              <a:rPr lang="zh-TW" altLang="en-US" sz="2400" dirty="0"/>
              <a:t>且</a:t>
            </a:r>
            <a:r>
              <a:rPr lang="en-US" altLang="zh-TW" sz="2400" i="1" dirty="0"/>
              <a:t>x</a:t>
            </a:r>
            <a:r>
              <a:rPr lang="en-US" altLang="zh-TW" sz="2400" baseline="-25000" dirty="0"/>
              <a:t>2</a:t>
            </a:r>
            <a:r>
              <a:rPr lang="en-US" altLang="zh-TW" sz="2400" dirty="0"/>
              <a:t> = 3</a:t>
            </a:r>
            <a:r>
              <a:rPr lang="zh-TW" altLang="en-US" sz="2400" dirty="0"/>
              <a:t>，則</a:t>
            </a:r>
            <a:r>
              <a:rPr lang="en-US" altLang="zh-TW" sz="2400" i="1" dirty="0"/>
              <a:t>z</a:t>
            </a:r>
            <a:r>
              <a:rPr lang="en-US" altLang="zh-TW" sz="2400" baseline="-25000" dirty="0"/>
              <a:t>0</a:t>
            </a:r>
            <a:r>
              <a:rPr lang="en-US" altLang="zh-TW" sz="2400" dirty="0"/>
              <a:t> = 2</a:t>
            </a:r>
            <a:r>
              <a:rPr lang="en-US" altLang="zh-TW" sz="2400" i="1" dirty="0"/>
              <a:t>w</a:t>
            </a:r>
            <a:r>
              <a:rPr lang="en-US" altLang="zh-TW" sz="2400" baseline="-25000" dirty="0"/>
              <a:t>1</a:t>
            </a:r>
            <a:r>
              <a:rPr lang="en-US" altLang="zh-TW" sz="2400" dirty="0"/>
              <a:t> + 3</a:t>
            </a:r>
            <a:r>
              <a:rPr lang="en-US" altLang="zh-TW" sz="2400" i="1" dirty="0"/>
              <a:t>w</a:t>
            </a:r>
            <a:r>
              <a:rPr lang="en-US" altLang="zh-TW" sz="2400" baseline="-25000" dirty="0"/>
              <a:t>3</a:t>
            </a:r>
            <a:r>
              <a:rPr lang="en-US" altLang="zh-TW" sz="2400" dirty="0"/>
              <a:t> + </a:t>
            </a:r>
            <a:r>
              <a:rPr lang="en-US" altLang="zh-TW" sz="2400" i="1" dirty="0"/>
              <a:t>b</a:t>
            </a:r>
            <a:r>
              <a:rPr lang="en-US" altLang="zh-TW" sz="2400" baseline="-25000" dirty="0"/>
              <a:t>1</a:t>
            </a:r>
            <a:r>
              <a:rPr lang="zh-TW" altLang="en-US" sz="2400" dirty="0"/>
              <a:t>，得知</a:t>
            </a:r>
            <a:r>
              <a:rPr lang="en-US" altLang="zh-TW" sz="2400" i="1" dirty="0"/>
              <a:t>w</a:t>
            </a:r>
            <a:r>
              <a:rPr lang="en-US" altLang="zh-TW" sz="2400" baseline="-25000" dirty="0"/>
              <a:t>1</a:t>
            </a:r>
            <a:r>
              <a:rPr lang="zh-TW" altLang="en-US" sz="2400" dirty="0"/>
              <a:t>對</a:t>
            </a:r>
            <a:r>
              <a:rPr lang="en-US" altLang="zh-TW" sz="2400" i="1" dirty="0"/>
              <a:t>z</a:t>
            </a:r>
            <a:r>
              <a:rPr lang="en-US" altLang="zh-TW" sz="2400" baseline="-25000" dirty="0"/>
              <a:t>0</a:t>
            </a:r>
            <a:r>
              <a:rPr lang="zh-TW" altLang="en-US" sz="2400" dirty="0"/>
              <a:t>的偏微分即是</a:t>
            </a:r>
            <a:r>
              <a:rPr lang="en-US" altLang="zh-TW" sz="2400" dirty="0"/>
              <a:t>2</a:t>
            </a:r>
            <a:r>
              <a:rPr lang="zh-TW" altLang="en-US" sz="2400" dirty="0"/>
              <a:t>，在</a:t>
            </a:r>
            <a:r>
              <a:rPr lang="en-US" altLang="zh-TW" sz="2400" dirty="0"/>
              <a:t>Forward pass</a:t>
            </a:r>
            <a:r>
              <a:rPr lang="zh-TW" altLang="en-US" sz="2400" dirty="0"/>
              <a:t>的計算過程中，根本不需要進行偏微分計算，只要拿輸入值當作偏微分結過就可以了。</a:t>
            </a:r>
          </a:p>
        </p:txBody>
      </p:sp>
      <p:pic>
        <p:nvPicPr>
          <p:cNvPr id="4403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35338" y="1340768"/>
            <a:ext cx="628650" cy="733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8" name="群組 7"/>
          <p:cNvGrpSpPr/>
          <p:nvPr/>
        </p:nvGrpSpPr>
        <p:grpSpPr>
          <a:xfrm>
            <a:off x="755576" y="3573016"/>
            <a:ext cx="7416824" cy="3008714"/>
            <a:chOff x="755576" y="2492894"/>
            <a:chExt cx="7632848" cy="3096346"/>
          </a:xfrm>
        </p:grpSpPr>
        <p:pic>
          <p:nvPicPr>
            <p:cNvPr id="4403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576" y="2492894"/>
              <a:ext cx="7416824" cy="28636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矩形 2"/>
            <p:cNvSpPr/>
            <p:nvPr/>
          </p:nvSpPr>
          <p:spPr bwMode="auto">
            <a:xfrm>
              <a:off x="7596336" y="4797152"/>
              <a:ext cx="792088" cy="792088"/>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TW" altLang="en-US" sz="1800" b="1" i="0" u="none" strike="noStrike" cap="none" normalizeH="0" baseline="0">
                <a:ln>
                  <a:noFill/>
                </a:ln>
                <a:solidFill>
                  <a:schemeClr val="bg1"/>
                </a:solidFill>
                <a:effectLst/>
                <a:latin typeface="Times New Roman" pitchFamily="18" charset="0"/>
                <a:ea typeface="標楷體" pitchFamily="65" charset="-120"/>
              </a:endParaRPr>
            </a:p>
          </p:txBody>
        </p:sp>
      </p:grpSp>
    </p:spTree>
    <p:extLst>
      <p:ext uri="{BB962C8B-B14F-4D97-AF65-F5344CB8AC3E}">
        <p14:creationId xmlns:p14="http://schemas.microsoft.com/office/powerpoint/2010/main" val="366743282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5"/>
          <p:cNvSpPr>
            <a:spLocks noGrp="1"/>
          </p:cNvSpPr>
          <p:nvPr>
            <p:ph type="title"/>
          </p:nvPr>
        </p:nvSpPr>
        <p:spPr/>
        <p:txBody>
          <a:bodyPr/>
          <a:lstStyle/>
          <a:p>
            <a:endParaRPr lang="zh-TW" altLang="en-US" dirty="0"/>
          </a:p>
        </p:txBody>
      </p:sp>
      <p:sp>
        <p:nvSpPr>
          <p:cNvPr id="2" name="內容版面配置區 1"/>
          <p:cNvSpPr>
            <a:spLocks noGrp="1"/>
          </p:cNvSpPr>
          <p:nvPr>
            <p:ph idx="1"/>
          </p:nvPr>
        </p:nvSpPr>
        <p:spPr/>
        <p:txBody>
          <a:bodyPr/>
          <a:lstStyle/>
          <a:p>
            <a:pPr marL="0" indent="0">
              <a:lnSpc>
                <a:spcPct val="150000"/>
              </a:lnSpc>
              <a:buNone/>
            </a:pPr>
            <a:r>
              <a:rPr kumimoji="1" lang="en-US" altLang="zh-TW" sz="2400" b="0" dirty="0">
                <a:solidFill>
                  <a:schemeClr val="tx1"/>
                </a:solidFill>
                <a:latin typeface="Times New Roman" pitchFamily="18" charset="0"/>
                <a:ea typeface="標楷體" pitchFamily="65" charset="-120"/>
              </a:rPr>
              <a:t>	</a:t>
            </a:r>
            <a:r>
              <a:rPr kumimoji="1" lang="zh-TW" altLang="en-US" sz="2400" b="0" dirty="0">
                <a:solidFill>
                  <a:schemeClr val="tx1"/>
                </a:solidFill>
                <a:latin typeface="Times New Roman" pitchFamily="18" charset="0"/>
                <a:ea typeface="標楷體" pitchFamily="65" charset="-120"/>
              </a:rPr>
              <a:t>偏微分的值都是藉由上一層神經網路的計算得知，也就是由神經網路的輸入到輸出，依序由前往後計算就可以算出所有權重的</a:t>
            </a:r>
            <a:r>
              <a:rPr kumimoji="1" lang="en-US" altLang="zh-TW" sz="2400" b="0" dirty="0">
                <a:solidFill>
                  <a:schemeClr val="tx1"/>
                </a:solidFill>
                <a:latin typeface="Times New Roman" pitchFamily="18" charset="0"/>
                <a:ea typeface="標楷體" pitchFamily="65" charset="-120"/>
              </a:rPr>
              <a:t>Forward pass</a:t>
            </a:r>
            <a:r>
              <a:rPr kumimoji="1" lang="zh-TW" altLang="en-US" sz="2400" b="0" dirty="0">
                <a:solidFill>
                  <a:schemeClr val="tx1"/>
                </a:solidFill>
                <a:latin typeface="Times New Roman" pitchFamily="18" charset="0"/>
                <a:ea typeface="標楷體" pitchFamily="65" charset="-120"/>
              </a:rPr>
              <a:t>的值。</a:t>
            </a:r>
          </a:p>
        </p:txBody>
      </p:sp>
      <p:pic>
        <p:nvPicPr>
          <p:cNvPr id="450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584" y="3128127"/>
            <a:ext cx="7521216" cy="31244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0364618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內容版面配置區 1">
            <a:extLst>
              <a:ext uri="{FF2B5EF4-FFF2-40B4-BE49-F238E27FC236}">
                <a16:creationId xmlns="" xmlns:a16="http://schemas.microsoft.com/office/drawing/2014/main" id="{B72C0B58-F7A2-4CCC-B238-369E49ED61E8}"/>
              </a:ext>
            </a:extLst>
          </p:cNvPr>
          <p:cNvSpPr txBox="1">
            <a:spLocks/>
          </p:cNvSpPr>
          <p:nvPr/>
        </p:nvSpPr>
        <p:spPr bwMode="auto">
          <a:xfrm>
            <a:off x="179388" y="1341438"/>
            <a:ext cx="8264525" cy="5040312"/>
          </a:xfrm>
          <a:prstGeom prst="rect">
            <a:avLst/>
          </a:prstGeom>
          <a:noFill/>
          <a:ln w="9525" algn="ctr">
            <a:noFill/>
            <a:miter lim="800000"/>
            <a:headEnd/>
            <a:tailEnd/>
          </a:ln>
        </p:spPr>
        <p:txBody>
          <a:bodyPr vert="horz" wrap="square" lIns="91440" tIns="45720" rIns="91440" bIns="45720" numCol="1" anchor="t" anchorCtr="0" compatLnSpc="1">
            <a:prstTxWarp prst="textNoShape">
              <a:avLst/>
            </a:prstTxWarp>
          </a:bodyPr>
          <a:lstStyle>
            <a:lvl1pPr marL="342900" indent="-342900" algn="just" defTabSz="257175" rtl="0" eaLnBrk="0" fontAlgn="base" hangingPunct="0">
              <a:spcBef>
                <a:spcPts val="80"/>
              </a:spcBef>
              <a:spcAft>
                <a:spcPct val="0"/>
              </a:spcAft>
              <a:buChar char="•"/>
              <a:tabLst>
                <a:tab pos="757238" algn="l"/>
                <a:tab pos="8072438" algn="r"/>
              </a:tabLst>
              <a:defRPr sz="2800" b="1">
                <a:solidFill>
                  <a:srgbClr val="4346BD"/>
                </a:solidFill>
                <a:latin typeface="+mn-lt"/>
                <a:ea typeface="+mn-ea"/>
                <a:cs typeface="+mn-cs"/>
              </a:defRPr>
            </a:lvl1pPr>
            <a:lvl2pPr marL="1588" indent="455613" algn="just" defTabSz="257175" rtl="0" eaLnBrk="0" fontAlgn="base" hangingPunct="0">
              <a:lnSpc>
                <a:spcPct val="115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2pPr>
            <a:lvl3pPr marL="282575" indent="-279400" algn="just" defTabSz="257175" rtl="0" eaLnBrk="0" fontAlgn="base" hangingPunct="0">
              <a:lnSpc>
                <a:spcPct val="115000"/>
              </a:lnSpc>
              <a:spcBef>
                <a:spcPct val="5000"/>
              </a:spcBef>
              <a:spcAft>
                <a:spcPct val="5000"/>
              </a:spcAft>
              <a:buChar char="•"/>
              <a:tabLst>
                <a:tab pos="757238" algn="l"/>
                <a:tab pos="8072438" algn="r"/>
              </a:tabLst>
              <a:defRPr sz="2800">
                <a:solidFill>
                  <a:schemeClr val="tx1"/>
                </a:solidFill>
                <a:latin typeface="Times New Roman" pitchFamily="18" charset="0"/>
                <a:ea typeface="標楷體" pitchFamily="65" charset="-120"/>
              </a:defRPr>
            </a:lvl3pPr>
            <a:lvl4pPr marL="284163" indent="1087438" algn="just" defTabSz="257175" rtl="0" eaLnBrk="0" fontAlgn="base" hangingPunct="0">
              <a:lnSpc>
                <a:spcPct val="115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4pPr>
            <a:lvl5pPr marL="285750" indent="1543050" algn="l" defTabSz="257175" rtl="0" eaLnBrk="0" fontAlgn="base" hangingPunct="0">
              <a:lnSpc>
                <a:spcPct val="115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5pPr>
            <a:lvl6pPr marL="21256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6pPr>
            <a:lvl7pPr marL="25828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7pPr>
            <a:lvl8pPr marL="30400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8pPr>
            <a:lvl9pPr marL="34972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9pPr>
          </a:lstStyle>
          <a:p>
            <a:pPr marL="0" indent="0">
              <a:lnSpc>
                <a:spcPct val="150000"/>
              </a:lnSpc>
              <a:buFontTx/>
              <a:buNone/>
            </a:pPr>
            <a:r>
              <a:rPr kumimoji="1" lang="en-US" altLang="zh-TW" sz="2400" b="0" kern="0" dirty="0">
                <a:solidFill>
                  <a:schemeClr val="tx1"/>
                </a:solidFill>
                <a:latin typeface="Times New Roman" pitchFamily="18" charset="0"/>
                <a:ea typeface="標楷體" pitchFamily="65" charset="-120"/>
              </a:rPr>
              <a:t>	</a:t>
            </a:r>
            <a:r>
              <a:rPr kumimoji="1" lang="zh-TW" altLang="en-US" sz="2400" b="0" kern="0" dirty="0">
                <a:solidFill>
                  <a:schemeClr val="tx1"/>
                </a:solidFill>
                <a:latin typeface="Times New Roman" pitchFamily="18" charset="0"/>
                <a:ea typeface="標楷體" pitchFamily="65" charset="-120"/>
              </a:rPr>
              <a:t>紅框裡的值只要依序從神經網路的第一層計算到最後一層，就可以通通都算出來了，完全不需要進行任何偏微分的計算；緊接著我們只需要再計算 </a:t>
            </a:r>
            <a:r>
              <a:rPr kumimoji="1" lang="en-US" altLang="zh-TW" sz="2400" b="0" kern="0" dirty="0">
                <a:solidFill>
                  <a:schemeClr val="tx1"/>
                </a:solidFill>
                <a:latin typeface="Times New Roman" pitchFamily="18" charset="0"/>
                <a:ea typeface="標楷體" pitchFamily="65" charset="-120"/>
              </a:rPr>
              <a:t>Backward pass </a:t>
            </a:r>
            <a:r>
              <a:rPr kumimoji="1" lang="zh-TW" altLang="en-US" sz="2400" b="0" kern="0" dirty="0">
                <a:solidFill>
                  <a:schemeClr val="tx1"/>
                </a:solidFill>
                <a:latin typeface="Times New Roman" pitchFamily="18" charset="0"/>
                <a:ea typeface="標楷體" pitchFamily="65" charset="-120"/>
              </a:rPr>
              <a:t>就可以得到權種的梯度。</a:t>
            </a:r>
          </a:p>
        </p:txBody>
      </p:sp>
      <p:sp>
        <p:nvSpPr>
          <p:cNvPr id="4" name="標題 3"/>
          <p:cNvSpPr>
            <a:spLocks noGrp="1"/>
          </p:cNvSpPr>
          <p:nvPr>
            <p:ph type="title"/>
          </p:nvPr>
        </p:nvSpPr>
        <p:spPr/>
        <p:txBody>
          <a:bodyPr/>
          <a:lstStyle/>
          <a:p>
            <a:endParaRPr lang="zh-TW" altLang="en-US" dirty="0"/>
          </a:p>
        </p:txBody>
      </p:sp>
      <p:pic>
        <p:nvPicPr>
          <p:cNvPr id="4608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499406" y="3501008"/>
            <a:ext cx="6145188" cy="28807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1563058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標題 7"/>
          <p:cNvSpPr>
            <a:spLocks noGrp="1"/>
          </p:cNvSpPr>
          <p:nvPr>
            <p:ph type="title"/>
          </p:nvPr>
        </p:nvSpPr>
        <p:spPr/>
        <p:txBody>
          <a:bodyPr/>
          <a:lstStyle/>
          <a:p>
            <a:endParaRPr lang="zh-TW" altLang="en-US" dirty="0"/>
          </a:p>
        </p:txBody>
      </p:sp>
      <p:sp>
        <p:nvSpPr>
          <p:cNvPr id="2" name="內容版面配置區 1"/>
          <p:cNvSpPr>
            <a:spLocks noGrp="1"/>
          </p:cNvSpPr>
          <p:nvPr>
            <p:ph idx="1"/>
          </p:nvPr>
        </p:nvSpPr>
        <p:spPr/>
        <p:txBody>
          <a:bodyPr/>
          <a:lstStyle/>
          <a:p>
            <a:endParaRPr lang="en-US" altLang="zh-TW" dirty="0"/>
          </a:p>
          <a:p>
            <a:endParaRPr lang="en-US" altLang="zh-TW" dirty="0"/>
          </a:p>
          <a:p>
            <a:endParaRPr lang="en-US" altLang="zh-TW" dirty="0"/>
          </a:p>
          <a:p>
            <a:pPr marL="0" indent="0">
              <a:buNone/>
            </a:pPr>
            <a:endParaRPr lang="en-US" altLang="zh-TW" dirty="0"/>
          </a:p>
          <a:p>
            <a:pPr marL="0" indent="0">
              <a:buNone/>
            </a:pPr>
            <a:endParaRPr lang="en-US" altLang="zh-TW" dirty="0"/>
          </a:p>
        </p:txBody>
      </p:sp>
      <p:sp>
        <p:nvSpPr>
          <p:cNvPr id="9" name="內容版面配置區 1"/>
          <p:cNvSpPr txBox="1">
            <a:spLocks/>
          </p:cNvSpPr>
          <p:nvPr/>
        </p:nvSpPr>
        <p:spPr bwMode="auto">
          <a:xfrm>
            <a:off x="179512" y="1340768"/>
            <a:ext cx="8264525" cy="5040312"/>
          </a:xfrm>
          <a:prstGeom prst="rect">
            <a:avLst/>
          </a:prstGeom>
          <a:noFill/>
          <a:ln w="9525" algn="ctr">
            <a:noFill/>
            <a:miter lim="800000"/>
            <a:headEnd/>
            <a:tailEnd/>
          </a:ln>
        </p:spPr>
        <p:txBody>
          <a:bodyPr vert="horz" wrap="square" lIns="91440" tIns="45720" rIns="91440" bIns="45720" numCol="1" anchor="t" anchorCtr="0" compatLnSpc="1">
            <a:prstTxWarp prst="textNoShape">
              <a:avLst/>
            </a:prstTxWarp>
          </a:bodyPr>
          <a:lstStyle>
            <a:lvl1pPr marL="342900" indent="-342900" algn="just" defTabSz="257175" rtl="0" eaLnBrk="0" fontAlgn="base" hangingPunct="0">
              <a:spcBef>
                <a:spcPts val="80"/>
              </a:spcBef>
              <a:spcAft>
                <a:spcPct val="0"/>
              </a:spcAft>
              <a:buChar char="•"/>
              <a:tabLst>
                <a:tab pos="757238" algn="l"/>
                <a:tab pos="8072438" algn="r"/>
              </a:tabLst>
              <a:defRPr sz="2800" b="1">
                <a:solidFill>
                  <a:srgbClr val="4346BD"/>
                </a:solidFill>
                <a:latin typeface="+mn-lt"/>
                <a:ea typeface="+mn-ea"/>
                <a:cs typeface="+mn-cs"/>
              </a:defRPr>
            </a:lvl1pPr>
            <a:lvl2pPr marL="1588" indent="455613" algn="just" defTabSz="257175" rtl="0" eaLnBrk="0" fontAlgn="base" hangingPunct="0">
              <a:lnSpc>
                <a:spcPct val="115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2pPr>
            <a:lvl3pPr marL="282575" indent="-279400" algn="just" defTabSz="257175" rtl="0" eaLnBrk="0" fontAlgn="base" hangingPunct="0">
              <a:lnSpc>
                <a:spcPct val="115000"/>
              </a:lnSpc>
              <a:spcBef>
                <a:spcPct val="5000"/>
              </a:spcBef>
              <a:spcAft>
                <a:spcPct val="5000"/>
              </a:spcAft>
              <a:buChar char="•"/>
              <a:tabLst>
                <a:tab pos="757238" algn="l"/>
                <a:tab pos="8072438" algn="r"/>
              </a:tabLst>
              <a:defRPr sz="2800">
                <a:solidFill>
                  <a:schemeClr val="tx1"/>
                </a:solidFill>
                <a:latin typeface="Times New Roman" pitchFamily="18" charset="0"/>
                <a:ea typeface="標楷體" pitchFamily="65" charset="-120"/>
              </a:defRPr>
            </a:lvl3pPr>
            <a:lvl4pPr marL="284163" indent="1087438" algn="just" defTabSz="257175" rtl="0" eaLnBrk="0" fontAlgn="base" hangingPunct="0">
              <a:lnSpc>
                <a:spcPct val="115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4pPr>
            <a:lvl5pPr marL="285750" indent="1543050" algn="l" defTabSz="257175" rtl="0" eaLnBrk="0" fontAlgn="base" hangingPunct="0">
              <a:lnSpc>
                <a:spcPct val="115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5pPr>
            <a:lvl6pPr marL="21256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6pPr>
            <a:lvl7pPr marL="25828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7pPr>
            <a:lvl8pPr marL="30400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8pPr>
            <a:lvl9pPr marL="34972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9pPr>
          </a:lstStyle>
          <a:p>
            <a:pPr marL="0" indent="0">
              <a:lnSpc>
                <a:spcPct val="150000"/>
              </a:lnSpc>
              <a:spcBef>
                <a:spcPts val="0"/>
              </a:spcBef>
              <a:spcAft>
                <a:spcPts val="0"/>
              </a:spcAft>
              <a:buFontTx/>
              <a:buNone/>
            </a:pPr>
            <a:r>
              <a:rPr lang="en-US" altLang="zh-TW" sz="2400" dirty="0">
                <a:solidFill>
                  <a:srgbClr val="00B050"/>
                </a:solidFill>
              </a:rPr>
              <a:t>Backward pass</a:t>
            </a:r>
            <a:r>
              <a:rPr lang="zh-TW" altLang="en-US" sz="2400" dirty="0">
                <a:solidFill>
                  <a:srgbClr val="00B050"/>
                </a:solidFill>
              </a:rPr>
              <a:t>的計算過程</a:t>
            </a:r>
            <a:endParaRPr lang="en-US" altLang="zh-TW" sz="2400" dirty="0">
              <a:solidFill>
                <a:srgbClr val="00B050"/>
              </a:solidFill>
            </a:endParaRPr>
          </a:p>
          <a:p>
            <a:pPr marL="0" lvl="2" indent="0">
              <a:lnSpc>
                <a:spcPct val="150000"/>
              </a:lnSpc>
              <a:spcBef>
                <a:spcPts val="0"/>
              </a:spcBef>
              <a:spcAft>
                <a:spcPts val="0"/>
              </a:spcAft>
              <a:buFontTx/>
              <a:buNone/>
            </a:pPr>
            <a:r>
              <a:rPr lang="en-US" altLang="zh-TW" sz="2400" kern="0" dirty="0"/>
              <a:t>	Backward pass</a:t>
            </a:r>
            <a:r>
              <a:rPr lang="zh-TW" altLang="en-US" sz="2400" kern="0" dirty="0"/>
              <a:t>希望其值能夠從神經網路的最後一層到第一層逐步推算出來。</a:t>
            </a:r>
          </a:p>
        </p:txBody>
      </p:sp>
      <p:pic>
        <p:nvPicPr>
          <p:cNvPr id="471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16499" y="1293106"/>
            <a:ext cx="590550" cy="771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710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3789" y="3140968"/>
            <a:ext cx="7026520" cy="31228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614257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584" y="2626789"/>
            <a:ext cx="7200000" cy="25217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8447673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endParaRPr lang="zh-TW" altLang="en-US" dirty="0"/>
          </a:p>
        </p:txBody>
      </p:sp>
      <p:sp>
        <p:nvSpPr>
          <p:cNvPr id="2" name="內容版面配置區 1"/>
          <p:cNvSpPr>
            <a:spLocks noGrp="1"/>
          </p:cNvSpPr>
          <p:nvPr>
            <p:ph idx="1"/>
          </p:nvPr>
        </p:nvSpPr>
        <p:spPr>
          <a:xfrm>
            <a:off x="179389" y="1341438"/>
            <a:ext cx="3960563" cy="5039890"/>
          </a:xfrm>
        </p:spPr>
        <p:txBody>
          <a:bodyPr/>
          <a:lstStyle/>
          <a:p>
            <a:pPr marL="341312" indent="-341312">
              <a:lnSpc>
                <a:spcPct val="150000"/>
              </a:lnSpc>
              <a:buNone/>
            </a:pPr>
            <a:r>
              <a:rPr lang="zh-TW" altLang="en-US" sz="2400" dirty="0">
                <a:solidFill>
                  <a:srgbClr val="00B050"/>
                </a:solidFill>
              </a:rPr>
              <a:t>啟動函數</a:t>
            </a:r>
            <a:r>
              <a:rPr lang="en-US" altLang="zh-TW" sz="2400" dirty="0">
                <a:solidFill>
                  <a:srgbClr val="00B050"/>
                </a:solidFill>
              </a:rPr>
              <a:t>2 – Sigmoid</a:t>
            </a:r>
            <a:r>
              <a:rPr lang="zh-TW" altLang="en-US" sz="2400" dirty="0">
                <a:solidFill>
                  <a:srgbClr val="00B050"/>
                </a:solidFill>
              </a:rPr>
              <a:t>函數</a:t>
            </a:r>
            <a:endParaRPr lang="en-US" altLang="zh-TW" sz="2400" dirty="0">
              <a:solidFill>
                <a:srgbClr val="00B050"/>
              </a:solidFill>
            </a:endParaRPr>
          </a:p>
          <a:p>
            <a:pPr marL="0" indent="0">
              <a:lnSpc>
                <a:spcPct val="150000"/>
              </a:lnSpc>
              <a:buNone/>
            </a:pPr>
            <a:r>
              <a:rPr kumimoji="1" lang="en-US" altLang="zh-TW" sz="2400" b="0" dirty="0" smtClean="0">
                <a:solidFill>
                  <a:schemeClr val="tx1"/>
                </a:solidFill>
                <a:latin typeface="Times New Roman" pitchFamily="18" charset="0"/>
                <a:ea typeface="標楷體" pitchFamily="65" charset="-120"/>
              </a:rPr>
              <a:t>	</a:t>
            </a:r>
            <a:r>
              <a:rPr kumimoji="1" lang="zh-TW" altLang="en-US" sz="2400" b="0" dirty="0" smtClean="0">
                <a:solidFill>
                  <a:schemeClr val="tx1"/>
                </a:solidFill>
                <a:latin typeface="Times New Roman" pitchFamily="18" charset="0"/>
                <a:ea typeface="標楷體" pitchFamily="65" charset="-120"/>
              </a:rPr>
              <a:t>有時候</a:t>
            </a:r>
            <a:r>
              <a:rPr kumimoji="1" lang="zh-TW" altLang="en-US" sz="2400" b="0" dirty="0">
                <a:solidFill>
                  <a:schemeClr val="tx1"/>
                </a:solidFill>
                <a:latin typeface="Times New Roman" pitchFamily="18" charset="0"/>
                <a:ea typeface="標楷體" pitchFamily="65" charset="-120"/>
              </a:rPr>
              <a:t>，我們希望輸出的訊號是隨著原訊號的大小而正規化至</a:t>
            </a:r>
            <a:r>
              <a:rPr kumimoji="1" lang="en-US" altLang="zh-TW" sz="2400" b="0" dirty="0">
                <a:solidFill>
                  <a:schemeClr val="tx1"/>
                </a:solidFill>
                <a:latin typeface="Times New Roman" pitchFamily="18" charset="0"/>
                <a:ea typeface="標楷體" pitchFamily="65" charset="-120"/>
              </a:rPr>
              <a:t>0</a:t>
            </a:r>
            <a:r>
              <a:rPr kumimoji="1" lang="zh-TW" altLang="en-US" sz="2400" b="0" dirty="0">
                <a:solidFill>
                  <a:schemeClr val="tx1"/>
                </a:solidFill>
                <a:latin typeface="Times New Roman" pitchFamily="18" charset="0"/>
                <a:ea typeface="標楷體" pitchFamily="65" charset="-120"/>
              </a:rPr>
              <a:t>和</a:t>
            </a:r>
            <a:r>
              <a:rPr kumimoji="1" lang="en-US" altLang="zh-TW" sz="2400" b="0" dirty="0">
                <a:solidFill>
                  <a:schemeClr val="tx1"/>
                </a:solidFill>
                <a:latin typeface="Times New Roman" pitchFamily="18" charset="0"/>
                <a:ea typeface="標楷體" pitchFamily="65" charset="-120"/>
              </a:rPr>
              <a:t>1</a:t>
            </a:r>
            <a:r>
              <a:rPr kumimoji="1" lang="zh-TW" altLang="en-US" sz="2400" b="0" dirty="0">
                <a:solidFill>
                  <a:schemeClr val="tx1"/>
                </a:solidFill>
                <a:latin typeface="Times New Roman" pitchFamily="18" charset="0"/>
                <a:ea typeface="標楷體" pitchFamily="65" charset="-120"/>
              </a:rPr>
              <a:t>之間的一個數值，才送往下一層的神經元。在這樣的需求下，可採用</a:t>
            </a:r>
            <a:r>
              <a:rPr kumimoji="1" lang="en-US" altLang="zh-TW" sz="2400" b="0" dirty="0">
                <a:solidFill>
                  <a:schemeClr val="tx1"/>
                </a:solidFill>
                <a:latin typeface="Times New Roman" pitchFamily="18" charset="0"/>
                <a:ea typeface="標楷體" pitchFamily="65" charset="-120"/>
              </a:rPr>
              <a:t>Sigmoid</a:t>
            </a:r>
            <a:r>
              <a:rPr kumimoji="1" lang="zh-TW" altLang="en-US" sz="2400" b="0" dirty="0">
                <a:solidFill>
                  <a:schemeClr val="tx1"/>
                </a:solidFill>
                <a:latin typeface="Times New Roman" pitchFamily="18" charset="0"/>
                <a:ea typeface="標楷體" pitchFamily="65" charset="-120"/>
              </a:rPr>
              <a:t>函數作為啟動函數。</a:t>
            </a:r>
          </a:p>
        </p:txBody>
      </p:sp>
      <p:pic>
        <p:nvPicPr>
          <p:cNvPr id="4" name="圖片 3"/>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923928" y="2664706"/>
            <a:ext cx="4610286" cy="3654367"/>
          </a:xfrm>
          <a:prstGeom prst="rect">
            <a:avLst/>
          </a:prstGeom>
        </p:spPr>
      </p:pic>
      <p:grpSp>
        <p:nvGrpSpPr>
          <p:cNvPr id="7" name="群組 6">
            <a:extLst>
              <a:ext uri="{FF2B5EF4-FFF2-40B4-BE49-F238E27FC236}">
                <a16:creationId xmlns="" xmlns:a16="http://schemas.microsoft.com/office/drawing/2014/main" id="{02670EA1-5C10-4F16-B826-6DC4B4EE93D8}"/>
              </a:ext>
            </a:extLst>
          </p:cNvPr>
          <p:cNvGrpSpPr/>
          <p:nvPr/>
        </p:nvGrpSpPr>
        <p:grpSpPr>
          <a:xfrm>
            <a:off x="4800110" y="1772816"/>
            <a:ext cx="3024204" cy="747875"/>
            <a:chOff x="179642" y="5633453"/>
            <a:chExt cx="3024204" cy="747875"/>
          </a:xfrm>
        </p:grpSpPr>
        <p:pic>
          <p:nvPicPr>
            <p:cNvPr id="5" name="Picture 3">
              <a:extLst>
                <a:ext uri="{FF2B5EF4-FFF2-40B4-BE49-F238E27FC236}">
                  <a16:creationId xmlns="" xmlns:a16="http://schemas.microsoft.com/office/drawing/2014/main" id="{891F87ED-29F8-4B21-9024-0B8D5A34975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68998"/>
            <a:stretch/>
          </p:blipFill>
          <p:spPr bwMode="auto">
            <a:xfrm>
              <a:off x="179642" y="5633453"/>
              <a:ext cx="2232118" cy="747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3">
              <a:extLst>
                <a:ext uri="{FF2B5EF4-FFF2-40B4-BE49-F238E27FC236}">
                  <a16:creationId xmlns="" xmlns:a16="http://schemas.microsoft.com/office/drawing/2014/main" id="{29BEB6B7-6FE1-48A8-8A91-61EA883A173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8893" r="105"/>
            <a:stretch/>
          </p:blipFill>
          <p:spPr bwMode="auto">
            <a:xfrm>
              <a:off x="2411760" y="5633453"/>
              <a:ext cx="792086" cy="747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67842294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584" y="2409075"/>
            <a:ext cx="7200000" cy="29888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0537199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5615" y="2563681"/>
            <a:ext cx="6538689" cy="297009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4159734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dirty="0"/>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55776" y="2996952"/>
            <a:ext cx="3654152" cy="20021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1368788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AB741B99-B357-499A-B7BB-5B29072B17E9}"/>
              </a:ext>
            </a:extLst>
          </p:cNvPr>
          <p:cNvSpPr>
            <a:spLocks noGrp="1"/>
          </p:cNvSpPr>
          <p:nvPr>
            <p:ph type="title"/>
          </p:nvPr>
        </p:nvSpPr>
        <p:spPr/>
        <p:txBody>
          <a:bodyPr/>
          <a:lstStyle/>
          <a:p>
            <a:endParaRPr lang="zh-TW" altLang="en-US" dirty="0"/>
          </a:p>
        </p:txBody>
      </p:sp>
      <p:sp>
        <p:nvSpPr>
          <p:cNvPr id="3" name="內容版面配置區 2">
            <a:extLst>
              <a:ext uri="{FF2B5EF4-FFF2-40B4-BE49-F238E27FC236}">
                <a16:creationId xmlns="" xmlns:a16="http://schemas.microsoft.com/office/drawing/2014/main" id="{4AC4DA19-A945-4722-91D0-C50A57678A67}"/>
              </a:ext>
            </a:extLst>
          </p:cNvPr>
          <p:cNvSpPr>
            <a:spLocks noGrp="1"/>
          </p:cNvSpPr>
          <p:nvPr>
            <p:ph idx="1"/>
          </p:nvPr>
        </p:nvSpPr>
        <p:spPr/>
        <p:txBody>
          <a:bodyPr/>
          <a:lstStyle/>
          <a:p>
            <a:pPr marL="0" indent="0">
              <a:lnSpc>
                <a:spcPct val="150000"/>
              </a:lnSpc>
              <a:buNone/>
            </a:pPr>
            <a:r>
              <a:rPr lang="en-US" altLang="zh-TW" sz="2400" b="0" dirty="0">
                <a:solidFill>
                  <a:schemeClr val="tx1"/>
                </a:solidFill>
                <a:latin typeface="Times New Roman" pitchFamily="18" charset="0"/>
                <a:ea typeface="標楷體" pitchFamily="65" charset="-120"/>
              </a:rPr>
              <a:t>	</a:t>
            </a:r>
            <a:r>
              <a:rPr lang="zh-TW" altLang="en-US" sz="2400" b="0" dirty="0">
                <a:solidFill>
                  <a:schemeClr val="tx1"/>
                </a:solidFill>
                <a:latin typeface="Times New Roman" pitchFamily="18" charset="0"/>
                <a:ea typeface="標楷體" pitchFamily="65" charset="-120"/>
              </a:rPr>
              <a:t>從反向的角度來看，將輸出層計算出來，就可以回推到以往所有的</a:t>
            </a:r>
            <a:r>
              <a:rPr lang="en-US" altLang="zh-TW" sz="2400" b="0" i="1" dirty="0">
                <a:solidFill>
                  <a:schemeClr val="tx1"/>
                </a:solidFill>
                <a:latin typeface="Times New Roman" pitchFamily="18" charset="0"/>
                <a:ea typeface="標楷體" pitchFamily="65" charset="-120"/>
              </a:rPr>
              <a:t>z</a:t>
            </a:r>
            <a:r>
              <a:rPr lang="en-US" altLang="zh-TW" sz="2400" b="0" dirty="0">
                <a:solidFill>
                  <a:schemeClr val="tx1"/>
                </a:solidFill>
                <a:latin typeface="Times New Roman" pitchFamily="18" charset="0"/>
                <a:ea typeface="標楷體" pitchFamily="65" charset="-120"/>
              </a:rPr>
              <a:t> </a:t>
            </a:r>
            <a:r>
              <a:rPr lang="zh-TW" altLang="en-US" sz="2400" b="0" dirty="0">
                <a:solidFill>
                  <a:schemeClr val="tx1"/>
                </a:solidFill>
                <a:latin typeface="Times New Roman" pitchFamily="18" charset="0"/>
                <a:ea typeface="標楷體" pitchFamily="65" charset="-120"/>
              </a:rPr>
              <a:t>對</a:t>
            </a:r>
            <a:r>
              <a:rPr lang="en-US" altLang="zh-TW" sz="2400" b="0" i="1" dirty="0">
                <a:solidFill>
                  <a:schemeClr val="tx1"/>
                </a:solidFill>
                <a:latin typeface="Times New Roman" pitchFamily="18" charset="0"/>
                <a:ea typeface="標楷體" pitchFamily="65" charset="-120"/>
              </a:rPr>
              <a:t>L</a:t>
            </a:r>
            <a:r>
              <a:rPr lang="zh-TW" altLang="en-US" sz="2400" b="0" dirty="0">
                <a:solidFill>
                  <a:schemeClr val="tx1"/>
                </a:solidFill>
                <a:latin typeface="Times New Roman" pitchFamily="18" charset="0"/>
                <a:ea typeface="標楷體" pitchFamily="65" charset="-120"/>
              </a:rPr>
              <a:t>的偏微分。</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584" y="2816390"/>
            <a:ext cx="7488832" cy="29824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2269942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7624" y="1700808"/>
            <a:ext cx="6823484" cy="42845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1166709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endParaRPr lang="zh-TW" altLang="en-US" dirty="0"/>
          </a:p>
        </p:txBody>
      </p:sp>
      <p:sp>
        <p:nvSpPr>
          <p:cNvPr id="2" name="內容版面配置區 1"/>
          <p:cNvSpPr>
            <a:spLocks noGrp="1"/>
          </p:cNvSpPr>
          <p:nvPr>
            <p:ph idx="1"/>
          </p:nvPr>
        </p:nvSpPr>
        <p:spPr/>
        <p:txBody>
          <a:bodyPr/>
          <a:lstStyle/>
          <a:p>
            <a:pPr marL="0" indent="0">
              <a:lnSpc>
                <a:spcPct val="150000"/>
              </a:lnSpc>
              <a:buNone/>
            </a:pPr>
            <a:r>
              <a:rPr lang="en-US" altLang="zh-TW" dirty="0"/>
              <a:t>4-3-4 </a:t>
            </a:r>
            <a:r>
              <a:rPr lang="zh-TW" altLang="en-US" dirty="0"/>
              <a:t>梯度消失的問題與</a:t>
            </a:r>
            <a:r>
              <a:rPr lang="en-US" altLang="zh-TW" dirty="0" err="1"/>
              <a:t>ReLU</a:t>
            </a:r>
            <a:r>
              <a:rPr lang="zh-TW" altLang="en-US" dirty="0"/>
              <a:t>函數</a:t>
            </a:r>
            <a:endParaRPr lang="en-US" altLang="zh-TW" b="0" dirty="0" smtClean="0">
              <a:solidFill>
                <a:schemeClr val="tx1"/>
              </a:solidFill>
              <a:latin typeface="標楷體" panose="03000509000000000000" pitchFamily="65" charset="-120"/>
              <a:ea typeface="標楷體" panose="03000509000000000000" pitchFamily="65" charset="-120"/>
            </a:endParaRPr>
          </a:p>
          <a:p>
            <a:pPr marL="0" indent="0">
              <a:lnSpc>
                <a:spcPct val="150000"/>
              </a:lnSpc>
              <a:buNone/>
            </a:pPr>
            <a:r>
              <a:rPr lang="en-US" altLang="zh-TW" sz="2400" b="0" dirty="0">
                <a:solidFill>
                  <a:schemeClr val="tx1"/>
                </a:solidFill>
                <a:latin typeface="標楷體" panose="03000509000000000000" pitchFamily="65" charset="-120"/>
                <a:ea typeface="標楷體" panose="03000509000000000000" pitchFamily="65" charset="-120"/>
              </a:rPr>
              <a:t>	</a:t>
            </a:r>
            <a:r>
              <a:rPr lang="zh-TW" altLang="en-US"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反向傳播算法透過</a:t>
            </a:r>
            <a:r>
              <a:rPr lang="en-US" altLang="zh-TW"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Forward pass</a:t>
            </a:r>
            <a:r>
              <a:rPr lang="zh-TW" altLang="en-US"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及</a:t>
            </a:r>
            <a:r>
              <a:rPr lang="en-US" altLang="zh-TW"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Backward pass</a:t>
            </a:r>
            <a:r>
              <a:rPr lang="zh-TW" altLang="en-US"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計算各權重的梯度，其中在</a:t>
            </a:r>
            <a:r>
              <a:rPr lang="en-US" altLang="zh-TW"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Backward pass</a:t>
            </a:r>
            <a:r>
              <a:rPr lang="zh-TW" altLang="en-US"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中由後往前推算各權重的梯度時，可以發現當權重靠近輸出層時，計算其梯度所需要乘的激活函數的微分越少，當權重離輸出層越遠時，計算其梯度所需要乘的激活函數的微分也就越多。</a:t>
            </a:r>
          </a:p>
        </p:txBody>
      </p:sp>
      <p:pic>
        <p:nvPicPr>
          <p:cNvPr id="7" name="圖片 6">
            <a:extLst>
              <a:ext uri="{FF2B5EF4-FFF2-40B4-BE49-F238E27FC236}">
                <a16:creationId xmlns="" xmlns:a16="http://schemas.microsoft.com/office/drawing/2014/main" id="{1094FBD0-B576-4AFE-BBD1-8010847D714E}"/>
              </a:ext>
            </a:extLst>
          </p:cNvPr>
          <p:cNvPicPr>
            <a:picLocks noChangeAspect="1"/>
          </p:cNvPicPr>
          <p:nvPr/>
        </p:nvPicPr>
        <p:blipFill>
          <a:blip r:embed="rId2"/>
          <a:stretch>
            <a:fillRect/>
          </a:stretch>
        </p:blipFill>
        <p:spPr>
          <a:xfrm>
            <a:off x="700087" y="4725144"/>
            <a:ext cx="7956376" cy="1552652"/>
          </a:xfrm>
          <a:prstGeom prst="rect">
            <a:avLst/>
          </a:prstGeom>
        </p:spPr>
      </p:pic>
    </p:spTree>
    <p:extLst>
      <p:ext uri="{BB962C8B-B14F-4D97-AF65-F5344CB8AC3E}">
        <p14:creationId xmlns:p14="http://schemas.microsoft.com/office/powerpoint/2010/main" val="292568032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 xmlns:a16="http://schemas.microsoft.com/office/drawing/2014/main" id="{0BB54071-C8F5-4A24-A49F-1954B622FF37}"/>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4085519" y="2060848"/>
            <a:ext cx="4499827" cy="3556450"/>
          </a:xfrm>
          <a:prstGeom prst="rect">
            <a:avLst/>
          </a:prstGeom>
        </p:spPr>
      </p:pic>
      <p:sp>
        <p:nvSpPr>
          <p:cNvPr id="4" name="標題 3"/>
          <p:cNvSpPr>
            <a:spLocks noGrp="1"/>
          </p:cNvSpPr>
          <p:nvPr>
            <p:ph type="title"/>
          </p:nvPr>
        </p:nvSpPr>
        <p:spPr/>
        <p:txBody>
          <a:bodyPr/>
          <a:lstStyle/>
          <a:p>
            <a:endParaRPr lang="zh-TW" altLang="en-US"/>
          </a:p>
        </p:txBody>
      </p:sp>
      <p:sp>
        <p:nvSpPr>
          <p:cNvPr id="3" name="內容版面配置區 2">
            <a:extLst>
              <a:ext uri="{FF2B5EF4-FFF2-40B4-BE49-F238E27FC236}">
                <a16:creationId xmlns="" xmlns:a16="http://schemas.microsoft.com/office/drawing/2014/main" id="{4872DD90-4A2C-4218-9A58-1B8AF6B813A8}"/>
              </a:ext>
            </a:extLst>
          </p:cNvPr>
          <p:cNvSpPr>
            <a:spLocks noGrp="1"/>
          </p:cNvSpPr>
          <p:nvPr>
            <p:ph sz="half" idx="1"/>
          </p:nvPr>
        </p:nvSpPr>
        <p:spPr/>
        <p:txBody>
          <a:bodyPr/>
          <a:lstStyle/>
          <a:p>
            <a:pPr marL="0" indent="0">
              <a:lnSpc>
                <a:spcPct val="150000"/>
              </a:lnSpc>
              <a:buNone/>
            </a:pPr>
            <a:r>
              <a:rPr lang="zh-TW" altLang="en-US" sz="2400" kern="1200" dirty="0">
                <a:solidFill>
                  <a:srgbClr val="00B050"/>
                </a:solidFill>
              </a:rPr>
              <a:t>梯度消失的問題</a:t>
            </a:r>
            <a:endParaRPr lang="en-US" altLang="zh-TW" sz="2400" kern="1200" dirty="0">
              <a:solidFill>
                <a:srgbClr val="00B050"/>
              </a:solidFill>
            </a:endParaRPr>
          </a:p>
          <a:p>
            <a:pPr marL="0" indent="0">
              <a:lnSpc>
                <a:spcPct val="150000"/>
              </a:lnSpc>
              <a:buNone/>
            </a:pPr>
            <a:r>
              <a:rPr lang="en-US" altLang="zh-TW" sz="2400" b="0" dirty="0">
                <a:solidFill>
                  <a:schemeClr val="tx1"/>
                </a:solidFill>
                <a:latin typeface="標楷體" panose="03000509000000000000" pitchFamily="65" charset="-120"/>
                <a:ea typeface="標楷體" panose="03000509000000000000" pitchFamily="65" charset="-120"/>
              </a:rPr>
              <a:t>	</a:t>
            </a:r>
            <a:r>
              <a:rPr lang="zh-TW" altLang="en-US"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藍線為原始的</a:t>
            </a:r>
            <a:r>
              <a:rPr lang="en-US" altLang="zh-TW"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sigmoid</a:t>
            </a:r>
            <a:r>
              <a:rPr lang="zh-TW" altLang="en-US"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函數，紅線為微分後的 </a:t>
            </a:r>
            <a:r>
              <a:rPr lang="en-US" altLang="zh-TW" sz="2400" b="0" dirty="0" err="1"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sigmoi</a:t>
            </a:r>
            <a:r>
              <a:rPr lang="zh-TW" altLang="en-US" sz="2400" b="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函數</a:t>
            </a:r>
            <a:r>
              <a:rPr lang="zh-TW" altLang="en-US"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，其中，微分後的 </a:t>
            </a:r>
            <a:r>
              <a:rPr lang="en-US" altLang="zh-TW" sz="2400" b="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sigmoid</a:t>
            </a:r>
            <a:r>
              <a:rPr lang="zh-TW" altLang="en-US" sz="2400" b="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函數</a:t>
            </a:r>
            <a:r>
              <a:rPr lang="zh-TW" altLang="en-US"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最大值為</a:t>
            </a:r>
            <a:r>
              <a:rPr lang="en-US" altLang="zh-TW"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0.25</a:t>
            </a:r>
            <a:r>
              <a:rPr lang="zh-TW" altLang="en-US"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，因此最終的計算結果將會趨近於</a:t>
            </a:r>
            <a:r>
              <a:rPr lang="en-US" altLang="zh-TW"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0</a:t>
            </a:r>
            <a:r>
              <a:rPr lang="zh-TW" altLang="en-US"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，導致</a:t>
            </a:r>
            <a:r>
              <a:rPr lang="en-US" altLang="zh-TW" sz="2400" b="0" i="1"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w</a:t>
            </a:r>
            <a:r>
              <a:rPr lang="en-US" altLang="zh-TW" sz="2400" b="0" baseline="-250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1</a:t>
            </a:r>
            <a:r>
              <a:rPr lang="zh-TW" altLang="en-US"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的梯度趨近於零，也可以說是</a:t>
            </a:r>
            <a:r>
              <a:rPr lang="en-US" altLang="zh-TW" sz="2400" b="0" i="1"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w</a:t>
            </a:r>
            <a:r>
              <a:rPr lang="en-US" altLang="zh-TW" sz="2400" b="0" baseline="-250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1</a:t>
            </a:r>
            <a:r>
              <a:rPr lang="zh-TW" altLang="en-US" sz="24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的梯度消失了。</a:t>
            </a:r>
          </a:p>
        </p:txBody>
      </p:sp>
    </p:spTree>
    <p:extLst>
      <p:ext uri="{BB962C8B-B14F-4D97-AF65-F5344CB8AC3E}">
        <p14:creationId xmlns:p14="http://schemas.microsoft.com/office/powerpoint/2010/main" val="271910204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sz="half" idx="1"/>
          </p:nvPr>
        </p:nvSpPr>
        <p:spPr/>
        <p:txBody>
          <a:bodyPr/>
          <a:lstStyle/>
          <a:p>
            <a:endParaRPr lang="zh-TW" altLang="en-US"/>
          </a:p>
        </p:txBody>
      </p:sp>
      <p:sp>
        <p:nvSpPr>
          <p:cNvPr id="4" name="內容版面配置區 3"/>
          <p:cNvSpPr>
            <a:spLocks noGrp="1"/>
          </p:cNvSpPr>
          <p:nvPr>
            <p:ph sz="half" idx="2"/>
          </p:nvPr>
        </p:nvSpPr>
        <p:spPr/>
        <p:txBody>
          <a:bodyPr/>
          <a:lstStyle/>
          <a:p>
            <a:endParaRPr lang="zh-TW" alt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35328" y="2001598"/>
            <a:ext cx="4176464" cy="13207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2175" y="3933056"/>
            <a:ext cx="3922770" cy="18281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288026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sz="half" idx="1"/>
          </p:nvPr>
        </p:nvSpPr>
        <p:spPr/>
        <p:txBody>
          <a:bodyPr/>
          <a:lstStyle/>
          <a:p>
            <a:endParaRPr lang="zh-TW" altLang="en-US"/>
          </a:p>
        </p:txBody>
      </p:sp>
      <p:sp>
        <p:nvSpPr>
          <p:cNvPr id="4" name="內容版面配置區 3"/>
          <p:cNvSpPr>
            <a:spLocks noGrp="1"/>
          </p:cNvSpPr>
          <p:nvPr>
            <p:ph sz="half" idx="2"/>
          </p:nvPr>
        </p:nvSpPr>
        <p:spPr/>
        <p:txBody>
          <a:bodyPr/>
          <a:lstStyle/>
          <a:p>
            <a:endParaRPr lang="zh-TW" altLang="en-US"/>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9712" y="1916832"/>
            <a:ext cx="5225779" cy="39604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695969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endParaRPr lang="zh-TW" altLang="en-US"/>
          </a:p>
        </p:txBody>
      </p:sp>
      <p:sp>
        <p:nvSpPr>
          <p:cNvPr id="3" name="內容版面配置區 2">
            <a:extLst>
              <a:ext uri="{FF2B5EF4-FFF2-40B4-BE49-F238E27FC236}">
                <a16:creationId xmlns="" xmlns:a16="http://schemas.microsoft.com/office/drawing/2014/main" id="{A66BB46F-575F-4A51-B573-3B83BF9E06A5}"/>
              </a:ext>
            </a:extLst>
          </p:cNvPr>
          <p:cNvSpPr>
            <a:spLocks noGrp="1"/>
          </p:cNvSpPr>
          <p:nvPr>
            <p:ph sz="half" idx="1"/>
          </p:nvPr>
        </p:nvSpPr>
        <p:spPr>
          <a:xfrm>
            <a:off x="179388" y="1341438"/>
            <a:ext cx="3816548" cy="5040312"/>
          </a:xfrm>
        </p:spPr>
        <p:txBody>
          <a:bodyPr/>
          <a:lstStyle/>
          <a:p>
            <a:pPr marL="0" indent="0">
              <a:lnSpc>
                <a:spcPct val="150000"/>
              </a:lnSpc>
              <a:buNone/>
            </a:pPr>
            <a:r>
              <a:rPr lang="zh-TW" altLang="en-US" sz="2400" kern="1200" dirty="0">
                <a:solidFill>
                  <a:srgbClr val="00B050"/>
                </a:solidFill>
              </a:rPr>
              <a:t>利用</a:t>
            </a:r>
            <a:r>
              <a:rPr lang="en-US" altLang="zh-TW" sz="2400" kern="1200" dirty="0" err="1">
                <a:solidFill>
                  <a:srgbClr val="00B050"/>
                </a:solidFill>
              </a:rPr>
              <a:t>ReLU</a:t>
            </a:r>
            <a:r>
              <a:rPr lang="zh-TW" altLang="en-US" sz="2400" kern="1200" dirty="0">
                <a:solidFill>
                  <a:srgbClr val="00B050"/>
                </a:solidFill>
              </a:rPr>
              <a:t>函數解決</a:t>
            </a:r>
            <a:endParaRPr lang="en-US" altLang="zh-TW" sz="2400" kern="1200" dirty="0">
              <a:solidFill>
                <a:srgbClr val="00B050"/>
              </a:solidFill>
            </a:endParaRPr>
          </a:p>
          <a:p>
            <a:pPr marL="0" indent="0">
              <a:buNone/>
            </a:pPr>
            <a:r>
              <a:rPr lang="en-US" altLang="zh-TW" sz="2400" b="0" dirty="0">
                <a:solidFill>
                  <a:schemeClr val="tx1"/>
                </a:solidFill>
                <a:latin typeface="標楷體" panose="03000509000000000000" pitchFamily="65" charset="-120"/>
                <a:ea typeface="標楷體" panose="03000509000000000000" pitchFamily="65" charset="-120"/>
              </a:rPr>
              <a:t>	</a:t>
            </a:r>
            <a:r>
              <a:rPr lang="zh-TW" altLang="en-US" sz="2400" b="0" dirty="0">
                <a:solidFill>
                  <a:schemeClr val="tx1"/>
                </a:solidFill>
                <a:latin typeface="標楷體" panose="03000509000000000000" pitchFamily="65" charset="-120"/>
                <a:ea typeface="標楷體" panose="03000509000000000000" pitchFamily="65" charset="-120"/>
              </a:rPr>
              <a:t>正因這樣的特性，使得值不會因為激活函數的設計，而導致值越算越小的狀況，從而避免梯度消失的問題。此種激活函數大大的降低了梯度消失的問題，又因為 </a:t>
            </a:r>
            <a:r>
              <a:rPr lang="en-US" altLang="zh-TW" sz="2400" b="0" dirty="0" smtClean="0">
                <a:solidFill>
                  <a:schemeClr val="tx1"/>
                </a:solidFill>
                <a:latin typeface="標楷體" panose="03000509000000000000" pitchFamily="65" charset="-120"/>
                <a:ea typeface="標楷體" panose="03000509000000000000" pitchFamily="65" charset="-120"/>
              </a:rPr>
              <a:t>GPU</a:t>
            </a:r>
            <a:r>
              <a:rPr lang="zh-TW" altLang="en-US" sz="2400" b="0" dirty="0" smtClean="0">
                <a:solidFill>
                  <a:schemeClr val="tx1"/>
                </a:solidFill>
                <a:latin typeface="標楷體" panose="03000509000000000000" pitchFamily="65" charset="-120"/>
                <a:ea typeface="標楷體" panose="03000509000000000000" pitchFamily="65" charset="-120"/>
              </a:rPr>
              <a:t>的</a:t>
            </a:r>
            <a:r>
              <a:rPr lang="zh-TW" altLang="en-US" sz="2400" b="0" dirty="0">
                <a:solidFill>
                  <a:schemeClr val="tx1"/>
                </a:solidFill>
                <a:latin typeface="標楷體" panose="03000509000000000000" pitchFamily="65" charset="-120"/>
                <a:ea typeface="標楷體" panose="03000509000000000000" pitchFamily="65" charset="-120"/>
              </a:rPr>
              <a:t>運算吞吐量大，使得神經網路的運算速度得以大幅提升。</a:t>
            </a:r>
          </a:p>
        </p:txBody>
      </p:sp>
      <p:pic>
        <p:nvPicPr>
          <p:cNvPr id="5" name="圖片 4">
            <a:extLst>
              <a:ext uri="{FF2B5EF4-FFF2-40B4-BE49-F238E27FC236}">
                <a16:creationId xmlns="" xmlns:a16="http://schemas.microsoft.com/office/drawing/2014/main" id="{3EE22BA6-62BC-4EBF-8999-7057D3844586}"/>
              </a:ext>
            </a:extLst>
          </p:cNvPr>
          <p:cNvPicPr>
            <a:picLocks noChangeAspect="1"/>
          </p:cNvPicPr>
          <p:nvPr/>
        </p:nvPicPr>
        <p:blipFill>
          <a:blip r:embed="rId2"/>
          <a:stretch>
            <a:fillRect/>
          </a:stretch>
        </p:blipFill>
        <p:spPr>
          <a:xfrm>
            <a:off x="4139952" y="2132856"/>
            <a:ext cx="4245183" cy="3240360"/>
          </a:xfrm>
          <a:prstGeom prst="rect">
            <a:avLst/>
          </a:prstGeom>
        </p:spPr>
      </p:pic>
    </p:spTree>
    <p:extLst>
      <p:ext uri="{BB962C8B-B14F-4D97-AF65-F5344CB8AC3E}">
        <p14:creationId xmlns:p14="http://schemas.microsoft.com/office/powerpoint/2010/main" val="347042084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theme/theme1.xml><?xml version="1.0" encoding="utf-8"?>
<a:theme xmlns:a="http://schemas.openxmlformats.org/drawingml/2006/main" name="0_大專書">
  <a:themeElements>
    <a:clrScheme name="1_大專書 15">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fontScheme name="1_大專書">
      <a:majorFont>
        <a:latin typeface="Arial"/>
        <a:ea typeface="微軟正黑體"/>
        <a:cs typeface=""/>
      </a:majorFont>
      <a:minorFont>
        <a:latin typeface="Arial"/>
        <a:ea typeface="微軟正黑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1800" b="1" i="0" u="none" strike="noStrike" cap="none" normalizeH="0" baseline="0" smtClean="0">
            <a:ln>
              <a:noFill/>
            </a:ln>
            <a:solidFill>
              <a:schemeClr val="bg1"/>
            </a:solidFill>
            <a:effectLst/>
            <a:latin typeface="Times New Roman" pitchFamily="18" charset="0"/>
            <a:ea typeface="標楷體" pitchFamily="65" charset="-12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1800" b="1" i="0" u="none" strike="noStrike" cap="none" normalizeH="0" baseline="0" smtClean="0">
            <a:ln>
              <a:noFill/>
            </a:ln>
            <a:solidFill>
              <a:schemeClr val="bg1"/>
            </a:solidFill>
            <a:effectLst/>
            <a:latin typeface="Times New Roman" pitchFamily="18" charset="0"/>
            <a:ea typeface="標楷體" pitchFamily="65" charset="-120"/>
          </a:defRPr>
        </a:defPPr>
      </a:lstStyle>
    </a:lnDef>
  </a:objectDefaults>
  <a:extraClrSchemeLst>
    <a:extraClrScheme>
      <a:clrScheme name="1_大專書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大專書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大專書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大專書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大專書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大專書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大專書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大專書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大專書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大專書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大專書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大專書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大專書 13">
        <a:dk1>
          <a:srgbClr val="000066"/>
        </a:dk1>
        <a:lt1>
          <a:srgbClr val="FFFFFF"/>
        </a:lt1>
        <a:dk2>
          <a:srgbClr val="1D7ACF"/>
        </a:dk2>
        <a:lt2>
          <a:srgbClr val="C0C0C0"/>
        </a:lt2>
        <a:accent1>
          <a:srgbClr val="189E8E"/>
        </a:accent1>
        <a:accent2>
          <a:srgbClr val="006699"/>
        </a:accent2>
        <a:accent3>
          <a:srgbClr val="FFFFFF"/>
        </a:accent3>
        <a:accent4>
          <a:srgbClr val="000056"/>
        </a:accent4>
        <a:accent5>
          <a:srgbClr val="ABCCC6"/>
        </a:accent5>
        <a:accent6>
          <a:srgbClr val="005C8A"/>
        </a:accent6>
        <a:hlink>
          <a:srgbClr val="5AA5DE"/>
        </a:hlink>
        <a:folHlink>
          <a:srgbClr val="9885A3"/>
        </a:folHlink>
      </a:clrScheme>
      <a:clrMap bg1="lt1" tx1="dk1" bg2="lt2" tx2="dk2" accent1="accent1" accent2="accent2" accent3="accent3" accent4="accent4" accent5="accent5" accent6="accent6" hlink="hlink" folHlink="folHlink"/>
    </a:extraClrScheme>
    <a:extraClrScheme>
      <a:clrScheme name="1_大專書 14">
        <a:dk1>
          <a:srgbClr val="333300"/>
        </a:dk1>
        <a:lt1>
          <a:srgbClr val="FFFFFF"/>
        </a:lt1>
        <a:dk2>
          <a:srgbClr val="238D3F"/>
        </a:dk2>
        <a:lt2>
          <a:srgbClr val="DDDDDD"/>
        </a:lt2>
        <a:accent1>
          <a:srgbClr val="808080"/>
        </a:accent1>
        <a:accent2>
          <a:srgbClr val="CC9900"/>
        </a:accent2>
        <a:accent3>
          <a:srgbClr val="FFFFFF"/>
        </a:accent3>
        <a:accent4>
          <a:srgbClr val="2A2A00"/>
        </a:accent4>
        <a:accent5>
          <a:srgbClr val="C0C0C0"/>
        </a:accent5>
        <a:accent6>
          <a:srgbClr val="B98A00"/>
        </a:accent6>
        <a:hlink>
          <a:srgbClr val="D9C741"/>
        </a:hlink>
        <a:folHlink>
          <a:srgbClr val="336699"/>
        </a:folHlink>
      </a:clrScheme>
      <a:clrMap bg1="lt1" tx1="dk1" bg2="lt2" tx2="dk2" accent1="accent1" accent2="accent2" accent3="accent3" accent4="accent4" accent5="accent5" accent6="accent6" hlink="hlink" folHlink="folHlink"/>
    </a:extraClrScheme>
    <a:extraClrScheme>
      <a:clrScheme name="1_大專書 15">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clrMap bg1="lt1" tx1="dk1" bg2="lt2" tx2="dk2" accent1="accent1" accent2="accent2" accent3="accent3" accent4="accent4" accent5="accent5" accent6="accent6" hlink="hlink" folHlink="folHlink"/>
    </a:extraClrScheme>
    <a:extraClrScheme>
      <a:clrScheme name="1_大專書 16">
        <a:dk1>
          <a:srgbClr val="663300"/>
        </a:dk1>
        <a:lt1>
          <a:srgbClr val="FFFFFF"/>
        </a:lt1>
        <a:dk2>
          <a:srgbClr val="660066"/>
        </a:dk2>
        <a:lt2>
          <a:srgbClr val="808080"/>
        </a:lt2>
        <a:accent1>
          <a:srgbClr val="FF9933"/>
        </a:accent1>
        <a:accent2>
          <a:srgbClr val="006699"/>
        </a:accent2>
        <a:accent3>
          <a:srgbClr val="FFFFFF"/>
        </a:accent3>
        <a:accent4>
          <a:srgbClr val="562A00"/>
        </a:accent4>
        <a:accent5>
          <a:srgbClr val="FFCAAD"/>
        </a:accent5>
        <a:accent6>
          <a:srgbClr val="005C8A"/>
        </a:accent6>
        <a:hlink>
          <a:srgbClr val="660066"/>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大專書">
  <a:themeElements>
    <a:clrScheme name="1_大專書 15">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fontScheme name="1_大專書">
      <a:majorFont>
        <a:latin typeface="Arial"/>
        <a:ea typeface="微軟正黑體"/>
        <a:cs typeface=""/>
      </a:majorFont>
      <a:minorFont>
        <a:latin typeface="Arial"/>
        <a:ea typeface="微軟正黑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1800" b="1" i="0" u="none" strike="noStrike" cap="none" normalizeH="0" baseline="0" smtClean="0">
            <a:ln>
              <a:noFill/>
            </a:ln>
            <a:solidFill>
              <a:schemeClr val="bg1"/>
            </a:solidFill>
            <a:effectLst/>
            <a:latin typeface="Times New Roman" pitchFamily="18" charset="0"/>
            <a:ea typeface="標楷體" pitchFamily="65" charset="-12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1800" b="1" i="0" u="none" strike="noStrike" cap="none" normalizeH="0" baseline="0" smtClean="0">
            <a:ln>
              <a:noFill/>
            </a:ln>
            <a:solidFill>
              <a:schemeClr val="bg1"/>
            </a:solidFill>
            <a:effectLst/>
            <a:latin typeface="Times New Roman" pitchFamily="18" charset="0"/>
            <a:ea typeface="標楷體" pitchFamily="65" charset="-120"/>
          </a:defRPr>
        </a:defPPr>
      </a:lstStyle>
    </a:lnDef>
  </a:objectDefaults>
  <a:extraClrSchemeLst>
    <a:extraClrScheme>
      <a:clrScheme name="1_大專書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大專書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大專書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大專書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大專書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大專書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大專書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大專書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大專書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大專書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大專書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大專書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大專書 13">
        <a:dk1>
          <a:srgbClr val="000066"/>
        </a:dk1>
        <a:lt1>
          <a:srgbClr val="FFFFFF"/>
        </a:lt1>
        <a:dk2>
          <a:srgbClr val="1D7ACF"/>
        </a:dk2>
        <a:lt2>
          <a:srgbClr val="C0C0C0"/>
        </a:lt2>
        <a:accent1>
          <a:srgbClr val="189E8E"/>
        </a:accent1>
        <a:accent2>
          <a:srgbClr val="006699"/>
        </a:accent2>
        <a:accent3>
          <a:srgbClr val="FFFFFF"/>
        </a:accent3>
        <a:accent4>
          <a:srgbClr val="000056"/>
        </a:accent4>
        <a:accent5>
          <a:srgbClr val="ABCCC6"/>
        </a:accent5>
        <a:accent6>
          <a:srgbClr val="005C8A"/>
        </a:accent6>
        <a:hlink>
          <a:srgbClr val="5AA5DE"/>
        </a:hlink>
        <a:folHlink>
          <a:srgbClr val="9885A3"/>
        </a:folHlink>
      </a:clrScheme>
      <a:clrMap bg1="lt1" tx1="dk1" bg2="lt2" tx2="dk2" accent1="accent1" accent2="accent2" accent3="accent3" accent4="accent4" accent5="accent5" accent6="accent6" hlink="hlink" folHlink="folHlink"/>
    </a:extraClrScheme>
    <a:extraClrScheme>
      <a:clrScheme name="1_大專書 14">
        <a:dk1>
          <a:srgbClr val="333300"/>
        </a:dk1>
        <a:lt1>
          <a:srgbClr val="FFFFFF"/>
        </a:lt1>
        <a:dk2>
          <a:srgbClr val="238D3F"/>
        </a:dk2>
        <a:lt2>
          <a:srgbClr val="DDDDDD"/>
        </a:lt2>
        <a:accent1>
          <a:srgbClr val="808080"/>
        </a:accent1>
        <a:accent2>
          <a:srgbClr val="CC9900"/>
        </a:accent2>
        <a:accent3>
          <a:srgbClr val="FFFFFF"/>
        </a:accent3>
        <a:accent4>
          <a:srgbClr val="2A2A00"/>
        </a:accent4>
        <a:accent5>
          <a:srgbClr val="C0C0C0"/>
        </a:accent5>
        <a:accent6>
          <a:srgbClr val="B98A00"/>
        </a:accent6>
        <a:hlink>
          <a:srgbClr val="D9C741"/>
        </a:hlink>
        <a:folHlink>
          <a:srgbClr val="336699"/>
        </a:folHlink>
      </a:clrScheme>
      <a:clrMap bg1="lt1" tx1="dk1" bg2="lt2" tx2="dk2" accent1="accent1" accent2="accent2" accent3="accent3" accent4="accent4" accent5="accent5" accent6="accent6" hlink="hlink" folHlink="folHlink"/>
    </a:extraClrScheme>
    <a:extraClrScheme>
      <a:clrScheme name="1_大專書 15">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clrMap bg1="lt1" tx1="dk1" bg2="lt2" tx2="dk2" accent1="accent1" accent2="accent2" accent3="accent3" accent4="accent4" accent5="accent5" accent6="accent6" hlink="hlink" folHlink="folHlink"/>
    </a:extraClrScheme>
    <a:extraClrScheme>
      <a:clrScheme name="1_大專書 16">
        <a:dk1>
          <a:srgbClr val="663300"/>
        </a:dk1>
        <a:lt1>
          <a:srgbClr val="FFFFFF"/>
        </a:lt1>
        <a:dk2>
          <a:srgbClr val="660066"/>
        </a:dk2>
        <a:lt2>
          <a:srgbClr val="808080"/>
        </a:lt2>
        <a:accent1>
          <a:srgbClr val="FF9933"/>
        </a:accent1>
        <a:accent2>
          <a:srgbClr val="006699"/>
        </a:accent2>
        <a:accent3>
          <a:srgbClr val="FFFFFF"/>
        </a:accent3>
        <a:accent4>
          <a:srgbClr val="562A00"/>
        </a:accent4>
        <a:accent5>
          <a:srgbClr val="FFCAAD"/>
        </a:accent5>
        <a:accent6>
          <a:srgbClr val="005C8A"/>
        </a:accent6>
        <a:hlink>
          <a:srgbClr val="660066"/>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2_大專書">
  <a:themeElements>
    <a:clrScheme name="1_大專書 15">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fontScheme name="1_大專書">
      <a:majorFont>
        <a:latin typeface="Arial"/>
        <a:ea typeface="微軟正黑體"/>
        <a:cs typeface=""/>
      </a:majorFont>
      <a:minorFont>
        <a:latin typeface="Arial"/>
        <a:ea typeface="微軟正黑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1800" b="1" i="0" u="none" strike="noStrike" cap="none" normalizeH="0" baseline="0" smtClean="0">
            <a:ln>
              <a:noFill/>
            </a:ln>
            <a:solidFill>
              <a:schemeClr val="bg1"/>
            </a:solidFill>
            <a:effectLst/>
            <a:latin typeface="Times New Roman" pitchFamily="18" charset="0"/>
            <a:ea typeface="標楷體" pitchFamily="65" charset="-12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1800" b="1" i="0" u="none" strike="noStrike" cap="none" normalizeH="0" baseline="0" smtClean="0">
            <a:ln>
              <a:noFill/>
            </a:ln>
            <a:solidFill>
              <a:schemeClr val="bg1"/>
            </a:solidFill>
            <a:effectLst/>
            <a:latin typeface="Times New Roman" pitchFamily="18" charset="0"/>
            <a:ea typeface="標楷體" pitchFamily="65" charset="-120"/>
          </a:defRPr>
        </a:defPPr>
      </a:lstStyle>
    </a:lnDef>
  </a:objectDefaults>
  <a:extraClrSchemeLst>
    <a:extraClrScheme>
      <a:clrScheme name="1_大專書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大專書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大專書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大專書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大專書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大專書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大專書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大專書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大專書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大專書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大專書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大專書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大專書 13">
        <a:dk1>
          <a:srgbClr val="000066"/>
        </a:dk1>
        <a:lt1>
          <a:srgbClr val="FFFFFF"/>
        </a:lt1>
        <a:dk2>
          <a:srgbClr val="1D7ACF"/>
        </a:dk2>
        <a:lt2>
          <a:srgbClr val="C0C0C0"/>
        </a:lt2>
        <a:accent1>
          <a:srgbClr val="189E8E"/>
        </a:accent1>
        <a:accent2>
          <a:srgbClr val="006699"/>
        </a:accent2>
        <a:accent3>
          <a:srgbClr val="FFFFFF"/>
        </a:accent3>
        <a:accent4>
          <a:srgbClr val="000056"/>
        </a:accent4>
        <a:accent5>
          <a:srgbClr val="ABCCC6"/>
        </a:accent5>
        <a:accent6>
          <a:srgbClr val="005C8A"/>
        </a:accent6>
        <a:hlink>
          <a:srgbClr val="5AA5DE"/>
        </a:hlink>
        <a:folHlink>
          <a:srgbClr val="9885A3"/>
        </a:folHlink>
      </a:clrScheme>
      <a:clrMap bg1="lt1" tx1="dk1" bg2="lt2" tx2="dk2" accent1="accent1" accent2="accent2" accent3="accent3" accent4="accent4" accent5="accent5" accent6="accent6" hlink="hlink" folHlink="folHlink"/>
    </a:extraClrScheme>
    <a:extraClrScheme>
      <a:clrScheme name="1_大專書 14">
        <a:dk1>
          <a:srgbClr val="333300"/>
        </a:dk1>
        <a:lt1>
          <a:srgbClr val="FFFFFF"/>
        </a:lt1>
        <a:dk2>
          <a:srgbClr val="238D3F"/>
        </a:dk2>
        <a:lt2>
          <a:srgbClr val="DDDDDD"/>
        </a:lt2>
        <a:accent1>
          <a:srgbClr val="808080"/>
        </a:accent1>
        <a:accent2>
          <a:srgbClr val="CC9900"/>
        </a:accent2>
        <a:accent3>
          <a:srgbClr val="FFFFFF"/>
        </a:accent3>
        <a:accent4>
          <a:srgbClr val="2A2A00"/>
        </a:accent4>
        <a:accent5>
          <a:srgbClr val="C0C0C0"/>
        </a:accent5>
        <a:accent6>
          <a:srgbClr val="B98A00"/>
        </a:accent6>
        <a:hlink>
          <a:srgbClr val="D9C741"/>
        </a:hlink>
        <a:folHlink>
          <a:srgbClr val="336699"/>
        </a:folHlink>
      </a:clrScheme>
      <a:clrMap bg1="lt1" tx1="dk1" bg2="lt2" tx2="dk2" accent1="accent1" accent2="accent2" accent3="accent3" accent4="accent4" accent5="accent5" accent6="accent6" hlink="hlink" folHlink="folHlink"/>
    </a:extraClrScheme>
    <a:extraClrScheme>
      <a:clrScheme name="1_大專書 15">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clrMap bg1="lt1" tx1="dk1" bg2="lt2" tx2="dk2" accent1="accent1" accent2="accent2" accent3="accent3" accent4="accent4" accent5="accent5" accent6="accent6" hlink="hlink" folHlink="folHlink"/>
    </a:extraClrScheme>
    <a:extraClrScheme>
      <a:clrScheme name="1_大專書 16">
        <a:dk1>
          <a:srgbClr val="663300"/>
        </a:dk1>
        <a:lt1>
          <a:srgbClr val="FFFFFF"/>
        </a:lt1>
        <a:dk2>
          <a:srgbClr val="660066"/>
        </a:dk2>
        <a:lt2>
          <a:srgbClr val="808080"/>
        </a:lt2>
        <a:accent1>
          <a:srgbClr val="FF9933"/>
        </a:accent1>
        <a:accent2>
          <a:srgbClr val="006699"/>
        </a:accent2>
        <a:accent3>
          <a:srgbClr val="FFFFFF"/>
        </a:accent3>
        <a:accent4>
          <a:srgbClr val="562A00"/>
        </a:accent4>
        <a:accent5>
          <a:srgbClr val="FFCAAD"/>
        </a:accent5>
        <a:accent6>
          <a:srgbClr val="005C8A"/>
        </a:accent6>
        <a:hlink>
          <a:srgbClr val="660066"/>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3_大專書">
  <a:themeElements>
    <a:clrScheme name="1_大專書 15">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fontScheme name="1_大專書">
      <a:majorFont>
        <a:latin typeface="Arial"/>
        <a:ea typeface="微軟正黑體"/>
        <a:cs typeface=""/>
      </a:majorFont>
      <a:minorFont>
        <a:latin typeface="Arial"/>
        <a:ea typeface="微軟正黑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1800" b="1" i="0" u="none" strike="noStrike" cap="none" normalizeH="0" baseline="0" smtClean="0">
            <a:ln>
              <a:noFill/>
            </a:ln>
            <a:solidFill>
              <a:schemeClr val="bg1"/>
            </a:solidFill>
            <a:effectLst/>
            <a:latin typeface="Times New Roman" pitchFamily="18" charset="0"/>
            <a:ea typeface="標楷體" pitchFamily="65" charset="-12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1800" b="1" i="0" u="none" strike="noStrike" cap="none" normalizeH="0" baseline="0" smtClean="0">
            <a:ln>
              <a:noFill/>
            </a:ln>
            <a:solidFill>
              <a:schemeClr val="bg1"/>
            </a:solidFill>
            <a:effectLst/>
            <a:latin typeface="Times New Roman" pitchFamily="18" charset="0"/>
            <a:ea typeface="標楷體" pitchFamily="65" charset="-120"/>
          </a:defRPr>
        </a:defPPr>
      </a:lstStyle>
    </a:lnDef>
  </a:objectDefaults>
  <a:extraClrSchemeLst>
    <a:extraClrScheme>
      <a:clrScheme name="1_大專書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大專書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大專書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大專書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大專書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大專書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大專書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大專書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大專書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大專書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大專書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大專書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大專書 13">
        <a:dk1>
          <a:srgbClr val="000066"/>
        </a:dk1>
        <a:lt1>
          <a:srgbClr val="FFFFFF"/>
        </a:lt1>
        <a:dk2>
          <a:srgbClr val="1D7ACF"/>
        </a:dk2>
        <a:lt2>
          <a:srgbClr val="C0C0C0"/>
        </a:lt2>
        <a:accent1>
          <a:srgbClr val="189E8E"/>
        </a:accent1>
        <a:accent2>
          <a:srgbClr val="006699"/>
        </a:accent2>
        <a:accent3>
          <a:srgbClr val="FFFFFF"/>
        </a:accent3>
        <a:accent4>
          <a:srgbClr val="000056"/>
        </a:accent4>
        <a:accent5>
          <a:srgbClr val="ABCCC6"/>
        </a:accent5>
        <a:accent6>
          <a:srgbClr val="005C8A"/>
        </a:accent6>
        <a:hlink>
          <a:srgbClr val="5AA5DE"/>
        </a:hlink>
        <a:folHlink>
          <a:srgbClr val="9885A3"/>
        </a:folHlink>
      </a:clrScheme>
      <a:clrMap bg1="lt1" tx1="dk1" bg2="lt2" tx2="dk2" accent1="accent1" accent2="accent2" accent3="accent3" accent4="accent4" accent5="accent5" accent6="accent6" hlink="hlink" folHlink="folHlink"/>
    </a:extraClrScheme>
    <a:extraClrScheme>
      <a:clrScheme name="1_大專書 14">
        <a:dk1>
          <a:srgbClr val="333300"/>
        </a:dk1>
        <a:lt1>
          <a:srgbClr val="FFFFFF"/>
        </a:lt1>
        <a:dk2>
          <a:srgbClr val="238D3F"/>
        </a:dk2>
        <a:lt2>
          <a:srgbClr val="DDDDDD"/>
        </a:lt2>
        <a:accent1>
          <a:srgbClr val="808080"/>
        </a:accent1>
        <a:accent2>
          <a:srgbClr val="CC9900"/>
        </a:accent2>
        <a:accent3>
          <a:srgbClr val="FFFFFF"/>
        </a:accent3>
        <a:accent4>
          <a:srgbClr val="2A2A00"/>
        </a:accent4>
        <a:accent5>
          <a:srgbClr val="C0C0C0"/>
        </a:accent5>
        <a:accent6>
          <a:srgbClr val="B98A00"/>
        </a:accent6>
        <a:hlink>
          <a:srgbClr val="D9C741"/>
        </a:hlink>
        <a:folHlink>
          <a:srgbClr val="336699"/>
        </a:folHlink>
      </a:clrScheme>
      <a:clrMap bg1="lt1" tx1="dk1" bg2="lt2" tx2="dk2" accent1="accent1" accent2="accent2" accent3="accent3" accent4="accent4" accent5="accent5" accent6="accent6" hlink="hlink" folHlink="folHlink"/>
    </a:extraClrScheme>
    <a:extraClrScheme>
      <a:clrScheme name="1_大專書 15">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clrMap bg1="lt1" tx1="dk1" bg2="lt2" tx2="dk2" accent1="accent1" accent2="accent2" accent3="accent3" accent4="accent4" accent5="accent5" accent6="accent6" hlink="hlink" folHlink="folHlink"/>
    </a:extraClrScheme>
    <a:extraClrScheme>
      <a:clrScheme name="1_大專書 16">
        <a:dk1>
          <a:srgbClr val="663300"/>
        </a:dk1>
        <a:lt1>
          <a:srgbClr val="FFFFFF"/>
        </a:lt1>
        <a:dk2>
          <a:srgbClr val="660066"/>
        </a:dk2>
        <a:lt2>
          <a:srgbClr val="808080"/>
        </a:lt2>
        <a:accent1>
          <a:srgbClr val="FF9933"/>
        </a:accent1>
        <a:accent2>
          <a:srgbClr val="006699"/>
        </a:accent2>
        <a:accent3>
          <a:srgbClr val="FFFFFF"/>
        </a:accent3>
        <a:accent4>
          <a:srgbClr val="562A00"/>
        </a:accent4>
        <a:accent5>
          <a:srgbClr val="FFCAAD"/>
        </a:accent5>
        <a:accent6>
          <a:srgbClr val="005C8A"/>
        </a:accent6>
        <a:hlink>
          <a:srgbClr val="660066"/>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4_大專書">
  <a:themeElements>
    <a:clrScheme name="1_大專書 15">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fontScheme name="1_大專書">
      <a:majorFont>
        <a:latin typeface="Arial"/>
        <a:ea typeface="微軟正黑體"/>
        <a:cs typeface=""/>
      </a:majorFont>
      <a:minorFont>
        <a:latin typeface="Arial"/>
        <a:ea typeface="微軟正黑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1800" b="1" i="0" u="none" strike="noStrike" cap="none" normalizeH="0" baseline="0" smtClean="0">
            <a:ln>
              <a:noFill/>
            </a:ln>
            <a:solidFill>
              <a:schemeClr val="bg1"/>
            </a:solidFill>
            <a:effectLst/>
            <a:latin typeface="Times New Roman" pitchFamily="18" charset="0"/>
            <a:ea typeface="標楷體" pitchFamily="65" charset="-12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1800" b="1" i="0" u="none" strike="noStrike" cap="none" normalizeH="0" baseline="0" smtClean="0">
            <a:ln>
              <a:noFill/>
            </a:ln>
            <a:solidFill>
              <a:schemeClr val="bg1"/>
            </a:solidFill>
            <a:effectLst/>
            <a:latin typeface="Times New Roman" pitchFamily="18" charset="0"/>
            <a:ea typeface="標楷體" pitchFamily="65" charset="-120"/>
          </a:defRPr>
        </a:defPPr>
      </a:lstStyle>
    </a:lnDef>
  </a:objectDefaults>
  <a:extraClrSchemeLst>
    <a:extraClrScheme>
      <a:clrScheme name="1_大專書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大專書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大專書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大專書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大專書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大專書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大專書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大專書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大專書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大專書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大專書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大專書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大專書 13">
        <a:dk1>
          <a:srgbClr val="000066"/>
        </a:dk1>
        <a:lt1>
          <a:srgbClr val="FFFFFF"/>
        </a:lt1>
        <a:dk2>
          <a:srgbClr val="1D7ACF"/>
        </a:dk2>
        <a:lt2>
          <a:srgbClr val="C0C0C0"/>
        </a:lt2>
        <a:accent1>
          <a:srgbClr val="189E8E"/>
        </a:accent1>
        <a:accent2>
          <a:srgbClr val="006699"/>
        </a:accent2>
        <a:accent3>
          <a:srgbClr val="FFFFFF"/>
        </a:accent3>
        <a:accent4>
          <a:srgbClr val="000056"/>
        </a:accent4>
        <a:accent5>
          <a:srgbClr val="ABCCC6"/>
        </a:accent5>
        <a:accent6>
          <a:srgbClr val="005C8A"/>
        </a:accent6>
        <a:hlink>
          <a:srgbClr val="5AA5DE"/>
        </a:hlink>
        <a:folHlink>
          <a:srgbClr val="9885A3"/>
        </a:folHlink>
      </a:clrScheme>
      <a:clrMap bg1="lt1" tx1="dk1" bg2="lt2" tx2="dk2" accent1="accent1" accent2="accent2" accent3="accent3" accent4="accent4" accent5="accent5" accent6="accent6" hlink="hlink" folHlink="folHlink"/>
    </a:extraClrScheme>
    <a:extraClrScheme>
      <a:clrScheme name="1_大專書 14">
        <a:dk1>
          <a:srgbClr val="333300"/>
        </a:dk1>
        <a:lt1>
          <a:srgbClr val="FFFFFF"/>
        </a:lt1>
        <a:dk2>
          <a:srgbClr val="238D3F"/>
        </a:dk2>
        <a:lt2>
          <a:srgbClr val="DDDDDD"/>
        </a:lt2>
        <a:accent1>
          <a:srgbClr val="808080"/>
        </a:accent1>
        <a:accent2>
          <a:srgbClr val="CC9900"/>
        </a:accent2>
        <a:accent3>
          <a:srgbClr val="FFFFFF"/>
        </a:accent3>
        <a:accent4>
          <a:srgbClr val="2A2A00"/>
        </a:accent4>
        <a:accent5>
          <a:srgbClr val="C0C0C0"/>
        </a:accent5>
        <a:accent6>
          <a:srgbClr val="B98A00"/>
        </a:accent6>
        <a:hlink>
          <a:srgbClr val="D9C741"/>
        </a:hlink>
        <a:folHlink>
          <a:srgbClr val="336699"/>
        </a:folHlink>
      </a:clrScheme>
      <a:clrMap bg1="lt1" tx1="dk1" bg2="lt2" tx2="dk2" accent1="accent1" accent2="accent2" accent3="accent3" accent4="accent4" accent5="accent5" accent6="accent6" hlink="hlink" folHlink="folHlink"/>
    </a:extraClrScheme>
    <a:extraClrScheme>
      <a:clrScheme name="1_大專書 15">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clrMap bg1="lt1" tx1="dk1" bg2="lt2" tx2="dk2" accent1="accent1" accent2="accent2" accent3="accent3" accent4="accent4" accent5="accent5" accent6="accent6" hlink="hlink" folHlink="folHlink"/>
    </a:extraClrScheme>
    <a:extraClrScheme>
      <a:clrScheme name="1_大專書 16">
        <a:dk1>
          <a:srgbClr val="663300"/>
        </a:dk1>
        <a:lt1>
          <a:srgbClr val="FFFFFF"/>
        </a:lt1>
        <a:dk2>
          <a:srgbClr val="660066"/>
        </a:dk2>
        <a:lt2>
          <a:srgbClr val="808080"/>
        </a:lt2>
        <a:accent1>
          <a:srgbClr val="FF9933"/>
        </a:accent1>
        <a:accent2>
          <a:srgbClr val="006699"/>
        </a:accent2>
        <a:accent3>
          <a:srgbClr val="FFFFFF"/>
        </a:accent3>
        <a:accent4>
          <a:srgbClr val="562A00"/>
        </a:accent4>
        <a:accent5>
          <a:srgbClr val="FFCAAD"/>
        </a:accent5>
        <a:accent6>
          <a:srgbClr val="005C8A"/>
        </a:accent6>
        <a:hlink>
          <a:srgbClr val="660066"/>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5_大專書">
  <a:themeElements>
    <a:clrScheme name="1_大專書 15">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fontScheme name="1_大專書">
      <a:majorFont>
        <a:latin typeface="Arial"/>
        <a:ea typeface="微軟正黑體"/>
        <a:cs typeface=""/>
      </a:majorFont>
      <a:minorFont>
        <a:latin typeface="Arial"/>
        <a:ea typeface="微軟正黑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1800" b="1" i="0" u="none" strike="noStrike" cap="none" normalizeH="0" baseline="0" smtClean="0">
            <a:ln>
              <a:noFill/>
            </a:ln>
            <a:solidFill>
              <a:schemeClr val="bg1"/>
            </a:solidFill>
            <a:effectLst/>
            <a:latin typeface="Times New Roman" pitchFamily="18" charset="0"/>
            <a:ea typeface="標楷體" pitchFamily="65" charset="-12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1800" b="1" i="0" u="none" strike="noStrike" cap="none" normalizeH="0" baseline="0" smtClean="0">
            <a:ln>
              <a:noFill/>
            </a:ln>
            <a:solidFill>
              <a:schemeClr val="bg1"/>
            </a:solidFill>
            <a:effectLst/>
            <a:latin typeface="Times New Roman" pitchFamily="18" charset="0"/>
            <a:ea typeface="標楷體" pitchFamily="65" charset="-120"/>
          </a:defRPr>
        </a:defPPr>
      </a:lstStyle>
    </a:lnDef>
  </a:objectDefaults>
  <a:extraClrSchemeLst>
    <a:extraClrScheme>
      <a:clrScheme name="1_大專書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大專書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大專書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大專書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大專書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大專書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大專書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大專書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大專書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大專書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大專書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大專書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大專書 13">
        <a:dk1>
          <a:srgbClr val="000066"/>
        </a:dk1>
        <a:lt1>
          <a:srgbClr val="FFFFFF"/>
        </a:lt1>
        <a:dk2>
          <a:srgbClr val="1D7ACF"/>
        </a:dk2>
        <a:lt2>
          <a:srgbClr val="C0C0C0"/>
        </a:lt2>
        <a:accent1>
          <a:srgbClr val="189E8E"/>
        </a:accent1>
        <a:accent2>
          <a:srgbClr val="006699"/>
        </a:accent2>
        <a:accent3>
          <a:srgbClr val="FFFFFF"/>
        </a:accent3>
        <a:accent4>
          <a:srgbClr val="000056"/>
        </a:accent4>
        <a:accent5>
          <a:srgbClr val="ABCCC6"/>
        </a:accent5>
        <a:accent6>
          <a:srgbClr val="005C8A"/>
        </a:accent6>
        <a:hlink>
          <a:srgbClr val="5AA5DE"/>
        </a:hlink>
        <a:folHlink>
          <a:srgbClr val="9885A3"/>
        </a:folHlink>
      </a:clrScheme>
      <a:clrMap bg1="lt1" tx1="dk1" bg2="lt2" tx2="dk2" accent1="accent1" accent2="accent2" accent3="accent3" accent4="accent4" accent5="accent5" accent6="accent6" hlink="hlink" folHlink="folHlink"/>
    </a:extraClrScheme>
    <a:extraClrScheme>
      <a:clrScheme name="1_大專書 14">
        <a:dk1>
          <a:srgbClr val="333300"/>
        </a:dk1>
        <a:lt1>
          <a:srgbClr val="FFFFFF"/>
        </a:lt1>
        <a:dk2>
          <a:srgbClr val="238D3F"/>
        </a:dk2>
        <a:lt2>
          <a:srgbClr val="DDDDDD"/>
        </a:lt2>
        <a:accent1>
          <a:srgbClr val="808080"/>
        </a:accent1>
        <a:accent2>
          <a:srgbClr val="CC9900"/>
        </a:accent2>
        <a:accent3>
          <a:srgbClr val="FFFFFF"/>
        </a:accent3>
        <a:accent4>
          <a:srgbClr val="2A2A00"/>
        </a:accent4>
        <a:accent5>
          <a:srgbClr val="C0C0C0"/>
        </a:accent5>
        <a:accent6>
          <a:srgbClr val="B98A00"/>
        </a:accent6>
        <a:hlink>
          <a:srgbClr val="D9C741"/>
        </a:hlink>
        <a:folHlink>
          <a:srgbClr val="336699"/>
        </a:folHlink>
      </a:clrScheme>
      <a:clrMap bg1="lt1" tx1="dk1" bg2="lt2" tx2="dk2" accent1="accent1" accent2="accent2" accent3="accent3" accent4="accent4" accent5="accent5" accent6="accent6" hlink="hlink" folHlink="folHlink"/>
    </a:extraClrScheme>
    <a:extraClrScheme>
      <a:clrScheme name="1_大專書 15">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clrMap bg1="lt1" tx1="dk1" bg2="lt2" tx2="dk2" accent1="accent1" accent2="accent2" accent3="accent3" accent4="accent4" accent5="accent5" accent6="accent6" hlink="hlink" folHlink="folHlink"/>
    </a:extraClrScheme>
    <a:extraClrScheme>
      <a:clrScheme name="1_大專書 16">
        <a:dk1>
          <a:srgbClr val="663300"/>
        </a:dk1>
        <a:lt1>
          <a:srgbClr val="FFFFFF"/>
        </a:lt1>
        <a:dk2>
          <a:srgbClr val="660066"/>
        </a:dk2>
        <a:lt2>
          <a:srgbClr val="808080"/>
        </a:lt2>
        <a:accent1>
          <a:srgbClr val="FF9933"/>
        </a:accent1>
        <a:accent2>
          <a:srgbClr val="006699"/>
        </a:accent2>
        <a:accent3>
          <a:srgbClr val="FFFFFF"/>
        </a:accent3>
        <a:accent4>
          <a:srgbClr val="562A00"/>
        </a:accent4>
        <a:accent5>
          <a:srgbClr val="FFCAAD"/>
        </a:accent5>
        <a:accent6>
          <a:srgbClr val="005C8A"/>
        </a:accent6>
        <a:hlink>
          <a:srgbClr val="660066"/>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03-機器學習篇-投影片</Template>
  <TotalTime>4690</TotalTime>
  <Words>1164</Words>
  <Application>Microsoft Office PowerPoint</Application>
  <PresentationFormat>如螢幕大小 (4:3)</PresentationFormat>
  <Paragraphs>461</Paragraphs>
  <Slides>179</Slides>
  <Notes>0</Notes>
  <HiddenSlides>0</HiddenSlides>
  <MMClips>0</MMClips>
  <ScaleCrop>false</ScaleCrop>
  <HeadingPairs>
    <vt:vector size="4" baseType="variant">
      <vt:variant>
        <vt:lpstr>佈景主題</vt:lpstr>
      </vt:variant>
      <vt:variant>
        <vt:i4>6</vt:i4>
      </vt:variant>
      <vt:variant>
        <vt:lpstr>投影片標題</vt:lpstr>
      </vt:variant>
      <vt:variant>
        <vt:i4>179</vt:i4>
      </vt:variant>
    </vt:vector>
  </HeadingPairs>
  <TitlesOfParts>
    <vt:vector size="185" baseType="lpstr">
      <vt:lpstr>0_大專書</vt:lpstr>
      <vt:lpstr>1_大專書</vt:lpstr>
      <vt:lpstr>2_大專書</vt:lpstr>
      <vt:lpstr>3_大專書</vt:lpstr>
      <vt:lpstr>4_大專書</vt:lpstr>
      <vt:lpstr>5_大專書</vt:lpstr>
      <vt:lpstr>PowerPoint 簡報</vt:lpstr>
      <vt:lpstr>4-1　深度學習簡介</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4-2　卷積神經網路</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4-3　類神經網路的學習方式</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4-4　遞歸神經網路 (RNN)</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4-5　自編碼網路</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4-6　生成對抗網路</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第四章:深度學習篇</dc:title>
  <dc:creator>林承諺</dc:creator>
  <cp:lastModifiedBy>chwa</cp:lastModifiedBy>
  <cp:revision>210</cp:revision>
  <dcterms:created xsi:type="dcterms:W3CDTF">2020-01-05T06:26:30Z</dcterms:created>
  <dcterms:modified xsi:type="dcterms:W3CDTF">2023-10-03T06:33:27Z</dcterms:modified>
</cp:coreProperties>
</file>